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4" r:id="rId4"/>
    <p:sldId id="265" r:id="rId5"/>
    <p:sldId id="271" r:id="rId6"/>
    <p:sldId id="266" r:id="rId7"/>
    <p:sldId id="267" r:id="rId8"/>
    <p:sldId id="268" r:id="rId9"/>
    <p:sldId id="258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>
      <p:cViewPr varScale="1">
        <p:scale>
          <a:sx n="120" d="100"/>
          <a:sy n="120" d="100"/>
        </p:scale>
        <p:origin x="80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D2E2-CBCC-47A8-8470-E3D5215154A9}" type="datetimeFigureOut">
              <a:rPr lang="en-US" smtClean="0"/>
              <a:t>1/10/25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A01D-0A6D-4270-AC71-EFDC1272F98F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1" name="Rectangle 40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2" name="Rectangle 41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5" name="Rectangle 64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6" name="Rectangle 65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7" name="Rectangle 66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D2E2-CBCC-47A8-8470-E3D5215154A9}" type="datetimeFigureOut">
              <a:rPr lang="en-US" smtClean="0"/>
              <a:t>1/10/25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A01D-0A6D-4270-AC71-EFDC1272F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D2E2-CBCC-47A8-8470-E3D5215154A9}" type="datetimeFigureOut">
              <a:rPr lang="en-US" smtClean="0"/>
              <a:t>1/10/25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A01D-0A6D-4270-AC71-EFDC1272F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D2E2-CBCC-47A8-8470-E3D5215154A9}" type="datetimeFigureOut">
              <a:rPr lang="en-US" smtClean="0"/>
              <a:t>1/10/25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A01D-0A6D-4270-AC71-EFDC1272F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D2E2-CBCC-47A8-8470-E3D5215154A9}" type="datetimeFigureOut">
              <a:rPr lang="en-US" smtClean="0"/>
              <a:t>1/10/25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A01D-0A6D-4270-AC71-EFDC1272F98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D2E2-CBCC-47A8-8470-E3D5215154A9}" type="datetimeFigureOut">
              <a:rPr lang="en-US" smtClean="0"/>
              <a:t>1/10/25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A01D-0A6D-4270-AC71-EFDC1272F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D2E2-CBCC-47A8-8470-E3D5215154A9}" type="datetimeFigureOut">
              <a:rPr lang="en-US" smtClean="0"/>
              <a:t>1/10/25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A01D-0A6D-4270-AC71-EFDC1272F98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7" name="Rectangle 16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Rectangle 17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Rectangle 19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Rectangle 20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Rectangle 21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D2E2-CBCC-47A8-8470-E3D5215154A9}" type="datetimeFigureOut">
              <a:rPr lang="en-US" smtClean="0"/>
              <a:t>1/10/25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A01D-0A6D-4270-AC71-EFDC1272F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D2E2-CBCC-47A8-8470-E3D5215154A9}" type="datetimeFigureOut">
              <a:rPr lang="en-US" smtClean="0"/>
              <a:t>1/10/25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A01D-0A6D-4270-AC71-EFDC1272F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D2E2-CBCC-47A8-8470-E3D5215154A9}" type="datetimeFigureOut">
              <a:rPr lang="en-US" smtClean="0"/>
              <a:t>1/10/25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A01D-0A6D-4270-AC71-EFDC1272F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/>
          <a:p>
            <a:fld id="{93D9D2E2-CBCC-47A8-8470-E3D5215154A9}" type="datetimeFigureOut">
              <a:rPr lang="en-US" smtClean="0"/>
              <a:t>1/10/25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/>
          <a:p>
            <a:fld id="{7718A01D-0A6D-4270-AC71-EFDC1272F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5" name="Rectangle 14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7" name="Rectangle 16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3D9D2E2-CBCC-47A8-8470-E3D5215154A9}" type="datetimeFigureOut">
              <a:rPr lang="en-US" smtClean="0"/>
              <a:t>1/10/25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718A01D-0A6D-4270-AC71-EFDC1272F98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Wordle / Simple Socket Client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Project 1</a:t>
            </a:r>
          </a:p>
        </p:txBody>
      </p:sp>
    </p:spTree>
    <p:extLst>
      <p:ext uri="{BB962C8B-B14F-4D97-AF65-F5344CB8AC3E}">
        <p14:creationId xmlns:p14="http://schemas.microsoft.com/office/powerpoint/2010/main" val="2667658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“Do I need a </a:t>
            </a:r>
            <a:r>
              <a:rPr lang="en-US" dirty="0" err="1"/>
              <a:t>Makefile</a:t>
            </a:r>
            <a:r>
              <a:rPr lang="en-US" dirty="0"/>
              <a:t> if my code is in &lt;some non-compiled scripting language&gt;?”</a:t>
            </a:r>
          </a:p>
          <a:p>
            <a:pPr lvl="1"/>
            <a:r>
              <a:rPr lang="en-US" dirty="0"/>
              <a:t>YES, but it can be empty</a:t>
            </a:r>
          </a:p>
          <a:p>
            <a:r>
              <a:rPr lang="en-US" dirty="0"/>
              <a:t>I do </a:t>
            </a:r>
            <a:r>
              <a:rPr lang="en-US" dirty="0" err="1"/>
              <a:t>socket.read</a:t>
            </a:r>
            <a:r>
              <a:rPr lang="en-US" dirty="0"/>
              <a:t>(), but I’m not getting the whole message from the server</a:t>
            </a:r>
            <a:r>
              <a:rPr lang="en-US"/>
              <a:t>, </a:t>
            </a:r>
          </a:p>
          <a:p>
            <a:pPr marL="68580" indent="0" algn="ctr">
              <a:buNone/>
            </a:pPr>
            <a:r>
              <a:rPr lang="en-US"/>
              <a:t>OR</a:t>
            </a:r>
            <a:endParaRPr lang="en-US" dirty="0"/>
          </a:p>
          <a:p>
            <a:r>
              <a:rPr lang="en-US" dirty="0"/>
              <a:t>I do </a:t>
            </a:r>
            <a:r>
              <a:rPr lang="en-US" dirty="0" err="1"/>
              <a:t>socket.read</a:t>
            </a:r>
            <a:r>
              <a:rPr lang="en-US" dirty="0"/>
              <a:t>() and I get a bunch of random characters</a:t>
            </a:r>
          </a:p>
          <a:p>
            <a:pPr lvl="1"/>
            <a:r>
              <a:rPr lang="en-US" dirty="0"/>
              <a:t>These are the same problem. Messages are not complete until your receive a newline (\n) character</a:t>
            </a:r>
          </a:p>
          <a:p>
            <a:pPr lvl="1"/>
            <a:r>
              <a:rPr lang="en-US" dirty="0"/>
              <a:t>You must keep reading from the socket until you receive a newline</a:t>
            </a:r>
          </a:p>
        </p:txBody>
      </p:sp>
    </p:spTree>
    <p:extLst>
      <p:ext uri="{BB962C8B-B14F-4D97-AF65-F5344CB8AC3E}">
        <p14:creationId xmlns:p14="http://schemas.microsoft.com/office/powerpoint/2010/main" val="3021756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client that plays Wordle against our server</a:t>
            </a:r>
          </a:p>
          <a:p>
            <a:pPr lvl="1"/>
            <a:r>
              <a:rPr lang="en-US" dirty="0"/>
              <a:t>The client, not the user, plays  Wordle</a:t>
            </a:r>
          </a:p>
          <a:p>
            <a:r>
              <a:rPr lang="en-US" dirty="0"/>
              <a:t>The server is running right now on</a:t>
            </a:r>
          </a:p>
          <a:p>
            <a:pPr marL="454914" lvl="1" indent="0">
              <a:buNone/>
            </a:pPr>
            <a:r>
              <a:rPr lang="en-US" i="1" dirty="0"/>
              <a:t>			</a:t>
            </a:r>
            <a:r>
              <a:rPr lang="en-US" b="0" i="0" dirty="0">
                <a:solidFill>
                  <a:srgbClr val="DEE2E6"/>
                </a:solidFill>
                <a:effectLst/>
                <a:latin typeface="sfmono-regular"/>
              </a:rPr>
              <a:t>proj1.4700.network</a:t>
            </a:r>
            <a:r>
              <a:rPr lang="en-US" b="0" i="1" dirty="0">
                <a:solidFill>
                  <a:srgbClr val="DEE2E6"/>
                </a:solidFill>
                <a:effectLst/>
                <a:latin typeface="sfmono-regular"/>
              </a:rPr>
              <a:t>, </a:t>
            </a:r>
            <a:r>
              <a:rPr lang="en-US" b="0" dirty="0">
                <a:solidFill>
                  <a:srgbClr val="DEE2E6"/>
                </a:solidFill>
                <a:effectLst/>
                <a:latin typeface="sfmono-regular"/>
              </a:rPr>
              <a:t>ports 27993 and 27994</a:t>
            </a:r>
            <a:endParaRPr lang="en-US" dirty="0"/>
          </a:p>
          <a:p>
            <a:r>
              <a:rPr lang="en-US" dirty="0"/>
              <a:t>If your program is correct, the server will send you a </a:t>
            </a:r>
            <a:r>
              <a:rPr lang="en-US" dirty="0">
                <a:solidFill>
                  <a:schemeClr val="accent4"/>
                </a:solidFill>
              </a:rPr>
              <a:t>secret flag</a:t>
            </a:r>
          </a:p>
          <a:p>
            <a:pPr lvl="1"/>
            <a:r>
              <a:rPr lang="en-US" dirty="0"/>
              <a:t>Turn in your code and the secret flag to receive full credit</a:t>
            </a:r>
          </a:p>
          <a:p>
            <a:r>
              <a:rPr lang="en-US" dirty="0">
                <a:solidFill>
                  <a:schemeClr val="accent4"/>
                </a:solidFill>
              </a:rPr>
              <a:t>DUE: Tuesday January 21, 11:59:59 PM</a:t>
            </a:r>
          </a:p>
        </p:txBody>
      </p:sp>
    </p:spTree>
    <p:extLst>
      <p:ext uri="{BB962C8B-B14F-4D97-AF65-F5344CB8AC3E}">
        <p14:creationId xmlns:p14="http://schemas.microsoft.com/office/powerpoint/2010/main" val="2137951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compile and run in the </a:t>
            </a:r>
            <a:r>
              <a:rPr lang="en-US" dirty="0" err="1"/>
              <a:t>Gradescope</a:t>
            </a:r>
            <a:r>
              <a:rPr lang="en-US" dirty="0"/>
              <a:t> container</a:t>
            </a:r>
          </a:p>
          <a:p>
            <a:pPr lvl="1"/>
            <a:r>
              <a:rPr lang="en-US" dirty="0"/>
              <a:t>Ubuntu 22.04</a:t>
            </a:r>
          </a:p>
          <a:p>
            <a:pPr lvl="1"/>
            <a:r>
              <a:rPr lang="en-US" dirty="0"/>
              <a:t>Common compilers (</a:t>
            </a:r>
            <a:r>
              <a:rPr lang="en-US" dirty="0" err="1"/>
              <a:t>gcc</a:t>
            </a:r>
            <a:r>
              <a:rPr lang="en-US" dirty="0"/>
              <a:t>, g++, </a:t>
            </a:r>
            <a:r>
              <a:rPr lang="en-US" dirty="0" err="1"/>
              <a:t>javac</a:t>
            </a:r>
            <a:r>
              <a:rPr lang="en-US" dirty="0"/>
              <a:t>) and interpreters (python) are available by default (full details on Piazza)</a:t>
            </a:r>
          </a:p>
          <a:p>
            <a:pPr lvl="1"/>
            <a:r>
              <a:rPr lang="en-US" dirty="0"/>
              <a:t>Don’t use crazy libraries that aren’t installed by default</a:t>
            </a:r>
          </a:p>
          <a:p>
            <a:pPr lvl="1"/>
            <a:r>
              <a:rPr lang="en-US" dirty="0"/>
              <a:t>Don’t write a program with a GUI</a:t>
            </a:r>
          </a:p>
          <a:p>
            <a:pPr lvl="1"/>
            <a:r>
              <a:rPr lang="en-US" dirty="0"/>
              <a:t>If you use an IDE, make sure your code doesn’t have any hidden dependencies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52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Line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83560"/>
            <a:ext cx="9982200" cy="4845840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dirty="0"/>
              <a:t>$ ./client &lt;-p port&gt; &lt;-s&gt; [hostname] [Northeastern username]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/>
              <a:t>Your client must follow this syntax </a:t>
            </a:r>
            <a:r>
              <a:rPr lang="en-US" dirty="0">
                <a:solidFill>
                  <a:srgbClr val="FF0000"/>
                </a:solidFill>
              </a:rPr>
              <a:t>exactly</a:t>
            </a:r>
          </a:p>
          <a:p>
            <a:pPr lvl="1"/>
            <a:r>
              <a:rPr lang="en-US" dirty="0"/>
              <a:t>Hostname – the name of the server</a:t>
            </a:r>
          </a:p>
          <a:p>
            <a:pPr lvl="2"/>
            <a:r>
              <a:rPr lang="en-US" dirty="0"/>
              <a:t>E.g., </a:t>
            </a:r>
            <a:r>
              <a:rPr lang="en-US" i="1" dirty="0"/>
              <a:t>cbw.sh </a:t>
            </a:r>
            <a:r>
              <a:rPr lang="en-US" dirty="0"/>
              <a:t>or </a:t>
            </a:r>
            <a:r>
              <a:rPr lang="en-US" b="0" i="1" dirty="0">
                <a:solidFill>
                  <a:srgbClr val="DEE2E6"/>
                </a:solidFill>
                <a:effectLst/>
                <a:latin typeface="sfmono-regular"/>
              </a:rPr>
              <a:t>proj1.4700.network</a:t>
            </a:r>
            <a:endParaRPr lang="en-US" i="1" dirty="0"/>
          </a:p>
          <a:p>
            <a:pPr lvl="1"/>
            <a:r>
              <a:rPr lang="en-US" dirty="0"/>
              <a:t>Port – Optional parameter, the port the server is listening on</a:t>
            </a:r>
          </a:p>
          <a:p>
            <a:pPr lvl="2"/>
            <a:r>
              <a:rPr lang="en-US" dirty="0"/>
              <a:t>By default, port is 27993, no TLS encryption</a:t>
            </a:r>
          </a:p>
          <a:p>
            <a:pPr lvl="1"/>
            <a:r>
              <a:rPr lang="en-US" dirty="0"/>
              <a:t>Secure – Optional parameter, indicates that the client should use an TLS encrypted socket</a:t>
            </a:r>
          </a:p>
          <a:p>
            <a:pPr lvl="2"/>
            <a:r>
              <a:rPr lang="en-US" dirty="0"/>
              <a:t>By default, port is 27994</a:t>
            </a:r>
          </a:p>
          <a:p>
            <a:pPr lvl="1"/>
            <a:r>
              <a:rPr lang="en-US" dirty="0"/>
              <a:t>Northeastern username – </a:t>
            </a:r>
            <a:r>
              <a:rPr lang="en-US" i="1" dirty="0"/>
              <a:t>your_username</a:t>
            </a:r>
            <a:r>
              <a:rPr lang="en-US" dirty="0"/>
              <a:t>@northeastern.edu, without the @northeastern.edu</a:t>
            </a:r>
          </a:p>
        </p:txBody>
      </p:sp>
    </p:spTree>
    <p:extLst>
      <p:ext uri="{BB962C8B-B14F-4D97-AF65-F5344CB8AC3E}">
        <p14:creationId xmlns:p14="http://schemas.microsoft.com/office/powerpoint/2010/main" val="3249273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633F2-287E-8F92-F6EC-DED49D60D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Line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6FE36-1536-A224-FEAF-4C47FBF0C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dirty="0"/>
              <a:t>$ ./client </a:t>
            </a:r>
            <a:r>
              <a:rPr lang="en-US" dirty="0" err="1"/>
              <a:t>wordle.com</a:t>
            </a:r>
            <a:r>
              <a:rPr lang="en-US" dirty="0"/>
              <a:t> </a:t>
            </a:r>
            <a:r>
              <a:rPr lang="en-US" dirty="0" err="1"/>
              <a:t>a.jackson</a:t>
            </a:r>
            <a:endParaRPr lang="en-US" dirty="0"/>
          </a:p>
          <a:p>
            <a:pPr lvl="1"/>
            <a:r>
              <a:rPr lang="en-US" dirty="0"/>
              <a:t>Hostname and username parameters are required, default port is 27993, no TLS</a:t>
            </a:r>
          </a:p>
          <a:p>
            <a:pPr marL="68580" indent="0">
              <a:buNone/>
            </a:pPr>
            <a:r>
              <a:rPr lang="en-US" dirty="0"/>
              <a:t>$ ./client –p 8910 </a:t>
            </a:r>
            <a:r>
              <a:rPr lang="en-US" dirty="0" err="1"/>
              <a:t>wordle.com</a:t>
            </a:r>
            <a:r>
              <a:rPr lang="en-US" dirty="0"/>
              <a:t> </a:t>
            </a:r>
            <a:r>
              <a:rPr lang="en-US" dirty="0" err="1"/>
              <a:t>a.jackson</a:t>
            </a:r>
            <a:endParaRPr lang="en-US" dirty="0"/>
          </a:p>
          <a:p>
            <a:pPr lvl="1"/>
            <a:r>
              <a:rPr lang="en-US" dirty="0"/>
              <a:t>Hostname and username parameters are required, use the port given by the user, no TLS</a:t>
            </a:r>
          </a:p>
          <a:p>
            <a:pPr marL="68580" indent="0">
              <a:buNone/>
            </a:pPr>
            <a:r>
              <a:rPr lang="en-US" dirty="0"/>
              <a:t>$ ./client –s </a:t>
            </a:r>
            <a:r>
              <a:rPr lang="en-US" dirty="0" err="1"/>
              <a:t>wordle.com</a:t>
            </a:r>
            <a:r>
              <a:rPr lang="en-US" dirty="0"/>
              <a:t> </a:t>
            </a:r>
            <a:r>
              <a:rPr lang="en-US" dirty="0" err="1"/>
              <a:t>a.jackson</a:t>
            </a:r>
            <a:endParaRPr lang="en-US" dirty="0"/>
          </a:p>
          <a:p>
            <a:pPr lvl="1"/>
            <a:r>
              <a:rPr lang="en-US" dirty="0"/>
              <a:t>Hostname and username parameters are required, default TLS port is 27994, use TLS</a:t>
            </a:r>
          </a:p>
          <a:p>
            <a:pPr marL="68580" indent="0">
              <a:buNone/>
            </a:pPr>
            <a:r>
              <a:rPr lang="en-US" dirty="0"/>
              <a:t>$ ./client –p 8910 –s </a:t>
            </a:r>
            <a:r>
              <a:rPr lang="en-US" dirty="0" err="1"/>
              <a:t>wordle.com</a:t>
            </a:r>
            <a:r>
              <a:rPr lang="en-US" dirty="0"/>
              <a:t> </a:t>
            </a:r>
            <a:r>
              <a:rPr lang="en-US" dirty="0" err="1"/>
              <a:t>a.jackson</a:t>
            </a:r>
            <a:endParaRPr lang="en-US" dirty="0"/>
          </a:p>
          <a:p>
            <a:pPr lvl="1"/>
            <a:r>
              <a:rPr lang="en-US" dirty="0"/>
              <a:t>Hostname and username parameters are required, use the port given by the user, use TLS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0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Protocol (Part 1, Setup)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Five messages</a:t>
            </a:r>
          </a:p>
          <a:p>
            <a:pPr lvl="1"/>
            <a:r>
              <a:rPr lang="en-US" i="1" dirty="0"/>
              <a:t>hello</a:t>
            </a:r>
            <a:r>
              <a:rPr lang="en-US" dirty="0"/>
              <a:t>, </a:t>
            </a:r>
            <a:r>
              <a:rPr lang="en-US" i="1" dirty="0"/>
              <a:t>start</a:t>
            </a:r>
            <a:r>
              <a:rPr lang="en-US" dirty="0"/>
              <a:t>, </a:t>
            </a:r>
            <a:r>
              <a:rPr lang="en-US" i="1" dirty="0"/>
              <a:t>guess</a:t>
            </a:r>
            <a:r>
              <a:rPr lang="en-US" dirty="0"/>
              <a:t>, </a:t>
            </a:r>
            <a:r>
              <a:rPr lang="en-US" i="1" dirty="0"/>
              <a:t>retry</a:t>
            </a:r>
            <a:r>
              <a:rPr lang="en-US" dirty="0"/>
              <a:t>, and </a:t>
            </a:r>
            <a:r>
              <a:rPr lang="en-US" i="1" dirty="0"/>
              <a:t>bye</a:t>
            </a:r>
          </a:p>
          <a:p>
            <a:pPr lvl="1"/>
            <a:r>
              <a:rPr lang="en-US" dirty="0"/>
              <a:t>All formatted as JSON</a:t>
            </a:r>
          </a:p>
          <a:p>
            <a:pPr lvl="1"/>
            <a:r>
              <a:rPr lang="en-US" dirty="0"/>
              <a:t>Always terminated by a </a:t>
            </a:r>
            <a:r>
              <a:rPr lang="en-US" dirty="0">
                <a:solidFill>
                  <a:srgbClr val="FF0000"/>
                </a:solidFill>
              </a:rPr>
              <a:t>\n</a:t>
            </a:r>
            <a:r>
              <a:rPr lang="en-US" dirty="0"/>
              <a:t> character</a:t>
            </a:r>
          </a:p>
          <a:p>
            <a:r>
              <a:rPr lang="en-US" dirty="0"/>
              <a:t>Your client begins by sending </a:t>
            </a:r>
            <a:r>
              <a:rPr lang="en-US" i="1" dirty="0"/>
              <a:t>hello</a:t>
            </a:r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{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"type"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: 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"hello"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, 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</a:t>
            </a:r>
            <a:r>
              <a:rPr lang="en-US" sz="2000" b="0" i="0" dirty="0" err="1">
                <a:solidFill>
                  <a:srgbClr val="8ED6FB"/>
                </a:solidFill>
                <a:effectLst/>
                <a:latin typeface="sfmono-regular"/>
              </a:rPr>
              <a:t>northeastern_username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: &lt;your-</a:t>
            </a:r>
            <a:r>
              <a:rPr lang="en-US" sz="2000" b="0" i="0" dirty="0" err="1">
                <a:solidFill>
                  <a:srgbClr val="DEE2E6"/>
                </a:solidFill>
                <a:effectLst/>
                <a:latin typeface="sfmono-regular"/>
              </a:rPr>
              <a:t>My.Northeastern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-username&gt;}\n</a:t>
            </a:r>
            <a:endParaRPr lang="en-US" sz="2000" i="1" dirty="0">
              <a:solidFill>
                <a:schemeClr val="accent3"/>
              </a:solidFill>
            </a:endParaRPr>
          </a:p>
          <a:p>
            <a:r>
              <a:rPr lang="en-US" dirty="0"/>
              <a:t>The server will respond with a </a:t>
            </a:r>
            <a:r>
              <a:rPr lang="en-US" i="1" dirty="0"/>
              <a:t>start</a:t>
            </a:r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nn-NO" sz="2000" b="0" i="0" dirty="0">
                <a:solidFill>
                  <a:srgbClr val="DEE2E6"/>
                </a:solidFill>
                <a:effectLst/>
                <a:latin typeface="sfmono-regular"/>
              </a:rPr>
              <a:t>{</a:t>
            </a:r>
            <a:r>
              <a:rPr lang="nn-NO" sz="2000" b="0" i="0" dirty="0">
                <a:solidFill>
                  <a:srgbClr val="8ED6FB"/>
                </a:solidFill>
                <a:effectLst/>
                <a:latin typeface="sfmono-regular"/>
              </a:rPr>
              <a:t>"type"</a:t>
            </a:r>
            <a:r>
              <a:rPr lang="nn-NO" sz="2000" b="0" i="0" dirty="0">
                <a:solidFill>
                  <a:srgbClr val="DEE2E6"/>
                </a:solidFill>
                <a:effectLst/>
                <a:latin typeface="sfmono-regular"/>
              </a:rPr>
              <a:t>: </a:t>
            </a:r>
            <a:r>
              <a:rPr lang="nn-NO" sz="2000" b="0" i="0" dirty="0">
                <a:solidFill>
                  <a:srgbClr val="8ED6FB"/>
                </a:solidFill>
                <a:effectLst/>
                <a:latin typeface="sfmono-regular"/>
              </a:rPr>
              <a:t>"start"</a:t>
            </a:r>
            <a:r>
              <a:rPr lang="nn-NO" sz="2000" b="0" i="0" dirty="0">
                <a:solidFill>
                  <a:srgbClr val="DEE2E6"/>
                </a:solidFill>
                <a:effectLst/>
                <a:latin typeface="sfmono-regular"/>
              </a:rPr>
              <a:t>, </a:t>
            </a:r>
            <a:r>
              <a:rPr lang="nn-NO" sz="2000" b="0" i="0" dirty="0">
                <a:solidFill>
                  <a:srgbClr val="8ED6FB"/>
                </a:solidFill>
                <a:effectLst/>
                <a:latin typeface="sfmono-regular"/>
              </a:rPr>
              <a:t>"id"</a:t>
            </a:r>
            <a:r>
              <a:rPr lang="nn-NO" sz="2000" b="0" i="0" dirty="0">
                <a:solidFill>
                  <a:srgbClr val="DEE2E6"/>
                </a:solidFill>
                <a:effectLst/>
                <a:latin typeface="sfmono-regular"/>
              </a:rPr>
              <a:t>: &lt;string&gt;}\n</a:t>
            </a:r>
            <a:endParaRPr lang="en-US" sz="2000" i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341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Protocol (Part 2, Playing)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client sends a </a:t>
            </a:r>
            <a:r>
              <a:rPr lang="en-US" i="1" dirty="0"/>
              <a:t>guess</a:t>
            </a:r>
            <a:r>
              <a:rPr lang="en-US" dirty="0"/>
              <a:t> message</a:t>
            </a:r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{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"type"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: 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"guess"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, 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"id"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: &lt;string&gt;, 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"word"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: &lt;string&gt;}\n</a:t>
            </a:r>
            <a:endParaRPr lang="en-US" sz="2000" i="1" dirty="0">
              <a:solidFill>
                <a:schemeClr val="accent3"/>
              </a:solidFill>
            </a:endParaRPr>
          </a:p>
          <a:p>
            <a:r>
              <a:rPr lang="en-US" dirty="0"/>
              <a:t>The server may respond with a </a:t>
            </a:r>
            <a:r>
              <a:rPr lang="en-US" i="1" dirty="0"/>
              <a:t>retry</a:t>
            </a:r>
            <a:r>
              <a:rPr lang="en-US" dirty="0"/>
              <a:t> or a </a:t>
            </a:r>
            <a:r>
              <a:rPr lang="en-US" i="1" dirty="0"/>
              <a:t>bye</a:t>
            </a:r>
            <a:r>
              <a:rPr lang="en-US" dirty="0"/>
              <a:t> message</a:t>
            </a:r>
            <a:endParaRPr lang="en-US" i="1" dirty="0"/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sz="2000" i="1" dirty="0">
                <a:solidFill>
                  <a:schemeClr val="accent3"/>
                </a:solidFill>
              </a:rPr>
              <a:t> 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{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"type"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: 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"retry"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, 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"id"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: &lt;string&gt;, 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"guesses"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: [{ 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"word"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: &lt;string&gt;, 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"marks"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: &lt;array&gt; }, { 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"word"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: &lt;string&gt;, 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"marks"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: &lt;array&gt; }, ... ]}\n</a:t>
            </a:r>
          </a:p>
          <a:p>
            <a:pPr marL="68580" indent="0">
              <a:buNone/>
            </a:pPr>
            <a:r>
              <a:rPr lang="en-US" sz="2000" dirty="0">
                <a:solidFill>
                  <a:srgbClr val="DEE2E6"/>
                </a:solidFill>
                <a:latin typeface="sfmono-regular"/>
              </a:rPr>
              <a:t>	</a:t>
            </a:r>
          </a:p>
          <a:p>
            <a:pPr marL="68580" indent="0">
              <a:buNone/>
            </a:pP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	{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"type"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: 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"bye"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, 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"id"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: &lt;string&gt;, </a:t>
            </a:r>
            <a:r>
              <a:rPr lang="en-US" sz="2000" b="0" i="0" dirty="0">
                <a:solidFill>
                  <a:srgbClr val="8ED6FB"/>
                </a:solidFill>
                <a:effectLst/>
                <a:latin typeface="sfmono-regular"/>
              </a:rPr>
              <a:t>"flag"</a:t>
            </a:r>
            <a:r>
              <a:rPr lang="en-US" sz="2000" b="0" i="0" dirty="0">
                <a:solidFill>
                  <a:srgbClr val="DEE2E6"/>
                </a:solidFill>
                <a:effectLst/>
                <a:latin typeface="sfmono-regular"/>
              </a:rPr>
              <a:t>: &lt;string&gt;}\n</a:t>
            </a:r>
            <a:endParaRPr lang="en-US" sz="2000" i="1" dirty="0">
              <a:solidFill>
                <a:schemeClr val="accent3"/>
              </a:solidFill>
            </a:endParaRP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chemeClr val="accent4"/>
                </a:solidFill>
              </a:rPr>
              <a:t>secret flag </a:t>
            </a:r>
            <a:r>
              <a:rPr lang="en-US" dirty="0"/>
              <a:t>is what you want :)</a:t>
            </a:r>
          </a:p>
        </p:txBody>
      </p:sp>
    </p:spTree>
    <p:extLst>
      <p:ext uri="{BB962C8B-B14F-4D97-AF65-F5344CB8AC3E}">
        <p14:creationId xmlns:p14="http://schemas.microsoft.com/office/powerpoint/2010/main" val="3174228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Turning In Your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rabicPeriod"/>
            </a:pPr>
            <a:r>
              <a:rPr lang="en-US" dirty="0"/>
              <a:t>Create a directory for your files</a:t>
            </a:r>
          </a:p>
          <a:p>
            <a:pPr marL="912114" lvl="1" indent="-514350"/>
            <a:r>
              <a:rPr lang="en-US" dirty="0"/>
              <a:t>All of your (well documented) code</a:t>
            </a:r>
          </a:p>
          <a:p>
            <a:pPr marL="912114" lvl="1" indent="-514350"/>
            <a:r>
              <a:rPr lang="en-US" dirty="0" err="1"/>
              <a:t>Makefile</a:t>
            </a:r>
            <a:endParaRPr lang="en-US" dirty="0"/>
          </a:p>
          <a:p>
            <a:pPr marL="912114" lvl="1" indent="-514350"/>
            <a:r>
              <a:rPr lang="en-US" dirty="0"/>
              <a:t>README.md</a:t>
            </a:r>
          </a:p>
          <a:p>
            <a:pPr marL="912114" lvl="1" indent="-514350"/>
            <a:r>
              <a:rPr lang="en-US" i="1" dirty="0" err="1"/>
              <a:t>secret_flags</a:t>
            </a:r>
            <a:r>
              <a:rPr lang="en-US" dirty="0"/>
              <a:t> (a file with your secret flag)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Submit the directory to </a:t>
            </a:r>
            <a:r>
              <a:rPr lang="en-US" dirty="0" err="1"/>
              <a:t>Gradescope</a:t>
            </a:r>
            <a:endParaRPr lang="en-US" dirty="0"/>
          </a:p>
          <a:p>
            <a:pPr marL="582930" indent="-514350">
              <a:buFont typeface="+mj-lt"/>
              <a:buAutoNum type="arabicPeriod"/>
            </a:pPr>
            <a:r>
              <a:rPr lang="en-US" dirty="0" err="1"/>
              <a:t>Autograder</a:t>
            </a:r>
            <a:r>
              <a:rPr lang="en-US" dirty="0"/>
              <a:t> will report if it was able to read your secret flag and successfully compile/execute your code</a:t>
            </a:r>
          </a:p>
        </p:txBody>
      </p:sp>
    </p:spTree>
    <p:extLst>
      <p:ext uri="{BB962C8B-B14F-4D97-AF65-F5344CB8AC3E}">
        <p14:creationId xmlns:p14="http://schemas.microsoft.com/office/powerpoint/2010/main" val="3068306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783560"/>
            <a:ext cx="8153400" cy="4572000"/>
          </a:xfrm>
        </p:spPr>
        <p:txBody>
          <a:bodyPr/>
          <a:lstStyle/>
          <a:p>
            <a:r>
              <a:rPr lang="en-US" dirty="0"/>
              <a:t>3.5% of your total grade</a:t>
            </a:r>
          </a:p>
          <a:p>
            <a:r>
              <a:rPr lang="en-US" dirty="0"/>
              <a:t>To receive full credit:</a:t>
            </a:r>
          </a:p>
          <a:p>
            <a:pPr lvl="1"/>
            <a:r>
              <a:rPr lang="en-US" dirty="0"/>
              <a:t>85%: working code that compiles/runs successfully</a:t>
            </a:r>
          </a:p>
          <a:p>
            <a:pPr lvl="1"/>
            <a:r>
              <a:rPr lang="en-US" dirty="0"/>
              <a:t>15%: style and readability of source code</a:t>
            </a:r>
          </a:p>
          <a:p>
            <a:r>
              <a:rPr lang="en-US" dirty="0"/>
              <a:t>If your code doesn’t compile or doesn’t run, you get </a:t>
            </a:r>
            <a:r>
              <a:rPr lang="en-US" dirty="0">
                <a:solidFill>
                  <a:schemeClr val="accent4"/>
                </a:solidFill>
              </a:rPr>
              <a:t>zero credit</a:t>
            </a:r>
          </a:p>
          <a:p>
            <a:r>
              <a:rPr lang="en-US" dirty="0"/>
              <a:t>All code will be scanned by plagiarism detection software</a:t>
            </a:r>
          </a:p>
        </p:txBody>
      </p:sp>
    </p:spTree>
    <p:extLst>
      <p:ext uri="{BB962C8B-B14F-4D97-AF65-F5344CB8AC3E}">
        <p14:creationId xmlns:p14="http://schemas.microsoft.com/office/powerpoint/2010/main" val="3120712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592</TotalTime>
  <Words>757</Words>
  <Application>Microsoft Macintosh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Consolas</vt:lpstr>
      <vt:lpstr>Corbel</vt:lpstr>
      <vt:lpstr>sfmono-regular</vt:lpstr>
      <vt:lpstr>Wingdings</vt:lpstr>
      <vt:lpstr>Wingdings 2</vt:lpstr>
      <vt:lpstr>Wingdings 3</vt:lpstr>
      <vt:lpstr>Metro</vt:lpstr>
      <vt:lpstr>Wordle / Simple Socket Client</vt:lpstr>
      <vt:lpstr>Goals</vt:lpstr>
      <vt:lpstr>Your Program</vt:lpstr>
      <vt:lpstr>Command Line Syntax</vt:lpstr>
      <vt:lpstr>Command Line Examples</vt:lpstr>
      <vt:lpstr>The Protocol (Part 1, Setup)</vt:lpstr>
      <vt:lpstr>The Protocol (Part 2, Playing)</vt:lpstr>
      <vt:lpstr>Turning In Your Project</vt:lpstr>
      <vt:lpstr>Grading</vt:lpstr>
      <vt:lpstr>Common Issues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Cheating BitTorrent Client</dc:title>
  <dc:creator>Christo Wilson</dc:creator>
  <cp:lastModifiedBy>Jackson, Alden</cp:lastModifiedBy>
  <cp:revision>35</cp:revision>
  <dcterms:created xsi:type="dcterms:W3CDTF">2012-11-07T22:14:42Z</dcterms:created>
  <dcterms:modified xsi:type="dcterms:W3CDTF">2025-01-10T17:08:57Z</dcterms:modified>
</cp:coreProperties>
</file>