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388" r:id="rId2"/>
    <p:sldId id="389" r:id="rId3"/>
    <p:sldId id="398" r:id="rId4"/>
    <p:sldId id="390" r:id="rId5"/>
    <p:sldId id="391" r:id="rId6"/>
    <p:sldId id="395" r:id="rId7"/>
    <p:sldId id="392" r:id="rId8"/>
    <p:sldId id="394" r:id="rId9"/>
    <p:sldId id="393" r:id="rId10"/>
    <p:sldId id="396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89"/>
            <p14:sldId id="398"/>
            <p14:sldId id="390"/>
            <p14:sldId id="391"/>
            <p14:sldId id="395"/>
            <p14:sldId id="392"/>
            <p14:sldId id="394"/>
            <p14:sldId id="393"/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 varScale="1">
        <p:scale>
          <a:sx n="95" d="100"/>
          <a:sy n="95" d="100"/>
        </p:scale>
        <p:origin x="42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8696739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3700</a:t>
            </a:r>
            <a:br>
              <a:rPr lang="en-US" sz="6000" cap="none" dirty="0"/>
            </a:br>
            <a:r>
              <a:rPr lang="en-US" sz="4900" cap="none" dirty="0"/>
              <a:t>Networks and Distributed Systems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Physical Layer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(The layer for EE majors…)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Revised 9/17/20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Physical layer is the lowest, so…</a:t>
            </a:r>
          </a:p>
          <a:p>
            <a:pPr lvl="1"/>
            <a:r>
              <a:rPr lang="en-US" dirty="0"/>
              <a:t>We tend not to worry about where to place functionality</a:t>
            </a:r>
          </a:p>
          <a:p>
            <a:pPr lvl="1"/>
            <a:r>
              <a:rPr lang="en-US" dirty="0"/>
              <a:t>There aren’t other layers that could interfere</a:t>
            </a:r>
          </a:p>
          <a:p>
            <a:pPr lvl="1"/>
            <a:r>
              <a:rPr lang="en-US" dirty="0"/>
              <a:t>We tend to care about it only when things go wrong</a:t>
            </a:r>
          </a:p>
          <a:p>
            <a:r>
              <a:rPr lang="en-US" dirty="0"/>
              <a:t>Physical layer characteristics are still fundamentally important to building reliable Internet systems</a:t>
            </a:r>
          </a:p>
          <a:p>
            <a:pPr lvl="1"/>
            <a:r>
              <a:rPr lang="en-US" dirty="0"/>
              <a:t>Insulated media vs. wireless</a:t>
            </a:r>
          </a:p>
          <a:p>
            <a:pPr lvl="1"/>
            <a:r>
              <a:rPr lang="en-US" dirty="0"/>
              <a:t>Packet vs. circuit switched media</a:t>
            </a:r>
          </a:p>
        </p:txBody>
      </p:sp>
    </p:spTree>
    <p:extLst>
      <p:ext uri="{BB962C8B-B14F-4D97-AF65-F5344CB8AC3E}">
        <p14:creationId xmlns:p14="http://schemas.microsoft.com/office/powerpoint/2010/main" val="180221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31224" y="1600200"/>
            <a:ext cx="5936776" cy="5105400"/>
          </a:xfrm>
        </p:spPr>
        <p:txBody>
          <a:bodyPr/>
          <a:lstStyle/>
          <a:p>
            <a:r>
              <a:rPr lang="en-US" dirty="0"/>
              <a:t>Function:</a:t>
            </a:r>
          </a:p>
          <a:p>
            <a:pPr lvl="1"/>
            <a:r>
              <a:rPr lang="en-US" dirty="0"/>
              <a:t>Get bits across a physical medium</a:t>
            </a:r>
          </a:p>
          <a:p>
            <a:r>
              <a:rPr lang="en-US" dirty="0"/>
              <a:t>Key challenge:</a:t>
            </a:r>
          </a:p>
          <a:p>
            <a:pPr lvl="1"/>
            <a:r>
              <a:rPr lang="en-US" dirty="0"/>
              <a:t>How to represent bits in analog</a:t>
            </a:r>
          </a:p>
          <a:p>
            <a:pPr lvl="2"/>
            <a:r>
              <a:rPr lang="en-US" dirty="0"/>
              <a:t>Digital computers work in binary</a:t>
            </a:r>
          </a:p>
          <a:p>
            <a:pPr lvl="2"/>
            <a:r>
              <a:rPr lang="en-US" dirty="0"/>
              <a:t>… but we live in an analog world</a:t>
            </a:r>
          </a:p>
          <a:p>
            <a:pPr lvl="1"/>
            <a:r>
              <a:rPr lang="en-US" dirty="0"/>
              <a:t>Ideally, want high-bit rate</a:t>
            </a:r>
          </a:p>
          <a:p>
            <a:pPr lvl="1"/>
            <a:r>
              <a:rPr lang="en-US" dirty="0"/>
              <a:t>But, must avoid </a:t>
            </a:r>
            <a:r>
              <a:rPr lang="en-US" dirty="0" err="1"/>
              <a:t>desynchronization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4799" y="2238271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4536" y="2813759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94667" y="3386936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94667" y="3960113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94667" y="4533290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94667" y="5111024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794798" y="5684201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4171666" y="1869744"/>
            <a:ext cx="559559" cy="4653886"/>
          </a:xfrm>
          <a:prstGeom prst="leftBrace">
            <a:avLst>
              <a:gd name="adj1" fmla="val 8333"/>
              <a:gd name="adj2" fmla="val 8619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Get Digital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Digital computers</a:t>
            </a:r>
          </a:p>
          <a:p>
            <a:pPr lvl="1"/>
            <a:r>
              <a:rPr lang="en-US" dirty="0"/>
              <a:t>0s and 1s</a:t>
            </a:r>
          </a:p>
          <a:p>
            <a:r>
              <a:rPr lang="en-US" dirty="0"/>
              <a:t>Analog world</a:t>
            </a:r>
          </a:p>
          <a:p>
            <a:pPr lvl="1"/>
            <a:r>
              <a:rPr lang="en-US" dirty="0"/>
              <a:t>Amplitudes and frequencies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1" y="3721099"/>
            <a:ext cx="2540000" cy="1902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718" y="4807857"/>
            <a:ext cx="2539999" cy="1632857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49797" y="4632280"/>
            <a:ext cx="2984500" cy="17167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278" y="3677560"/>
            <a:ext cx="2874439" cy="180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7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sz="2400" dirty="0"/>
              <a:t>We have two discrete signals, high and low, to encode 1 and 0</a:t>
            </a:r>
          </a:p>
          <a:p>
            <a:r>
              <a:rPr lang="en-US" sz="2400" dirty="0"/>
              <a:t>Transmission is </a:t>
            </a:r>
            <a:r>
              <a:rPr lang="en-US" sz="2400" dirty="0">
                <a:solidFill>
                  <a:schemeClr val="accent1"/>
                </a:solidFill>
              </a:rPr>
              <a:t>synchronous, </a:t>
            </a:r>
            <a:r>
              <a:rPr lang="en-US" sz="2400" dirty="0"/>
              <a:t>i.e. there is a clock that controls signal sampling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2400" dirty="0"/>
              <a:t>Amplitude and duration of signal must be significant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4588085"/>
            <a:ext cx="712413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492991" y="3141420"/>
            <a:ext cx="7055892" cy="1284281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57069" y="4626723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Time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90123" y="4888333"/>
            <a:ext cx="44419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438399" y="3163357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63225" y="3201995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88051" y="3201995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562530" y="3201994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137703" y="3163357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12877" y="3201993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863947" y="6310254"/>
            <a:ext cx="4507493" cy="192012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847207" y="6614661"/>
            <a:ext cx="452423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7815638" y="5611500"/>
            <a:ext cx="1212376" cy="918062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7815638" y="6613721"/>
            <a:ext cx="12123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 flipH="1">
            <a:off x="8134877" y="2541064"/>
            <a:ext cx="1414006" cy="523220"/>
            <a:chOff x="1219200" y="4876799"/>
            <a:chExt cx="5181605" cy="1384995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3548"/>
                <a:gd name="adj2" fmla="val 24318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Sample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35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Non-Return to Zero (NRZ)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8839200" cy="614273"/>
          </a:xfrm>
        </p:spPr>
        <p:txBody>
          <a:bodyPr/>
          <a:lstStyle/>
          <a:p>
            <a:r>
              <a:rPr lang="en-US" dirty="0"/>
              <a:t>1 </a:t>
            </a:r>
            <a:r>
              <a:rPr lang="en-US" dirty="0">
                <a:sym typeface="Wingdings" pitchFamily="2" charset="2"/>
              </a:rPr>
              <a:t> high signal, 0  low signal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391928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38094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05127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827834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9604392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615370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16848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945044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721602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498160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274718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615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01160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11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91928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391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8816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88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6848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81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57746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77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5778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41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338105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38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718427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09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106013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106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86335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8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89439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4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4718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282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679152" y="4114794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79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59474" y="4114794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051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844751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447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82783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822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9218620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18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9598942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604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1000062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000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094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633183" y="4163739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Clock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709998" y="303670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NRZ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2615370" y="3498365"/>
            <a:ext cx="156585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181228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168486" y="2920614"/>
            <a:ext cx="77655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957786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957786" y="3498365"/>
            <a:ext cx="76381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5721602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721603" y="2920614"/>
            <a:ext cx="76473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86335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498160" y="3498365"/>
            <a:ext cx="78475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7282916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274718" y="2920614"/>
            <a:ext cx="155311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8827834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8827834" y="3498365"/>
            <a:ext cx="155311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834314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610872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160813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717104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041328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9823332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270220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1860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926676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400172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1524001" y="5246428"/>
            <a:ext cx="9143999" cy="16115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long strings of 0 or 1 cause </a:t>
            </a:r>
            <a:r>
              <a:rPr lang="en-US" dirty="0" err="1"/>
              <a:t>desynchronization</a:t>
            </a:r>
            <a:endParaRPr lang="en-US" dirty="0"/>
          </a:p>
          <a:p>
            <a:pPr lvl="1"/>
            <a:r>
              <a:rPr lang="en-US" dirty="0"/>
              <a:t>How to distinguish lots of 0s from no signal?</a:t>
            </a:r>
          </a:p>
          <a:p>
            <a:pPr lvl="1"/>
            <a:r>
              <a:rPr lang="en-US" dirty="0"/>
              <a:t>How to recover the clock during lots of 1s?</a:t>
            </a:r>
          </a:p>
        </p:txBody>
      </p:sp>
    </p:spTree>
    <p:extLst>
      <p:ext uri="{BB962C8B-B14F-4D97-AF65-F5344CB8AC3E}">
        <p14:creationId xmlns:p14="http://schemas.microsoft.com/office/powerpoint/2010/main" val="90051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 flipV="1">
            <a:off x="875656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32947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247547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122079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018383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790380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Desynchronization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how to recover the clock during sequences of 0’s or 1’s?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91928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380946" y="3133352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051276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827834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604392" y="3133352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15370" y="3133352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168486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945044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21602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98160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274718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09998" y="349391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NRZ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2615371" y="3955577"/>
            <a:ext cx="78292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411041" y="3377827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398300" y="3377826"/>
            <a:ext cx="620064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616209" y="3366941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9616210" y="3944691"/>
            <a:ext cx="76473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834314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823332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70220" y="26716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01860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926676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00172" y="26716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632326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39987" y="26716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729973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020502" y="267168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grpSp>
        <p:nvGrpSpPr>
          <p:cNvPr id="99" name="Group 98"/>
          <p:cNvGrpSpPr/>
          <p:nvPr/>
        </p:nvGrpSpPr>
        <p:grpSpPr>
          <a:xfrm flipH="1">
            <a:off x="328439" y="5445597"/>
            <a:ext cx="3303887" cy="1448471"/>
            <a:chOff x="1219200" y="4876799"/>
            <a:chExt cx="5181605" cy="1854939"/>
          </a:xfrm>
        </p:grpSpPr>
        <p:sp>
          <p:nvSpPr>
            <p:cNvPr id="100" name="Rectangular Callout 99"/>
            <p:cNvSpPr/>
            <p:nvPr/>
          </p:nvSpPr>
          <p:spPr>
            <a:xfrm>
              <a:off x="1219200" y="4876799"/>
              <a:ext cx="5181601" cy="1384996"/>
            </a:xfrm>
            <a:prstGeom prst="wedgeRectCallout">
              <a:avLst>
                <a:gd name="adj1" fmla="val -20156"/>
                <a:gd name="adj2" fmla="val -12504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219202" y="4876799"/>
              <a:ext cx="5181603" cy="1854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Transitions signify the </a:t>
              </a:r>
              <a:r>
                <a:rPr lang="en-US" sz="2800" i="1" kern="0" dirty="0">
                  <a:solidFill>
                    <a:sysClr val="window" lastClr="FFFFFF"/>
                  </a:solidFill>
                </a:rPr>
                <a:t>senders </a:t>
              </a:r>
              <a:r>
                <a:rPr lang="en-US" sz="2800" kern="0" dirty="0">
                  <a:solidFill>
                    <a:sysClr val="window" lastClr="FFFFFF"/>
                  </a:solidFill>
                </a:rPr>
                <a:t>clock ticks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834314" y="45502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823332" y="45502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197353" y="454380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309247" y="4543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494571" y="4543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631703" y="455022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708528" y="455023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395842" y="4543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9045609" y="4543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138" name="Group 137"/>
          <p:cNvGrpSpPr/>
          <p:nvPr/>
        </p:nvGrpSpPr>
        <p:grpSpPr>
          <a:xfrm flipH="1">
            <a:off x="7376762" y="5526376"/>
            <a:ext cx="2759598" cy="1000726"/>
            <a:chOff x="1219200" y="4876799"/>
            <a:chExt cx="5181605" cy="1414784"/>
          </a:xfrm>
        </p:grpSpPr>
        <p:sp>
          <p:nvSpPr>
            <p:cNvPr id="139" name="Rectangular Callout 13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30918"/>
                <a:gd name="adj2" fmla="val -12921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219202" y="4876799"/>
              <a:ext cx="5181603" cy="141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Receiver misses a 1 due to skew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FC7EE740-9316-47B0-924D-6EF7A1EDE71A}"/>
              </a:ext>
            </a:extLst>
          </p:cNvPr>
          <p:cNvSpPr txBox="1"/>
          <p:nvPr/>
        </p:nvSpPr>
        <p:spPr>
          <a:xfrm>
            <a:off x="1225845" y="2669966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Sent Bits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D4D26A-5404-4DB0-AC59-85414A21F6E1}"/>
              </a:ext>
            </a:extLst>
          </p:cNvPr>
          <p:cNvSpPr txBox="1"/>
          <p:nvPr/>
        </p:nvSpPr>
        <p:spPr>
          <a:xfrm>
            <a:off x="656229" y="4506687"/>
            <a:ext cx="1767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Received Bits</a:t>
            </a:r>
          </a:p>
        </p:txBody>
      </p:sp>
    </p:spTree>
    <p:extLst>
      <p:ext uri="{BB962C8B-B14F-4D97-AF65-F5344CB8AC3E}">
        <p14:creationId xmlns:p14="http://schemas.microsoft.com/office/powerpoint/2010/main" val="14117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Non-Return to Zero Inverted (NRZI)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8839200" cy="614273"/>
          </a:xfrm>
        </p:spPr>
        <p:txBody>
          <a:bodyPr/>
          <a:lstStyle/>
          <a:p>
            <a:r>
              <a:rPr lang="en-US" dirty="0"/>
              <a:t>1 </a:t>
            </a:r>
            <a:r>
              <a:rPr lang="en-US" dirty="0">
                <a:sym typeface="Wingdings" pitchFamily="2" charset="2"/>
              </a:rPr>
              <a:t> make transition, 0  remain the same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391928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038094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05127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827834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9604392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615370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16848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945044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721602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498160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274718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615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01160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11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91928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391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8816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88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6848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81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57746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77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5778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41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338105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38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718427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09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106013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106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86335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8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89439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4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4718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282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679152" y="4114794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79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59474" y="4114794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051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844751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447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82783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822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9218620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18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9598942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604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1000062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000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094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633183" y="4163739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Clock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709998" y="3036701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NRZI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2615370" y="3498365"/>
            <a:ext cx="196209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563372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550631" y="2920614"/>
            <a:ext cx="155538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103968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106014" y="3498365"/>
            <a:ext cx="157313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767915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7679152" y="2920614"/>
            <a:ext cx="76836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8447512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8447512" y="3498365"/>
            <a:ext cx="193343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834314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610872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160813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717104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041328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9823332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270220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1860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926676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400172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1524001" y="5246428"/>
            <a:ext cx="9143999" cy="6142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Solves the problem for sequences of 1s, but not 0s</a:t>
            </a:r>
          </a:p>
        </p:txBody>
      </p:sp>
    </p:spTree>
    <p:extLst>
      <p:ext uri="{BB962C8B-B14F-4D97-AF65-F5344CB8AC3E}">
        <p14:creationId xmlns:p14="http://schemas.microsoft.com/office/powerpoint/2010/main" val="29217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4-bit/5-bit (100 Mbps Ethernet)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Observation: NRZI works as long as no long sequences of 0</a:t>
            </a:r>
          </a:p>
          <a:p>
            <a:r>
              <a:rPr lang="en-US" sz="2600" dirty="0"/>
              <a:t>Idea: encode all 4-bit sequences as 5-bit sequences with no more than one leading 0 and two trailing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4800" dirty="0"/>
          </a:p>
          <a:p>
            <a:r>
              <a:rPr lang="en-US" dirty="0"/>
              <a:t>Tradeoff: efficiency drops to 80%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8542" y="3223750"/>
            <a:ext cx="24497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0000    11110</a:t>
            </a:r>
          </a:p>
          <a:p>
            <a:r>
              <a:rPr lang="en-US" sz="2000" dirty="0"/>
              <a:t>0001    01001</a:t>
            </a:r>
          </a:p>
          <a:p>
            <a:r>
              <a:rPr lang="en-US" sz="2000" dirty="0"/>
              <a:t>0010    10100</a:t>
            </a:r>
          </a:p>
          <a:p>
            <a:r>
              <a:rPr lang="en-US" sz="2000" dirty="0"/>
              <a:t>0011    10101</a:t>
            </a:r>
          </a:p>
          <a:p>
            <a:r>
              <a:rPr lang="en-US" sz="2000" dirty="0"/>
              <a:t>0100    01010</a:t>
            </a:r>
          </a:p>
          <a:p>
            <a:r>
              <a:rPr lang="en-US" sz="2000" dirty="0"/>
              <a:t>0101    01011</a:t>
            </a:r>
          </a:p>
          <a:p>
            <a:r>
              <a:rPr lang="en-US" sz="2000" dirty="0"/>
              <a:t>0110    01110</a:t>
            </a:r>
          </a:p>
          <a:p>
            <a:r>
              <a:rPr lang="en-US" sz="2000" dirty="0"/>
              <a:t>0111    01111</a:t>
            </a:r>
          </a:p>
        </p:txBody>
      </p:sp>
      <p:sp>
        <p:nvSpPr>
          <p:cNvPr id="6" name="Rectangle 5"/>
          <p:cNvSpPr/>
          <p:nvPr/>
        </p:nvSpPr>
        <p:spPr>
          <a:xfrm>
            <a:off x="6565265" y="3223750"/>
            <a:ext cx="17946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1000    10010</a:t>
            </a:r>
          </a:p>
          <a:p>
            <a:r>
              <a:rPr lang="en-US" sz="2000" dirty="0"/>
              <a:t>1001    10011</a:t>
            </a:r>
          </a:p>
          <a:p>
            <a:r>
              <a:rPr lang="en-US" sz="2000" dirty="0"/>
              <a:t>1010    10110</a:t>
            </a:r>
          </a:p>
          <a:p>
            <a:r>
              <a:rPr lang="en-US" sz="2000" dirty="0"/>
              <a:t>1011    10111</a:t>
            </a:r>
          </a:p>
          <a:p>
            <a:r>
              <a:rPr lang="en-US" sz="2000" dirty="0"/>
              <a:t>1100    11010</a:t>
            </a:r>
          </a:p>
          <a:p>
            <a:r>
              <a:rPr lang="en-US" sz="2000" dirty="0"/>
              <a:t>1101    11011</a:t>
            </a:r>
          </a:p>
          <a:p>
            <a:r>
              <a:rPr lang="en-US" sz="2000" dirty="0"/>
              <a:t>1110    11100</a:t>
            </a:r>
          </a:p>
          <a:p>
            <a:r>
              <a:rPr lang="en-US" sz="2000" dirty="0"/>
              <a:t>1111    11101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8541" y="2823639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4-bit	5-bit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65264" y="2823639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4-bit	5-bit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074549" y="3223749"/>
            <a:ext cx="1484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23268" y="3223749"/>
            <a:ext cx="1484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44952" y="2835223"/>
            <a:ext cx="0" cy="279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41966" y="2835223"/>
            <a:ext cx="0" cy="279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flipH="1">
            <a:off x="8359946" y="921005"/>
            <a:ext cx="3394732" cy="975330"/>
            <a:chOff x="1219200" y="4876799"/>
            <a:chExt cx="5181605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70719"/>
                <a:gd name="adj2" fmla="val -5348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8-bit / 10-bit used in Gigabit Ethernet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471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Manchester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8839200" cy="614273"/>
          </a:xfrm>
        </p:spPr>
        <p:txBody>
          <a:bodyPr/>
          <a:lstStyle/>
          <a:p>
            <a:r>
              <a:rPr lang="en-US" dirty="0"/>
              <a:t>1 </a:t>
            </a:r>
            <a:r>
              <a:rPr lang="en-US" dirty="0">
                <a:sym typeface="Wingdings" pitchFamily="2" charset="2"/>
              </a:rPr>
              <a:t> high-to-low, 0  low-to-high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038094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827834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615370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168486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5721602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274718" y="2676139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615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01160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11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391928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391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78816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788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6848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81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57746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77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5778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41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338105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338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718427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709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6106013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106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86335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8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89439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894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274718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282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679152" y="4114794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679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59474" y="4114794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051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844751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447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82783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822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9218620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18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9598942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604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10000624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0000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0946" y="4121618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633183" y="4163739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Clock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709998" y="3036701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NRZI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2615370" y="3498365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362111" y="2936528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362112" y="2936527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181228" y="291386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758790" y="2920614"/>
            <a:ext cx="70546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436968" y="2895583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36840" y="3473326"/>
            <a:ext cx="83787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282916" y="2920615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188898" y="221447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764577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9457484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862040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286960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1524001" y="5246427"/>
            <a:ext cx="9143999" cy="13454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Good: Solves clock skew (every bit is a transition)</a:t>
            </a:r>
          </a:p>
          <a:p>
            <a:r>
              <a:rPr lang="en-US" dirty="0"/>
              <a:t>Bad: Halves throughput (two clock cycles per bit)</a:t>
            </a:r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192932" y="3475700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939673" y="2913863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939674" y="2913862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294835" y="2907028"/>
            <a:ext cx="70546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973013" y="2881997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972885" y="3459740"/>
            <a:ext cx="83787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8844324" y="3471068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9591065" y="2909231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9591066" y="2909230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2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65338</TotalTime>
  <Words>477</Words>
  <Application>Microsoft Office PowerPoint</Application>
  <PresentationFormat>Widescreen</PresentationFormat>
  <Paragraphs>155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CS 3700 Networks and Distributed Systems</vt:lpstr>
      <vt:lpstr>Physical Layer</vt:lpstr>
      <vt:lpstr>Let’s Get Digital</vt:lpstr>
      <vt:lpstr>Assumptions</vt:lpstr>
      <vt:lpstr>Non-Return to Zero (NRZ)</vt:lpstr>
      <vt:lpstr>Desynchronization</vt:lpstr>
      <vt:lpstr>Non-Return to Zero Inverted (NRZI)</vt:lpstr>
      <vt:lpstr>4-bit/5-bit (100 Mbps Ethernet)</vt:lpstr>
      <vt:lpstr>Manchester</vt:lpstr>
      <vt:lpstr>General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780</cp:revision>
  <cp:lastPrinted>2012-08-22T04:00:45Z</cp:lastPrinted>
  <dcterms:created xsi:type="dcterms:W3CDTF">2012-01-03T02:22:46Z</dcterms:created>
  <dcterms:modified xsi:type="dcterms:W3CDTF">2024-11-01T18:17:14Z</dcterms:modified>
</cp:coreProperties>
</file>