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6"/>
  </p:notesMasterIdLst>
  <p:handoutMasterIdLst>
    <p:handoutMasterId r:id="rId47"/>
  </p:handoutMasterIdLst>
  <p:sldIdLst>
    <p:sldId id="388" r:id="rId2"/>
    <p:sldId id="401" r:id="rId3"/>
    <p:sldId id="464" r:id="rId4"/>
    <p:sldId id="465" r:id="rId5"/>
    <p:sldId id="407" r:id="rId6"/>
    <p:sldId id="408" r:id="rId7"/>
    <p:sldId id="457" r:id="rId8"/>
    <p:sldId id="466" r:id="rId9"/>
    <p:sldId id="467" r:id="rId10"/>
    <p:sldId id="468" r:id="rId11"/>
    <p:sldId id="469" r:id="rId12"/>
    <p:sldId id="456" r:id="rId13"/>
    <p:sldId id="458" r:id="rId14"/>
    <p:sldId id="459" r:id="rId15"/>
    <p:sldId id="463" r:id="rId16"/>
    <p:sldId id="461" r:id="rId17"/>
    <p:sldId id="462" r:id="rId18"/>
    <p:sldId id="403" r:id="rId19"/>
    <p:sldId id="404" r:id="rId20"/>
    <p:sldId id="405" r:id="rId21"/>
    <p:sldId id="474" r:id="rId22"/>
    <p:sldId id="475" r:id="rId23"/>
    <p:sldId id="471" r:id="rId24"/>
    <p:sldId id="406" r:id="rId25"/>
    <p:sldId id="470" r:id="rId26"/>
    <p:sldId id="410" r:id="rId27"/>
    <p:sldId id="411" r:id="rId28"/>
    <p:sldId id="412" r:id="rId29"/>
    <p:sldId id="413" r:id="rId30"/>
    <p:sldId id="420" r:id="rId31"/>
    <p:sldId id="454" r:id="rId32"/>
    <p:sldId id="472" r:id="rId33"/>
    <p:sldId id="421" r:id="rId34"/>
    <p:sldId id="473" r:id="rId35"/>
    <p:sldId id="422" r:id="rId36"/>
    <p:sldId id="424" r:id="rId37"/>
    <p:sldId id="423" r:id="rId38"/>
    <p:sldId id="425" r:id="rId39"/>
    <p:sldId id="426" r:id="rId40"/>
    <p:sldId id="419" r:id="rId41"/>
    <p:sldId id="427" r:id="rId42"/>
    <p:sldId id="428" r:id="rId43"/>
    <p:sldId id="409" r:id="rId44"/>
    <p:sldId id="429" r:id="rId4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01"/>
            <p14:sldId id="464"/>
            <p14:sldId id="465"/>
            <p14:sldId id="407"/>
            <p14:sldId id="408"/>
            <p14:sldId id="457"/>
            <p14:sldId id="466"/>
            <p14:sldId id="467"/>
            <p14:sldId id="468"/>
            <p14:sldId id="469"/>
            <p14:sldId id="456"/>
            <p14:sldId id="458"/>
            <p14:sldId id="459"/>
            <p14:sldId id="463"/>
            <p14:sldId id="461"/>
            <p14:sldId id="462"/>
            <p14:sldId id="403"/>
            <p14:sldId id="404"/>
            <p14:sldId id="405"/>
            <p14:sldId id="474"/>
            <p14:sldId id="475"/>
            <p14:sldId id="471"/>
            <p14:sldId id="406"/>
            <p14:sldId id="470"/>
            <p14:sldId id="410"/>
            <p14:sldId id="411"/>
            <p14:sldId id="412"/>
            <p14:sldId id="413"/>
            <p14:sldId id="420"/>
            <p14:sldId id="454"/>
            <p14:sldId id="472"/>
            <p14:sldId id="421"/>
            <p14:sldId id="473"/>
            <p14:sldId id="422"/>
            <p14:sldId id="424"/>
            <p14:sldId id="423"/>
            <p14:sldId id="425"/>
            <p14:sldId id="426"/>
            <p14:sldId id="419"/>
            <p14:sldId id="427"/>
            <p14:sldId id="428"/>
            <p14:sldId id="409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90136" autoAdjust="0"/>
  </p:normalViewPr>
  <p:slideViewPr>
    <p:cSldViewPr snapToGrid="0">
      <p:cViewPr varScale="1">
        <p:scale>
          <a:sx n="61" d="100"/>
          <a:sy n="61" d="100"/>
        </p:scale>
        <p:origin x="1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1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7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5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B7646-A273-4C89-A8FD-87A8EC8ED1D2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Pink Floyd / Reproduction : </a:t>
            </a:r>
            <a:r>
              <a:rPr lang="en-US" dirty="0" err="1"/>
              <a:t>Kilyann</a:t>
            </a:r>
            <a:r>
              <a:rPr lang="en-US" dirty="0"/>
              <a:t> Le Hen - cover, Public Domain, https://</a:t>
            </a:r>
            <a:r>
              <a:rPr lang="en-US" dirty="0" err="1"/>
              <a:t>commons.wikimedia.org</a:t>
            </a:r>
            <a:r>
              <a:rPr lang="en-US" dirty="0"/>
              <a:t>/w/</a:t>
            </a:r>
            <a:r>
              <a:rPr lang="en-US" dirty="0" err="1"/>
              <a:t>index.php?curid</a:t>
            </a:r>
            <a:r>
              <a:rPr lang="en-US" dirty="0"/>
              <a:t>=116527150</a:t>
            </a:r>
          </a:p>
          <a:p>
            <a:r>
              <a:rPr lang="en-US" dirty="0"/>
              <a:t>By </a:t>
            </a:r>
            <a:r>
              <a:rPr lang="en-US" dirty="0" err="1"/>
              <a:t>Raph_PH</a:t>
            </a:r>
            <a:r>
              <a:rPr lang="en-US" dirty="0"/>
              <a:t> - QueenbdayRAH210418-34, CC BY 2.0, https://</a:t>
            </a:r>
            <a:r>
              <a:rPr lang="en-US" dirty="0" err="1"/>
              <a:t>commons.wikimedia.org</a:t>
            </a:r>
            <a:r>
              <a:rPr lang="en-US" dirty="0"/>
              <a:t>/w/</a:t>
            </a:r>
            <a:r>
              <a:rPr lang="en-US" dirty="0" err="1"/>
              <a:t>index.php?curid</a:t>
            </a:r>
            <a:r>
              <a:rPr lang="en-US"/>
              <a:t>=113221853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9543443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4700/5700</a:t>
            </a:r>
            <a:br>
              <a:rPr lang="en-US" sz="6000" cap="none" dirty="0"/>
            </a:br>
            <a:r>
              <a:rPr lang="en-US" sz="4900" cap="none" dirty="0"/>
              <a:t>Network Fundamentals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Overlay Networks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(P2P DHT via KBR FTW)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4/2/2024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9902409" y="4279345"/>
            <a:ext cx="1827061" cy="1984651"/>
            <a:chOff x="9902409" y="4279345"/>
            <a:chExt cx="1827061" cy="1984651"/>
          </a:xfrm>
        </p:grpSpPr>
        <p:sp>
          <p:nvSpPr>
            <p:cNvPr id="7" name="Oval 6"/>
            <p:cNvSpPr/>
            <p:nvPr/>
          </p:nvSpPr>
          <p:spPr>
            <a:xfrm>
              <a:off x="10101544" y="4636070"/>
              <a:ext cx="1627926" cy="1627926"/>
            </a:xfrm>
            <a:prstGeom prst="ellipse">
              <a:avLst/>
            </a:prstGeom>
            <a:noFill/>
            <a:ln w="38100">
              <a:prstDash val="sysDot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966144" y="4284029"/>
              <a:ext cx="264170" cy="353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0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0915507" y="4426888"/>
              <a:ext cx="0" cy="354815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0596905" y="4279345"/>
              <a:ext cx="264170" cy="353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9902409" y="5143445"/>
              <a:ext cx="419506" cy="419506"/>
              <a:chOff x="10301976" y="4730077"/>
              <a:chExt cx="419506" cy="41950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0301976" y="4730077"/>
                <a:ext cx="419506" cy="419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363691" y="4730077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Consistent Hashing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1"/>
            <a:ext cx="6882050" cy="1991514"/>
          </a:xfrm>
        </p:spPr>
        <p:txBody>
          <a:bodyPr/>
          <a:lstStyle/>
          <a:p>
            <a:r>
              <a:rPr lang="en-US" dirty="0"/>
              <a:t>Problem: hashing may not result in perfect balance (</a:t>
            </a:r>
            <a:r>
              <a:rPr lang="en-US" i="1" dirty="0"/>
              <a:t>1/n</a:t>
            </a:r>
            <a:r>
              <a:rPr lang="en-US" dirty="0"/>
              <a:t> items per server)</a:t>
            </a:r>
          </a:p>
          <a:p>
            <a:pPr lvl="1"/>
            <a:r>
              <a:rPr lang="en-US" dirty="0"/>
              <a:t>Solution: balance the load by hashing each server multiple times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65076" y="5982958"/>
            <a:ext cx="3795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None/>
            </a:pPr>
            <a:r>
              <a:rPr lang="en-US" sz="2400" dirty="0" err="1"/>
              <a:t>consistent_hash</a:t>
            </a:r>
            <a:r>
              <a:rPr lang="en-US" sz="2400" dirty="0"/>
              <a:t>(“key1”) = 0.4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02995" y="4489183"/>
            <a:ext cx="6882050" cy="17246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if a server fails, data may be lost</a:t>
            </a:r>
          </a:p>
          <a:p>
            <a:pPr lvl="1"/>
            <a:r>
              <a:rPr lang="en-US" dirty="0"/>
              <a:t>Solution: replicate keys/value pairs on multiple servers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321915" y="5876157"/>
            <a:ext cx="419506" cy="419506"/>
            <a:chOff x="10301976" y="4730077"/>
            <a:chExt cx="419506" cy="419506"/>
          </a:xfrm>
        </p:grpSpPr>
        <p:sp>
          <p:nvSpPr>
            <p:cNvPr id="12" name="Oval 11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43654" y="4730077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345732" y="5681439"/>
            <a:ext cx="444352" cy="419506"/>
            <a:chOff x="10301976" y="4730077"/>
            <a:chExt cx="444352" cy="419506"/>
          </a:xfrm>
        </p:grpSpPr>
        <p:sp>
          <p:nvSpPr>
            <p:cNvPr id="24" name="Oval 23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k1</a:t>
              </a:r>
            </a:p>
          </p:txBody>
        </p:sp>
      </p:grpSp>
      <p:sp>
        <p:nvSpPr>
          <p:cNvPr id="38" name="Right Arrow 37"/>
          <p:cNvSpPr/>
          <p:nvPr/>
        </p:nvSpPr>
        <p:spPr>
          <a:xfrm rot="19812109">
            <a:off x="9686969" y="6219974"/>
            <a:ext cx="665583" cy="394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754047">
            <a:off x="9203359" y="5259720"/>
            <a:ext cx="665583" cy="394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088233" y="2212027"/>
            <a:ext cx="1627926" cy="1627926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952833" y="1859986"/>
            <a:ext cx="264170" cy="3539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0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0902196" y="2002845"/>
            <a:ext cx="0" cy="354815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583594" y="1855302"/>
            <a:ext cx="264170" cy="3539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1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506406" y="2732700"/>
            <a:ext cx="419506" cy="419506"/>
            <a:chOff x="10301976" y="4730077"/>
            <a:chExt cx="419506" cy="419506"/>
          </a:xfrm>
        </p:grpSpPr>
        <p:sp>
          <p:nvSpPr>
            <p:cNvPr id="45" name="Oval 44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343654" y="4730077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191777" y="2167741"/>
            <a:ext cx="419506" cy="419506"/>
            <a:chOff x="10301976" y="4730077"/>
            <a:chExt cx="419506" cy="419506"/>
          </a:xfrm>
        </p:grpSpPr>
        <p:sp>
          <p:nvSpPr>
            <p:cNvPr id="48" name="Oval 47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363691" y="4730077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338309" y="3503598"/>
            <a:ext cx="419506" cy="419506"/>
            <a:chOff x="10301976" y="4730077"/>
            <a:chExt cx="419506" cy="419506"/>
          </a:xfrm>
        </p:grpSpPr>
        <p:sp>
          <p:nvSpPr>
            <p:cNvPr id="56" name="Oval 55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343654" y="4730077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045232" y="2307159"/>
            <a:ext cx="419506" cy="419506"/>
            <a:chOff x="10301976" y="4730077"/>
            <a:chExt cx="419506" cy="419506"/>
          </a:xfrm>
        </p:grpSpPr>
        <p:sp>
          <p:nvSpPr>
            <p:cNvPr id="59" name="Oval 58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343654" y="4730077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296653" y="3327290"/>
            <a:ext cx="419506" cy="419506"/>
            <a:chOff x="10301976" y="4730077"/>
            <a:chExt cx="419506" cy="419506"/>
          </a:xfrm>
        </p:grpSpPr>
        <p:sp>
          <p:nvSpPr>
            <p:cNvPr id="62" name="Oval 61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363691" y="4730077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918803" y="3082701"/>
            <a:ext cx="419506" cy="419506"/>
            <a:chOff x="10301976" y="4730077"/>
            <a:chExt cx="419506" cy="419506"/>
          </a:xfrm>
        </p:grpSpPr>
        <p:sp>
          <p:nvSpPr>
            <p:cNvPr id="65" name="Oval 64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363691" y="4730077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5065076" y="3158902"/>
            <a:ext cx="43682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None/>
            </a:pPr>
            <a:r>
              <a:rPr lang="en-US" sz="2400" dirty="0" err="1"/>
              <a:t>consistent_hash</a:t>
            </a:r>
            <a:r>
              <a:rPr lang="en-US" sz="2400" dirty="0"/>
              <a:t>(“serverA_1”) = …</a:t>
            </a:r>
          </a:p>
          <a:p>
            <a:pPr marL="0" lvl="1"/>
            <a:r>
              <a:rPr lang="en-US" sz="2400" dirty="0" err="1"/>
              <a:t>consistent_hash</a:t>
            </a:r>
            <a:r>
              <a:rPr lang="en-US" sz="2400" dirty="0"/>
              <a:t>(“serverA_2”) = …</a:t>
            </a:r>
            <a:endParaRPr lang="en-US" sz="2400" dirty="0">
              <a:sym typeface="Wingdings" panose="05000000000000000000" pitchFamily="2" charset="2"/>
            </a:endParaRPr>
          </a:p>
          <a:p>
            <a:pPr marL="0" lvl="1"/>
            <a:r>
              <a:rPr lang="en-US" sz="2400" dirty="0" err="1"/>
              <a:t>consistent_hash</a:t>
            </a:r>
            <a:r>
              <a:rPr lang="en-US" sz="2400" dirty="0"/>
              <a:t>(“serverA_3”) = …</a:t>
            </a:r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27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8" grpId="0" animBg="1"/>
      <p:bldP spid="38" grpId="1" animBg="1"/>
      <p:bldP spid="39" grpId="0" animBg="1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Consistent hashing is a simple, powerful tool for building distributed systems</a:t>
            </a:r>
          </a:p>
          <a:p>
            <a:pPr lvl="1"/>
            <a:r>
              <a:rPr lang="en-US" dirty="0"/>
              <a:t>Provides consistent, deterministic mapping between </a:t>
            </a:r>
            <a:r>
              <a:rPr lang="en-US" i="1" dirty="0"/>
              <a:t>names</a:t>
            </a:r>
            <a:r>
              <a:rPr lang="en-US" dirty="0"/>
              <a:t> and </a:t>
            </a:r>
            <a:r>
              <a:rPr lang="en-US" i="1" dirty="0"/>
              <a:t>servers</a:t>
            </a:r>
          </a:p>
          <a:p>
            <a:pPr lvl="1"/>
            <a:r>
              <a:rPr lang="en-US" dirty="0"/>
              <a:t>Often called </a:t>
            </a:r>
            <a:r>
              <a:rPr lang="en-US" dirty="0">
                <a:solidFill>
                  <a:schemeClr val="accent1"/>
                </a:solidFill>
              </a:rPr>
              <a:t>locality sensitive hashing</a:t>
            </a:r>
          </a:p>
          <a:p>
            <a:pPr lvl="2"/>
            <a:r>
              <a:rPr lang="en-US" dirty="0"/>
              <a:t>Ideal algorithm for systems that need to scale up or down gracefully</a:t>
            </a:r>
          </a:p>
          <a:p>
            <a:r>
              <a:rPr lang="en-US" dirty="0"/>
              <a:t>Many, many systems use consistent hashing</a:t>
            </a:r>
          </a:p>
          <a:p>
            <a:pPr lvl="1"/>
            <a:r>
              <a:rPr lang="en-US" dirty="0"/>
              <a:t>CDNs</a:t>
            </a:r>
          </a:p>
          <a:p>
            <a:pPr lvl="1"/>
            <a:r>
              <a:rPr lang="en-US" dirty="0"/>
              <a:t>Databases: </a:t>
            </a:r>
            <a:r>
              <a:rPr lang="en-US" dirty="0" err="1"/>
              <a:t>memcached</a:t>
            </a:r>
            <a:r>
              <a:rPr lang="en-US" dirty="0"/>
              <a:t>, </a:t>
            </a:r>
            <a:r>
              <a:rPr lang="en-US" dirty="0" err="1"/>
              <a:t>redis</a:t>
            </a:r>
            <a:r>
              <a:rPr lang="en-US" dirty="0"/>
              <a:t>, Voldemort, Dynamo, Cassandra, etc.</a:t>
            </a:r>
          </a:p>
          <a:p>
            <a:pPr lvl="1"/>
            <a:r>
              <a:rPr lang="en-US" dirty="0"/>
              <a:t>Overlay networks (more on this coming up…)</a:t>
            </a:r>
          </a:p>
        </p:txBody>
      </p:sp>
    </p:spTree>
    <p:extLst>
      <p:ext uri="{BB962C8B-B14F-4D97-AF65-F5344CB8AC3E}">
        <p14:creationId xmlns:p14="http://schemas.microsoft.com/office/powerpoint/2010/main" val="112436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Consistent Hashing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Network Overlay Basic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Structured Overlays / DHTs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5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Layer, version 2?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76883" y="1600200"/>
            <a:ext cx="6922758" cy="5105400"/>
          </a:xfrm>
        </p:spPr>
        <p:txBody>
          <a:bodyPr/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Provide natural, resilient routes based on keys</a:t>
            </a:r>
          </a:p>
          <a:p>
            <a:pPr lvl="1"/>
            <a:r>
              <a:rPr lang="en-US" dirty="0"/>
              <a:t>Enable new classes of P2P applications</a:t>
            </a:r>
          </a:p>
          <a:p>
            <a:r>
              <a:rPr lang="en-US" dirty="0"/>
              <a:t>Key challenge:</a:t>
            </a:r>
          </a:p>
          <a:p>
            <a:pPr lvl="1"/>
            <a:r>
              <a:rPr lang="en-US" dirty="0"/>
              <a:t>Routing table overhead</a:t>
            </a:r>
          </a:p>
          <a:p>
            <a:pPr lvl="1"/>
            <a:r>
              <a:rPr lang="en-US" dirty="0"/>
              <a:t>Performance penalty vs. IP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4799" y="223827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4807" y="3100347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4667" y="3960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4667" y="4533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4667" y="5111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4798" y="5684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171666" y="1869744"/>
            <a:ext cx="559559" cy="4653886"/>
          </a:xfrm>
          <a:prstGeom prst="leftBrace">
            <a:avLst>
              <a:gd name="adj1" fmla="val 8333"/>
              <a:gd name="adj2" fmla="val 32863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1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/>
          <p:nvPr/>
        </p:nvCxnSpPr>
        <p:spPr>
          <a:xfrm>
            <a:off x="4117073" y="4714631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Layering, Revisited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2822" y="3809410"/>
            <a:ext cx="225872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35400" y="3809410"/>
            <a:ext cx="2231550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1713" y="4399108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724155" y="4399108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51713" y="4972285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724155" y="4972285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1713" y="5550019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724155" y="5550019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51844" y="6123196"/>
            <a:ext cx="2269960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24286" y="6123196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207" y="4976842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933649" y="4976842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61207" y="5554576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933649" y="5554576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61339" y="6127753"/>
            <a:ext cx="1134849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168303" y="3809409"/>
            <a:ext cx="226996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168566" y="3809409"/>
            <a:ext cx="2215105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168434" y="4399107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140876" y="4399107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168434" y="4972284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8140876" y="4972284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168434" y="5550018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8140876" y="5550018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168565" y="6123195"/>
            <a:ext cx="2269960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8141007" y="6123195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52" name="Content Placeholder 5"/>
          <p:cNvSpPr txBox="1">
            <a:spLocks/>
          </p:cNvSpPr>
          <p:nvPr/>
        </p:nvSpPr>
        <p:spPr>
          <a:xfrm>
            <a:off x="2131118" y="3266907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1</a:t>
            </a:r>
          </a:p>
        </p:txBody>
      </p:sp>
      <p:sp>
        <p:nvSpPr>
          <p:cNvPr id="53" name="Content Placeholder 5"/>
          <p:cNvSpPr txBox="1">
            <a:spLocks/>
          </p:cNvSpPr>
          <p:nvPr/>
        </p:nvSpPr>
        <p:spPr>
          <a:xfrm>
            <a:off x="5381954" y="3296454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Router</a:t>
            </a:r>
          </a:p>
        </p:txBody>
      </p:sp>
      <p:sp>
        <p:nvSpPr>
          <p:cNvPr id="54" name="Content Placeholder 5"/>
          <p:cNvSpPr txBox="1">
            <a:spLocks/>
          </p:cNvSpPr>
          <p:nvPr/>
        </p:nvSpPr>
        <p:spPr>
          <a:xfrm>
            <a:off x="8594670" y="3266907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93058" y="6127753"/>
            <a:ext cx="1134849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61207" y="6118638"/>
            <a:ext cx="2269961" cy="5731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974859" y="6118638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103425" y="5841163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103425" y="639149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99273" y="5841163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299273" y="639149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03425" y="526342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299273" y="526342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30721" y="4093043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1666707"/>
          </a:xfrm>
        </p:spPr>
        <p:txBody>
          <a:bodyPr/>
          <a:lstStyle/>
          <a:p>
            <a:r>
              <a:rPr lang="en-US" dirty="0"/>
              <a:t>Layering hides low level details from higher layers</a:t>
            </a:r>
          </a:p>
          <a:p>
            <a:pPr lvl="1"/>
            <a:r>
              <a:rPr lang="en-US" dirty="0"/>
              <a:t>IP is a logical, point-to-point overlay</a:t>
            </a:r>
          </a:p>
        </p:txBody>
      </p:sp>
    </p:spTree>
    <p:extLst>
      <p:ext uri="{BB962C8B-B14F-4D97-AF65-F5344CB8AC3E}">
        <p14:creationId xmlns:p14="http://schemas.microsoft.com/office/powerpoint/2010/main" val="4136868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Network Overlays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IP provides best-effort, point-to-point datagram service</a:t>
            </a:r>
          </a:p>
          <a:p>
            <a:r>
              <a:rPr lang="en-US" dirty="0"/>
              <a:t>Maybe you want additional features not supported by IP or even TCP</a:t>
            </a:r>
          </a:p>
          <a:p>
            <a:pPr lvl="1"/>
            <a:r>
              <a:rPr lang="en-US" dirty="0"/>
              <a:t>Multicast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Reliable, performance-based routing</a:t>
            </a:r>
          </a:p>
          <a:p>
            <a:pPr lvl="1"/>
            <a:r>
              <a:rPr lang="en-US" dirty="0"/>
              <a:t>Content addressing, reliable data storage</a:t>
            </a:r>
          </a:p>
          <a:p>
            <a:r>
              <a:rPr lang="en-US" dirty="0"/>
              <a:t>Idea: </a:t>
            </a:r>
            <a:r>
              <a:rPr lang="en-US" dirty="0">
                <a:solidFill>
                  <a:schemeClr val="accent1"/>
                </a:solidFill>
              </a:rPr>
              <a:t>overlay</a:t>
            </a:r>
            <a:r>
              <a:rPr lang="en-US" dirty="0"/>
              <a:t> an additional routing layer on top of IP that adds additional features</a:t>
            </a:r>
          </a:p>
        </p:txBody>
      </p:sp>
    </p:spTree>
    <p:extLst>
      <p:ext uri="{BB962C8B-B14F-4D97-AF65-F5344CB8AC3E}">
        <p14:creationId xmlns:p14="http://schemas.microsoft.com/office/powerpoint/2010/main" val="125660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>
            <a:off x="3004946" y="1659061"/>
            <a:ext cx="0" cy="361367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90501" y="1659061"/>
            <a:ext cx="0" cy="361367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Virtual Private Network (VPN)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06247" y="6133833"/>
            <a:ext cx="8839200" cy="674914"/>
          </a:xfrm>
        </p:spPr>
        <p:txBody>
          <a:bodyPr/>
          <a:lstStyle/>
          <a:p>
            <a:r>
              <a:rPr lang="en-US" dirty="0"/>
              <a:t>VPNs encapsulate IP packets over an IP network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8272" y="3679171"/>
            <a:ext cx="1102714" cy="73847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60" y="399247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786536" y="3024369"/>
            <a:ext cx="1224451" cy="69663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60" y="2599193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8684463" y="3721006"/>
            <a:ext cx="1188047" cy="69663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684462" y="3024368"/>
            <a:ext cx="1188048" cy="65480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324" y="3992469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334" y="2599192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1296351" y="2181579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34.67.0.1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27528" y="4935665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34.67.0.2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151219" y="2181579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34.67.0.3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51219" y="4903399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34.67.0.4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3010987" y="3721007"/>
            <a:ext cx="177322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6911238" y="3714663"/>
            <a:ext cx="177322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611" y="3449546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loud 32"/>
          <p:cNvSpPr/>
          <p:nvPr/>
        </p:nvSpPr>
        <p:spPr>
          <a:xfrm>
            <a:off x="4664472" y="2761738"/>
            <a:ext cx="2355058" cy="191853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Internet</a:t>
            </a:r>
          </a:p>
        </p:txBody>
      </p:sp>
      <p:pic>
        <p:nvPicPr>
          <p:cNvPr id="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087" y="3449545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649116" y="1561072"/>
            <a:ext cx="1044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997760" y="1561071"/>
            <a:ext cx="1044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48909" y="156107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894308" y="4946552"/>
            <a:ext cx="2236763" cy="108218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: 74.11.0.2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137333" y="3172632"/>
            <a:ext cx="1233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74.11.0.1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50434" y="3172632"/>
            <a:ext cx="1233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74.11.0.2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006247" y="5447294"/>
            <a:ext cx="202359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: 34.67.0.4</a:t>
            </a:r>
          </a:p>
        </p:txBody>
      </p:sp>
      <p:sp>
        <p:nvSpPr>
          <p:cNvPr id="63" name="Down Arrow 62"/>
          <p:cNvSpPr/>
          <p:nvPr/>
        </p:nvSpPr>
        <p:spPr>
          <a:xfrm>
            <a:off x="3186867" y="4034112"/>
            <a:ext cx="389030" cy="85499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 rot="10800000">
            <a:off x="8224087" y="4034112"/>
            <a:ext cx="389030" cy="85499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271754" y="2586222"/>
            <a:ext cx="7677109" cy="1531092"/>
            <a:chOff x="414979" y="3333623"/>
            <a:chExt cx="8263530" cy="1523216"/>
          </a:xfrm>
        </p:grpSpPr>
        <p:sp>
          <p:nvSpPr>
            <p:cNvPr id="67" name="Rectangle 6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VPN is an IP over IP overlay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 all overlays need to be IP-based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25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45898 3.7037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4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48148E-6 L 0.4595 -1.48148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xit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2" animBg="1"/>
      <p:bldP spid="59" grpId="0" animBg="1"/>
      <p:bldP spid="59" grpId="1" animBg="1"/>
      <p:bldP spid="63" grpId="0" animBg="1"/>
      <p:bldP spid="63" grpId="1" animBg="1"/>
      <p:bldP spid="65" grpId="0" animBg="1"/>
      <p:bldP spid="6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/>
          <p:nvPr/>
        </p:nvCxnSpPr>
        <p:spPr>
          <a:xfrm>
            <a:off x="4117073" y="3351830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Overlays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2822" y="2450125"/>
            <a:ext cx="225872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1713" y="3036307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51713" y="4589224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1713" y="5166958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51844" y="5740135"/>
            <a:ext cx="2269960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207" y="4593781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61207" y="5171515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61339" y="5744692"/>
            <a:ext cx="1134849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168303" y="2450124"/>
            <a:ext cx="226996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168434" y="3036306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168434" y="4589223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168434" y="5166957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168565" y="5740134"/>
            <a:ext cx="2269960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52" name="Content Placeholder 5"/>
          <p:cNvSpPr txBox="1">
            <a:spLocks/>
          </p:cNvSpPr>
          <p:nvPr/>
        </p:nvSpPr>
        <p:spPr>
          <a:xfrm>
            <a:off x="2131118" y="1907622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1</a:t>
            </a:r>
          </a:p>
        </p:txBody>
      </p:sp>
      <p:sp>
        <p:nvSpPr>
          <p:cNvPr id="53" name="Content Placeholder 5"/>
          <p:cNvSpPr txBox="1">
            <a:spLocks/>
          </p:cNvSpPr>
          <p:nvPr/>
        </p:nvSpPr>
        <p:spPr>
          <a:xfrm>
            <a:off x="5381954" y="1937169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Router</a:t>
            </a:r>
          </a:p>
        </p:txBody>
      </p:sp>
      <p:sp>
        <p:nvSpPr>
          <p:cNvPr id="54" name="Content Placeholder 5"/>
          <p:cNvSpPr txBox="1">
            <a:spLocks/>
          </p:cNvSpPr>
          <p:nvPr/>
        </p:nvSpPr>
        <p:spPr>
          <a:xfrm>
            <a:off x="8594670" y="1907622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93058" y="5744692"/>
            <a:ext cx="1134849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61207" y="5735577"/>
            <a:ext cx="2269961" cy="5731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974859" y="5800893"/>
            <a:ext cx="2242654" cy="47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103425" y="5458102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103425" y="600843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99273" y="5458102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299273" y="600843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03425" y="488036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299273" y="488036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30721" y="2733758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751713" y="3794571"/>
            <a:ext cx="2269960" cy="57317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VPN Network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168303" y="3794570"/>
            <a:ext cx="2269960" cy="57317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VPN Network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103425" y="4081158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558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Unicast Streaming Video</a:t>
            </a:r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4120" y="4428536"/>
            <a:ext cx="1009128" cy="100912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70" y="3785018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2005465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87899" y="3323353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288823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31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3606687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514381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4428536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4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Arrow Connector 41"/>
          <p:cNvCxnSpPr>
            <a:stCxn id="6" idx="3"/>
            <a:endCxn id="8" idx="2"/>
          </p:cNvCxnSpPr>
          <p:nvPr/>
        </p:nvCxnSpPr>
        <p:spPr>
          <a:xfrm flipV="1">
            <a:off x="2693521" y="2622114"/>
            <a:ext cx="803051" cy="15880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3"/>
            <a:endCxn id="16" idx="2"/>
          </p:cNvCxnSpPr>
          <p:nvPr/>
        </p:nvCxnSpPr>
        <p:spPr>
          <a:xfrm flipV="1">
            <a:off x="2693521" y="2633739"/>
            <a:ext cx="1419699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3"/>
            <a:endCxn id="7" idx="2"/>
          </p:cNvCxnSpPr>
          <p:nvPr/>
        </p:nvCxnSpPr>
        <p:spPr>
          <a:xfrm flipV="1">
            <a:off x="2693522" y="2633739"/>
            <a:ext cx="3034623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3"/>
            <a:endCxn id="15" idx="2"/>
          </p:cNvCxnSpPr>
          <p:nvPr/>
        </p:nvCxnSpPr>
        <p:spPr>
          <a:xfrm flipV="1">
            <a:off x="2693524" y="2633739"/>
            <a:ext cx="3693233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  <a:endCxn id="12" idx="2"/>
          </p:cNvCxnSpPr>
          <p:nvPr/>
        </p:nvCxnSpPr>
        <p:spPr>
          <a:xfrm flipV="1">
            <a:off x="2693522" y="2633739"/>
            <a:ext cx="5308471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3"/>
            <a:endCxn id="18" idx="2"/>
          </p:cNvCxnSpPr>
          <p:nvPr/>
        </p:nvCxnSpPr>
        <p:spPr>
          <a:xfrm flipV="1">
            <a:off x="2693522" y="2633739"/>
            <a:ext cx="5925119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" idx="3"/>
            <a:endCxn id="11" idx="1"/>
          </p:cNvCxnSpPr>
          <p:nvPr/>
        </p:nvCxnSpPr>
        <p:spPr>
          <a:xfrm flipV="1">
            <a:off x="2693523" y="3196555"/>
            <a:ext cx="7241975" cy="10136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" idx="3"/>
            <a:endCxn id="17" idx="1"/>
          </p:cNvCxnSpPr>
          <p:nvPr/>
        </p:nvCxnSpPr>
        <p:spPr>
          <a:xfrm flipV="1">
            <a:off x="2693523" y="3915013"/>
            <a:ext cx="7241975" cy="2951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" idx="3"/>
            <a:endCxn id="34" idx="1"/>
          </p:cNvCxnSpPr>
          <p:nvPr/>
        </p:nvCxnSpPr>
        <p:spPr>
          <a:xfrm>
            <a:off x="2693523" y="4210193"/>
            <a:ext cx="7241975" cy="5266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" idx="3"/>
            <a:endCxn id="33" idx="1"/>
          </p:cNvCxnSpPr>
          <p:nvPr/>
        </p:nvCxnSpPr>
        <p:spPr>
          <a:xfrm>
            <a:off x="2693523" y="4210195"/>
            <a:ext cx="7241975" cy="12419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" idx="3"/>
            <a:endCxn id="35" idx="0"/>
          </p:cNvCxnSpPr>
          <p:nvPr/>
        </p:nvCxnSpPr>
        <p:spPr>
          <a:xfrm>
            <a:off x="2693521" y="4210195"/>
            <a:ext cx="803051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" idx="3"/>
            <a:endCxn id="36" idx="0"/>
          </p:cNvCxnSpPr>
          <p:nvPr/>
        </p:nvCxnSpPr>
        <p:spPr>
          <a:xfrm>
            <a:off x="2693521" y="4210195"/>
            <a:ext cx="1419699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" idx="3"/>
            <a:endCxn id="37" idx="0"/>
          </p:cNvCxnSpPr>
          <p:nvPr/>
        </p:nvCxnSpPr>
        <p:spPr>
          <a:xfrm>
            <a:off x="2693522" y="4210195"/>
            <a:ext cx="3034623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" idx="3"/>
            <a:endCxn id="38" idx="0"/>
          </p:cNvCxnSpPr>
          <p:nvPr/>
        </p:nvCxnSpPr>
        <p:spPr>
          <a:xfrm>
            <a:off x="2693522" y="4210195"/>
            <a:ext cx="3651271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3"/>
            <a:endCxn id="39" idx="0"/>
          </p:cNvCxnSpPr>
          <p:nvPr/>
        </p:nvCxnSpPr>
        <p:spPr>
          <a:xfrm>
            <a:off x="2693522" y="4210195"/>
            <a:ext cx="5308471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3"/>
            <a:endCxn id="40" idx="0"/>
          </p:cNvCxnSpPr>
          <p:nvPr/>
        </p:nvCxnSpPr>
        <p:spPr>
          <a:xfrm>
            <a:off x="2693522" y="4210195"/>
            <a:ext cx="5925119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863922" y="3703375"/>
            <a:ext cx="4461001" cy="811183"/>
            <a:chOff x="414979" y="3333623"/>
            <a:chExt cx="8263530" cy="1523216"/>
          </a:xfrm>
        </p:grpSpPr>
        <p:sp>
          <p:nvSpPr>
            <p:cNvPr id="91" name="Rectangle 9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ontent Placeholder 2"/>
            <p:cNvSpPr txBox="1">
              <a:spLocks/>
            </p:cNvSpPr>
            <p:nvPr/>
          </p:nvSpPr>
          <p:spPr>
            <a:xfrm>
              <a:off x="514377" y="3537095"/>
              <a:ext cx="8118849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297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This does not scale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181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Content Placeholder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4120" y="4428536"/>
            <a:ext cx="1009128" cy="100912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IP Multicast Streaming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70" y="3785018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2005465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87899" y="3323353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288823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31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3606687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514381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4428536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4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Arrow Connector 41"/>
          <p:cNvCxnSpPr>
            <a:stCxn id="50" idx="0"/>
            <a:endCxn id="8" idx="2"/>
          </p:cNvCxnSpPr>
          <p:nvPr/>
        </p:nvCxnSpPr>
        <p:spPr>
          <a:xfrm flipH="1" flipV="1">
            <a:off x="3496573" y="2622114"/>
            <a:ext cx="253887" cy="61130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0" idx="0"/>
            <a:endCxn id="16" idx="2"/>
          </p:cNvCxnSpPr>
          <p:nvPr/>
        </p:nvCxnSpPr>
        <p:spPr>
          <a:xfrm flipV="1">
            <a:off x="3750457" y="2633739"/>
            <a:ext cx="362763" cy="59967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1" idx="0"/>
            <a:endCxn id="7" idx="2"/>
          </p:cNvCxnSpPr>
          <p:nvPr/>
        </p:nvCxnSpPr>
        <p:spPr>
          <a:xfrm flipH="1" flipV="1">
            <a:off x="5728145" y="2633739"/>
            <a:ext cx="308324" cy="6489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1" idx="0"/>
            <a:endCxn id="15" idx="2"/>
          </p:cNvCxnSpPr>
          <p:nvPr/>
        </p:nvCxnSpPr>
        <p:spPr>
          <a:xfrm flipV="1">
            <a:off x="6036470" y="2633739"/>
            <a:ext cx="350287" cy="6489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2" idx="0"/>
            <a:endCxn id="12" idx="2"/>
          </p:cNvCxnSpPr>
          <p:nvPr/>
        </p:nvCxnSpPr>
        <p:spPr>
          <a:xfrm flipH="1" flipV="1">
            <a:off x="8001993" y="2633739"/>
            <a:ext cx="217039" cy="6489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2" idx="0"/>
            <a:endCxn id="18" idx="2"/>
          </p:cNvCxnSpPr>
          <p:nvPr/>
        </p:nvCxnSpPr>
        <p:spPr>
          <a:xfrm flipV="1">
            <a:off x="8219029" y="2633739"/>
            <a:ext cx="399611" cy="6489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3"/>
            <a:endCxn id="11" idx="1"/>
          </p:cNvCxnSpPr>
          <p:nvPr/>
        </p:nvCxnSpPr>
        <p:spPr>
          <a:xfrm flipV="1">
            <a:off x="8734150" y="3196555"/>
            <a:ext cx="1201348" cy="167579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3"/>
            <a:endCxn id="17" idx="1"/>
          </p:cNvCxnSpPr>
          <p:nvPr/>
        </p:nvCxnSpPr>
        <p:spPr>
          <a:xfrm flipV="1">
            <a:off x="8734150" y="3915011"/>
            <a:ext cx="1201348" cy="95733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3"/>
            <a:endCxn id="34" idx="1"/>
          </p:cNvCxnSpPr>
          <p:nvPr/>
        </p:nvCxnSpPr>
        <p:spPr>
          <a:xfrm flipV="1">
            <a:off x="8734150" y="4736861"/>
            <a:ext cx="1201348" cy="1354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3"/>
            <a:endCxn id="33" idx="1"/>
          </p:cNvCxnSpPr>
          <p:nvPr/>
        </p:nvCxnSpPr>
        <p:spPr>
          <a:xfrm>
            <a:off x="8734150" y="4872349"/>
            <a:ext cx="1201348" cy="5797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8" idx="2"/>
            <a:endCxn id="35" idx="0"/>
          </p:cNvCxnSpPr>
          <p:nvPr/>
        </p:nvCxnSpPr>
        <p:spPr>
          <a:xfrm flipH="1">
            <a:off x="3496573" y="5450186"/>
            <a:ext cx="1294289" cy="5171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8" idx="2"/>
            <a:endCxn id="36" idx="0"/>
          </p:cNvCxnSpPr>
          <p:nvPr/>
        </p:nvCxnSpPr>
        <p:spPr>
          <a:xfrm flipH="1">
            <a:off x="4113221" y="5450186"/>
            <a:ext cx="677641" cy="5171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8" idx="2"/>
            <a:endCxn id="37" idx="0"/>
          </p:cNvCxnSpPr>
          <p:nvPr/>
        </p:nvCxnSpPr>
        <p:spPr>
          <a:xfrm>
            <a:off x="4790861" y="5450186"/>
            <a:ext cx="937283" cy="5171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8" idx="2"/>
            <a:endCxn id="38" idx="0"/>
          </p:cNvCxnSpPr>
          <p:nvPr/>
        </p:nvCxnSpPr>
        <p:spPr>
          <a:xfrm>
            <a:off x="4790861" y="5450186"/>
            <a:ext cx="1553931" cy="5171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3" idx="2"/>
            <a:endCxn id="39" idx="0"/>
          </p:cNvCxnSpPr>
          <p:nvPr/>
        </p:nvCxnSpPr>
        <p:spPr>
          <a:xfrm flipH="1">
            <a:off x="8001993" y="5143811"/>
            <a:ext cx="271783" cy="8234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3" idx="2"/>
            <a:endCxn id="40" idx="0"/>
          </p:cNvCxnSpPr>
          <p:nvPr/>
        </p:nvCxnSpPr>
        <p:spPr>
          <a:xfrm>
            <a:off x="8273773" y="5143811"/>
            <a:ext cx="344867" cy="8234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86" y="4907260"/>
            <a:ext cx="920751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83" y="3233416"/>
            <a:ext cx="920751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094" y="3282722"/>
            <a:ext cx="920751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655" y="3282722"/>
            <a:ext cx="920751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399" y="4600887"/>
            <a:ext cx="920751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Straight Arrow Connector 63"/>
          <p:cNvCxnSpPr>
            <a:stCxn id="6" idx="3"/>
            <a:endCxn id="50" idx="2"/>
          </p:cNvCxnSpPr>
          <p:nvPr/>
        </p:nvCxnSpPr>
        <p:spPr>
          <a:xfrm flipV="1">
            <a:off x="2693523" y="3776341"/>
            <a:ext cx="1056936" cy="4338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0" idx="3"/>
            <a:endCxn id="51" idx="1"/>
          </p:cNvCxnSpPr>
          <p:nvPr/>
        </p:nvCxnSpPr>
        <p:spPr>
          <a:xfrm>
            <a:off x="4210834" y="3504877"/>
            <a:ext cx="1365260" cy="49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1" idx="3"/>
            <a:endCxn id="52" idx="1"/>
          </p:cNvCxnSpPr>
          <p:nvPr/>
        </p:nvCxnSpPr>
        <p:spPr>
          <a:xfrm>
            <a:off x="6496843" y="3554184"/>
            <a:ext cx="126181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1" idx="2"/>
            <a:endCxn id="48" idx="0"/>
          </p:cNvCxnSpPr>
          <p:nvPr/>
        </p:nvCxnSpPr>
        <p:spPr>
          <a:xfrm flipH="1">
            <a:off x="4790862" y="3825646"/>
            <a:ext cx="1245607" cy="10816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2" idx="2"/>
            <a:endCxn id="53" idx="0"/>
          </p:cNvCxnSpPr>
          <p:nvPr/>
        </p:nvCxnSpPr>
        <p:spPr>
          <a:xfrm>
            <a:off x="8219031" y="3825647"/>
            <a:ext cx="54744" cy="7752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4186531" y="3836325"/>
            <a:ext cx="6307640" cy="2072049"/>
            <a:chOff x="414979" y="3333623"/>
            <a:chExt cx="8263530" cy="1534811"/>
          </a:xfrm>
        </p:grpSpPr>
        <p:sp>
          <p:nvSpPr>
            <p:cNvPr id="83" name="Rectangle 82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>
            <a:xfrm>
              <a:off x="514376" y="3399955"/>
              <a:ext cx="8118848" cy="146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Much better scalability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IP multicast not deployed in reality</a:t>
              </a:r>
            </a:p>
            <a:p>
              <a:pPr lvl="1">
                <a:buClr>
                  <a:schemeClr val="bg1"/>
                </a:buClr>
              </a:pPr>
              <a:r>
                <a:rPr lang="en-US" dirty="0">
                  <a:solidFill>
                    <a:schemeClr val="bg1"/>
                  </a:solidFill>
                </a:rPr>
                <a:t>Good luck trying to make it work on the Internet</a:t>
              </a:r>
            </a:p>
            <a:p>
              <a:pPr lvl="1">
                <a:buClr>
                  <a:schemeClr val="bg1"/>
                </a:buClr>
              </a:pPr>
              <a:r>
                <a:rPr lang="en-US" dirty="0">
                  <a:solidFill>
                    <a:schemeClr val="bg1"/>
                  </a:solidFill>
                </a:rPr>
                <a:t>People have been trying for 20 years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 flipH="1">
            <a:off x="1603017" y="4804604"/>
            <a:ext cx="2181011" cy="1398340"/>
            <a:chOff x="1219200" y="4876799"/>
            <a:chExt cx="5181605" cy="1384995"/>
          </a:xfrm>
        </p:grpSpPr>
        <p:sp>
          <p:nvSpPr>
            <p:cNvPr id="55" name="Rectangular Callout 54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9394"/>
                <a:gd name="adj2" fmla="val -92779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19207" y="4876799"/>
              <a:ext cx="5181598" cy="137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Source only sends one stream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2592059" y="430068"/>
            <a:ext cx="3103315" cy="1412416"/>
            <a:chOff x="1219200" y="4876799"/>
            <a:chExt cx="5181605" cy="1384995"/>
          </a:xfrm>
        </p:grpSpPr>
        <p:sp>
          <p:nvSpPr>
            <p:cNvPr id="59" name="Rectangular Callout 5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975"/>
                <a:gd name="adj2" fmla="val 154621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3" y="4876799"/>
              <a:ext cx="5181602" cy="1358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IP routers forward to multiple destinations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4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Consistent Hashing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Network Overlay Basic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Structured Overlays / DHTs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5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Content Placeholder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4120" y="4428536"/>
            <a:ext cx="1009128" cy="1009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End System Multicast Overlay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70" y="3785018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2005465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87899" y="3323353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288823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31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3606687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201709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5143811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497" y="4428536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9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20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4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68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16" y="5967293"/>
            <a:ext cx="616648" cy="616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693521" y="2622114"/>
            <a:ext cx="803051" cy="15880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9" idx="2"/>
          </p:cNvCxnSpPr>
          <p:nvPr/>
        </p:nvCxnSpPr>
        <p:spPr>
          <a:xfrm flipV="1">
            <a:off x="2693522" y="2633739"/>
            <a:ext cx="5308471" cy="15764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  <a:endCxn id="16" idx="0"/>
          </p:cNvCxnSpPr>
          <p:nvPr/>
        </p:nvCxnSpPr>
        <p:spPr>
          <a:xfrm>
            <a:off x="2693521" y="4210195"/>
            <a:ext cx="803051" cy="1757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7117980" y="-297233"/>
            <a:ext cx="4382896" cy="643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7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This does not scale</a:t>
            </a:r>
          </a:p>
        </p:txBody>
      </p:sp>
      <p:sp>
        <p:nvSpPr>
          <p:cNvPr id="41" name="Curved Up Arrow 40"/>
          <p:cNvSpPr/>
          <p:nvPr/>
        </p:nvSpPr>
        <p:spPr>
          <a:xfrm>
            <a:off x="3583657" y="2677882"/>
            <a:ext cx="705315" cy="3048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Up Arrow 41"/>
          <p:cNvSpPr/>
          <p:nvPr/>
        </p:nvSpPr>
        <p:spPr>
          <a:xfrm>
            <a:off x="3583658" y="2688168"/>
            <a:ext cx="2144487" cy="5083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Up Arrow 42"/>
          <p:cNvSpPr/>
          <p:nvPr/>
        </p:nvSpPr>
        <p:spPr>
          <a:xfrm>
            <a:off x="3583658" y="2677882"/>
            <a:ext cx="2803097" cy="6454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urved Up Arrow 43"/>
          <p:cNvSpPr/>
          <p:nvPr/>
        </p:nvSpPr>
        <p:spPr>
          <a:xfrm flipV="1">
            <a:off x="3583661" y="5611733"/>
            <a:ext cx="529561" cy="297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urved Up Arrow 44"/>
          <p:cNvSpPr/>
          <p:nvPr/>
        </p:nvSpPr>
        <p:spPr>
          <a:xfrm flipV="1">
            <a:off x="5812971" y="5611733"/>
            <a:ext cx="573783" cy="297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 flipV="1">
            <a:off x="4233163" y="5452136"/>
            <a:ext cx="1448277" cy="45705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Up Arrow 46"/>
          <p:cNvSpPr/>
          <p:nvPr/>
        </p:nvSpPr>
        <p:spPr>
          <a:xfrm>
            <a:off x="8090344" y="2688168"/>
            <a:ext cx="705315" cy="3048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Bent Arrow 47"/>
          <p:cNvSpPr/>
          <p:nvPr/>
        </p:nvSpPr>
        <p:spPr>
          <a:xfrm flipV="1">
            <a:off x="8076132" y="2688165"/>
            <a:ext cx="1859365" cy="1350435"/>
          </a:xfrm>
          <a:prstGeom prst="bentArrow">
            <a:avLst>
              <a:gd name="adj1" fmla="val 7682"/>
              <a:gd name="adj2" fmla="val 10241"/>
              <a:gd name="adj3" fmla="val 1426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Up Arrow 48"/>
          <p:cNvSpPr/>
          <p:nvPr/>
        </p:nvSpPr>
        <p:spPr>
          <a:xfrm rot="16200000" flipV="1">
            <a:off x="9499881" y="3214654"/>
            <a:ext cx="573783" cy="297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Up Arrow 49"/>
          <p:cNvSpPr/>
          <p:nvPr/>
        </p:nvSpPr>
        <p:spPr>
          <a:xfrm rot="16200000" flipH="1" flipV="1">
            <a:off x="9493061" y="4192934"/>
            <a:ext cx="587419" cy="297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 rot="16200000" flipH="1" flipV="1">
            <a:off x="8973729" y="4490370"/>
            <a:ext cx="1404185" cy="5193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 flipH="1">
            <a:off x="6675072" y="5127063"/>
            <a:ext cx="2330741" cy="566057"/>
            <a:chOff x="1219200" y="4876799"/>
            <a:chExt cx="5181605" cy="1384995"/>
          </a:xfrm>
        </p:grpSpPr>
        <p:sp>
          <p:nvSpPr>
            <p:cNvPr id="54" name="Rectangular Callout 5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4289"/>
                <a:gd name="adj2" fmla="val 121302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2" y="4876799"/>
              <a:ext cx="5181603" cy="1280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 to join?</a:t>
              </a:r>
            </a:p>
          </p:txBody>
        </p:sp>
      </p:grpSp>
      <p:sp>
        <p:nvSpPr>
          <p:cNvPr id="56" name="Multiply 55"/>
          <p:cNvSpPr/>
          <p:nvPr/>
        </p:nvSpPr>
        <p:spPr>
          <a:xfrm>
            <a:off x="6764195" y="2588575"/>
            <a:ext cx="707572" cy="70757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 flipH="1">
            <a:off x="5509698" y="3528564"/>
            <a:ext cx="1957903" cy="1384995"/>
            <a:chOff x="1219200" y="4876799"/>
            <a:chExt cx="5181605" cy="1433090"/>
          </a:xfrm>
        </p:grpSpPr>
        <p:sp>
          <p:nvSpPr>
            <p:cNvPr id="58" name="Rectangular Callout 5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2621"/>
                <a:gd name="adj2" fmla="val -76322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9205" y="4876799"/>
              <a:ext cx="5181600" cy="1433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 to rebuild the tree?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1683419" y="1722437"/>
            <a:ext cx="2330741" cy="1398340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2032"/>
                <a:gd name="adj2" fmla="val 105732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2" y="4876799"/>
              <a:ext cx="5181603" cy="137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 to build an efficient tree?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65932" y="3012328"/>
            <a:ext cx="8182899" cy="2545381"/>
            <a:chOff x="414979" y="3333623"/>
            <a:chExt cx="8263530" cy="1523216"/>
          </a:xfrm>
        </p:grpSpPr>
        <p:sp>
          <p:nvSpPr>
            <p:cNvPr id="61" name="Rectangle 6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>
            <a:xfrm>
              <a:off x="514376" y="3373896"/>
              <a:ext cx="8118848" cy="146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Enlist the help of end-hosts to distribute stream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Scalable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Overlay implemented in the application layer</a:t>
              </a:r>
            </a:p>
            <a:p>
              <a:pPr lvl="1">
                <a:buClr>
                  <a:schemeClr val="bg1"/>
                </a:buClr>
              </a:pPr>
              <a:r>
                <a:rPr lang="en-US" dirty="0">
                  <a:solidFill>
                    <a:schemeClr val="bg1"/>
                  </a:solidFill>
                </a:rPr>
                <a:t>No IP-level support necessary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But…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894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/>
          <p:nvPr/>
        </p:nvCxnSpPr>
        <p:spPr>
          <a:xfrm>
            <a:off x="4117073" y="3734891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Overlays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2822" y="1980562"/>
            <a:ext cx="225872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1713" y="3419368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51713" y="4972285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1713" y="5550019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51844" y="6123196"/>
            <a:ext cx="2269960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207" y="4976842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61207" y="5554576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61339" y="6127753"/>
            <a:ext cx="1134849" cy="573177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168303" y="1980561"/>
            <a:ext cx="226996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168434" y="3419367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Transport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168434" y="4972284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168434" y="5550018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Link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168565" y="6123195"/>
            <a:ext cx="2269960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Physical</a:t>
            </a:r>
          </a:p>
        </p:txBody>
      </p:sp>
      <p:sp>
        <p:nvSpPr>
          <p:cNvPr id="52" name="Content Placeholder 5"/>
          <p:cNvSpPr txBox="1">
            <a:spLocks/>
          </p:cNvSpPr>
          <p:nvPr/>
        </p:nvSpPr>
        <p:spPr>
          <a:xfrm>
            <a:off x="2131118" y="1438059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1</a:t>
            </a:r>
          </a:p>
        </p:txBody>
      </p:sp>
      <p:sp>
        <p:nvSpPr>
          <p:cNvPr id="53" name="Content Placeholder 5"/>
          <p:cNvSpPr txBox="1">
            <a:spLocks/>
          </p:cNvSpPr>
          <p:nvPr/>
        </p:nvSpPr>
        <p:spPr>
          <a:xfrm>
            <a:off x="5381954" y="1467606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Router</a:t>
            </a:r>
          </a:p>
        </p:txBody>
      </p:sp>
      <p:sp>
        <p:nvSpPr>
          <p:cNvPr id="54" name="Content Placeholder 5"/>
          <p:cNvSpPr txBox="1">
            <a:spLocks/>
          </p:cNvSpPr>
          <p:nvPr/>
        </p:nvSpPr>
        <p:spPr>
          <a:xfrm>
            <a:off x="8594670" y="1438059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Host 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93058" y="6127753"/>
            <a:ext cx="1134849" cy="573177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61207" y="6118638"/>
            <a:ext cx="2269961" cy="5731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974859" y="6183954"/>
            <a:ext cx="2242654" cy="47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103425" y="5841163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103425" y="639149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99273" y="5841163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299273" y="639149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03425" y="526342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299273" y="5263429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30721" y="2264195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751713" y="4177632"/>
            <a:ext cx="2269960" cy="57317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VPN Network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168303" y="4177631"/>
            <a:ext cx="2269960" cy="57317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VPN Network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103425" y="4464219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762822" y="2699893"/>
            <a:ext cx="2269960" cy="573177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Multicast Overlay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179412" y="2699892"/>
            <a:ext cx="2269960" cy="573177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Multicast Overlay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114534" y="2986480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74376" y="2388360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Consistent Hashing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Network Overlay Basic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Structured Overlays / DHTs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loud 40"/>
          <p:cNvSpPr/>
          <p:nvPr/>
        </p:nvSpPr>
        <p:spPr>
          <a:xfrm>
            <a:off x="1676400" y="1665515"/>
            <a:ext cx="8697685" cy="5028522"/>
          </a:xfrm>
          <a:prstGeom prst="cloud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7380738" y="2600619"/>
            <a:ext cx="1005566" cy="10194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Unstructured P2P Review</a:t>
            </a:r>
          </a:p>
        </p:txBody>
      </p:sp>
      <p:sp>
        <p:nvSpPr>
          <p:cNvPr id="4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4299" y="1269112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4680467" y="2715692"/>
            <a:ext cx="1295787" cy="1848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267794" y="2884199"/>
            <a:ext cx="1412672" cy="3426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907866" y="3226859"/>
            <a:ext cx="359929" cy="12845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267795" y="3226860"/>
            <a:ext cx="1086327" cy="109991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907865" y="4359092"/>
            <a:ext cx="1446256" cy="12008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701431" y="4359092"/>
            <a:ext cx="652690" cy="128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2907865" y="4479176"/>
            <a:ext cx="793566" cy="11529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354121" y="4032747"/>
            <a:ext cx="1412672" cy="3426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645250" y="3711754"/>
            <a:ext cx="1412672" cy="3426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929738" y="2584717"/>
            <a:ext cx="1467330" cy="14728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4680467" y="2884407"/>
            <a:ext cx="1086327" cy="11483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4680466" y="2911062"/>
            <a:ext cx="2377456" cy="7953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057922" y="2584716"/>
            <a:ext cx="339146" cy="1154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351586" y="3633715"/>
            <a:ext cx="706336" cy="1672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5766795" y="4065294"/>
            <a:ext cx="1940289" cy="10330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3701432" y="5523980"/>
            <a:ext cx="1497174" cy="1081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54122" y="4391639"/>
            <a:ext cx="844484" cy="11323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5198607" y="4054415"/>
            <a:ext cx="568187" cy="14695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4354122" y="2911062"/>
            <a:ext cx="326344" cy="14157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397069" y="2584716"/>
            <a:ext cx="310015" cy="24709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397069" y="2584716"/>
            <a:ext cx="1603825" cy="368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8321673" y="2621538"/>
            <a:ext cx="679221" cy="10848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321672" y="3633717"/>
            <a:ext cx="1005566" cy="10194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9000894" y="2584717"/>
            <a:ext cx="326345" cy="19970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7723414" y="4653122"/>
            <a:ext cx="1603825" cy="4451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57922" y="3706403"/>
            <a:ext cx="2269316" cy="8753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5766794" y="4065293"/>
            <a:ext cx="584793" cy="12405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86" y="5317035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520" y="4185028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76" y="4032747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49" y="2900514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121" y="2574169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896" y="2400224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51" y="3738948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61" y="5197634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253" y="4979466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3" y="2258371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842" y="3412603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738" y="4771953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27" y="3380057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93" y="4326776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D:\Classe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548" y="2295193"/>
            <a:ext cx="652690" cy="6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Straight Arrow Connector 69"/>
          <p:cNvCxnSpPr/>
          <p:nvPr/>
        </p:nvCxnSpPr>
        <p:spPr>
          <a:xfrm flipV="1">
            <a:off x="8483364" y="2732008"/>
            <a:ext cx="432037" cy="726569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8761408" y="245825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8761408" y="245825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8767075" y="245825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9162473" y="444538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8198981" y="3542546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9162472" y="4445382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243533" y="2421431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243532" y="2421431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9160879" y="4450522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753902" y="3548469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753901" y="3548468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7570104" y="493501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8192581" y="3524296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165"/>
          <p:cNvGrpSpPr/>
          <p:nvPr/>
        </p:nvGrpSpPr>
        <p:grpSpPr>
          <a:xfrm flipH="1">
            <a:off x="1710142" y="1680088"/>
            <a:ext cx="2263721" cy="1445154"/>
            <a:chOff x="1219200" y="4876799"/>
            <a:chExt cx="5181605" cy="1384995"/>
          </a:xfrm>
        </p:grpSpPr>
        <p:sp>
          <p:nvSpPr>
            <p:cNvPr id="167" name="Rectangular Callout 166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12508"/>
                <a:gd name="adj2" fmla="val 11772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219205" y="4876799"/>
              <a:ext cx="5181600" cy="1327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What if the file is rare or far away?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 flipH="1">
            <a:off x="6530231" y="1421512"/>
            <a:ext cx="2263721" cy="523220"/>
            <a:chOff x="1219200" y="4876799"/>
            <a:chExt cx="5181605" cy="1401249"/>
          </a:xfrm>
        </p:grpSpPr>
        <p:sp>
          <p:nvSpPr>
            <p:cNvPr id="170" name="Rectangular Callout 16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12508"/>
                <a:gd name="adj2" fmla="val 1556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219205" y="4876799"/>
              <a:ext cx="5181600" cy="140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Redundancy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198980" y="5335878"/>
            <a:ext cx="2029106" cy="954107"/>
            <a:chOff x="1219200" y="4876799"/>
            <a:chExt cx="5181605" cy="1414760"/>
          </a:xfrm>
        </p:grpSpPr>
        <p:sp>
          <p:nvSpPr>
            <p:cNvPr id="173" name="Rectangular Callout 172"/>
            <p:cNvSpPr/>
            <p:nvPr/>
          </p:nvSpPr>
          <p:spPr>
            <a:xfrm>
              <a:off x="1219200" y="4876799"/>
              <a:ext cx="5181600" cy="1384996"/>
            </a:xfrm>
            <a:prstGeom prst="wedgeRectCallout">
              <a:avLst>
                <a:gd name="adj1" fmla="val 40418"/>
                <a:gd name="adj2" fmla="val -198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219205" y="4876799"/>
              <a:ext cx="5181600" cy="1414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Traffic Overhead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8388" y="2442760"/>
            <a:ext cx="742069" cy="74206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7512" y="5006829"/>
            <a:ext cx="742069" cy="742069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8575" y="3998864"/>
            <a:ext cx="612947" cy="986463"/>
          </a:xfrm>
          <a:prstGeom prst="rect">
            <a:avLst/>
          </a:prstGeom>
        </p:spPr>
      </p:pic>
      <p:sp>
        <p:nvSpPr>
          <p:cNvPr id="152" name="Oval 151"/>
          <p:cNvSpPr/>
          <p:nvPr/>
        </p:nvSpPr>
        <p:spPr>
          <a:xfrm>
            <a:off x="6753913" y="3556513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5902304" y="2564516"/>
            <a:ext cx="326571" cy="326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525565" y="5290006"/>
            <a:ext cx="4007466" cy="1423675"/>
            <a:chOff x="414979" y="3333623"/>
            <a:chExt cx="8263530" cy="1523216"/>
          </a:xfrm>
        </p:grpSpPr>
        <p:sp>
          <p:nvSpPr>
            <p:cNvPr id="80" name="Rectangle 79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514376" y="3373896"/>
              <a:ext cx="8118848" cy="146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Search is broken</a:t>
              </a:r>
            </a:p>
            <a:p>
              <a:pPr lvl="1">
                <a:buClr>
                  <a:schemeClr val="bg1"/>
                </a:buClr>
              </a:pPr>
              <a:r>
                <a:rPr lang="en-US" dirty="0">
                  <a:solidFill>
                    <a:schemeClr val="bg1"/>
                  </a:solidFill>
                </a:rPr>
                <a:t>High overhead</a:t>
              </a:r>
            </a:p>
            <a:p>
              <a:pPr lvl="1">
                <a:buClr>
                  <a:schemeClr val="bg1"/>
                </a:buClr>
              </a:pPr>
              <a:r>
                <a:rPr lang="en-US" dirty="0">
                  <a:solidFill>
                    <a:schemeClr val="bg1"/>
                  </a:solidFill>
                </a:rPr>
                <a:t>No guarantee it will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50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-0.12409 -0.00694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27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6076 0.15648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782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4166 0.2835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625 L -0.12708 0.07431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32" y="386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093 L -0.07735 -0.162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-796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0162 L 0.07747 0.1254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673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625 L -0.19401 -0.13842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67" y="-604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162 L 0.03021 0.36945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" y="1840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6 -0.00162 L -0.10937 0.02338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64" y="111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695 L -0.07786 -0.13403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231 L -0.11263 0.012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50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-0.00764 L -0.18295 -0.13078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9" y="-592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209 L -0.09675 0.04676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222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23 L -0.05209 0.241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1208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2 0.00301 L -0.15117 -0.1426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34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023 L -0.00026 0.00023 C 0.00078 -0.00371 0.00221 -0.00718 0.00312 -0.01112 C 0.01067 -0.04468 0.0013 -0.01135 0.0095 -0.04352 C 0.01237 -0.05487 0.02109 -0.07917 0.02369 -0.08519 C 0.0276 -0.09445 0.0302 -0.10186 0.0345 -0.10973 C 0.04257 -0.12477 0.03776 -0.11482 0.04817 -0.13241 C 0.04856 -0.13311 0.04869 -0.13426 0.04921 -0.13496 C 0.06822 -0.1632 0.05638 -0.14561 0.0707 -0.16274 C 0.08632 -0.18149 0.0789 -0.17686 0.10208 -0.19237 C 0.10989 -0.19769 0.11796 -0.20232 0.12565 -0.20811 C 0.12786 -0.20973 0.13007 -0.21181 0.13242 -0.2132 C 0.13619 -0.21551 0.13828 -0.21598 0.14179 -0.2169 C 0.14843 -0.222 0.14205 -0.21713 0.14817 -0.22107 C 0.15091 -0.22292 0.15182 -0.22408 0.15507 -0.22547 C 0.1569 -0.22639 0.15898 -0.22639 0.16093 -0.22732 C 0.16497 -0.22894 0.16914 -0.23056 0.17317 -0.23241 C 0.1763 -0.2338 0.17929 -0.23612 0.18242 -0.23681 L 0.18684 -0.23774 C 0.18802 -0.23797 0.18919 -0.23843 0.19036 -0.23866 C 0.19427 -0.23936 0.19817 -0.23959 0.20208 -0.24028 C 0.20325 -0.24051 0.20442 -0.24075 0.20546 -0.24121 C 0.20664 -0.24167 0.20781 -0.2426 0.20898 -0.24283 C 0.21158 -0.24352 0.21419 -0.24352 0.21679 -0.24375 C 0.21875 -0.24399 0.2207 -0.24445 0.22265 -0.24468 C 0.22929 -0.24561 0.23072 -0.24561 0.23789 -0.2463 L 0.3677 -0.24561 C 0.36979 -0.24538 0.38737 -0.24075 0.39414 -0.23866 C 0.39453 -0.23843 0.39804 -0.23727 0.39856 -0.23681 C 0.40065 -0.23519 0.40247 -0.23334 0.40442 -0.23172 C 0.40546 -0.23079 0.40651 -0.2301 0.40742 -0.22894 C 0.40859 -0.22755 0.40963 -0.22593 0.4108 -0.22454 C 0.41276 -0.22246 0.41354 -0.22223 0.41523 -0.21945 C 0.4164 -0.21737 0.41744 -0.21505 0.41862 -0.2132 C 0.4207 -0.21042 0.42174 -0.2095 0.42304 -0.20556 C 0.42304 -0.20556 0.42643 -0.19329 0.42695 -0.19144 L 0.42942 -0.18288 C 0.42981 -0.18172 0.4302 -0.18056 0.43046 -0.1794 C 0.43059 -0.17848 0.43072 -0.17755 0.43099 -0.17663 C 0.43138 -0.175 0.43203 -0.17338 0.43242 -0.17153 C 0.43463 -0.16135 0.4332 -0.1669 0.43437 -0.16019 C 0.43463 -0.15834 0.43502 -0.15672 0.43528 -0.15487 C 0.43776 -0.13982 0.43528 -0.1544 0.43684 -0.14352 C 0.43697 -0.14283 0.4371 -0.1419 0.43737 -0.14098 C 0.43697 -0.13311 0.4371 -0.12524 0.43632 -0.1176 C 0.43606 -0.11505 0.43255 -0.1088 0.4319 -0.10695 C 0.42474 -0.08542 0.43437 -0.10788 0.42552 -0.09144 C 0.42278 -0.08635 0.42083 -0.0801 0.4177 -0.0757 C 0.41458 -0.0713 0.41119 -0.0676 0.40833 -0.0625 C 0.40546 -0.05741 0.40533 -0.05672 0.40104 -0.05209 C 0.39908 -0.05 0.39322 -0.047 0.39166 -0.04607 C 0.38867 -0.0426 0.39205 -0.04584 0.38737 -0.04352 C 0.38437 -0.0419 0.37851 -0.0382 0.37851 -0.0382 L 0.37851 -0.04005 " pathEditMode="relative" ptsTypes="AAAAAAAAAAAAAAAAAAAAAAAAAAAAAAAAAAAAAAAAAAAAAAAAAAAAAA">
                                      <p:cBhvr>
                                        <p:cTn id="1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00092 L -0.00053 0.00092 C 0.00065 0.00416 0.00208 0.00787 0.00377 0.01065 C 0.00429 0.01134 0.00481 0.0118 0.00533 0.01227 C 0.00559 0.01319 0.00585 0.01435 0.00625 0.01481 C 0.00742 0.01666 0.01015 0.01921 0.01015 0.01921 C 0.01276 0.02616 0.00937 0.01782 0.01263 0.02361 C 0.01588 0.0294 0.01119 0.02338 0.0151 0.02801 C 0.0194 0.03819 0.01341 0.02453 0.01848 0.03495 C 0.01888 0.03565 0.01914 0.0368 0.01953 0.0375 C 0.02044 0.03912 0.02187 0.03981 0.02291 0.04097 C 0.02369 0.0419 0.02434 0.04259 0.02487 0.04375 C 0.02526 0.04444 0.02552 0.0456 0.02591 0.04629 C 0.02708 0.04838 0.02799 0.04815 0.02929 0.04977 C 0.02981 0.05046 0.0302 0.05162 0.03072 0.05231 C 0.03177 0.0537 0.03268 0.05463 0.03372 0.05578 L 0.03515 0.05764 L 0.03815 0.06111 C 0.03867 0.06157 0.03906 0.06273 0.03958 0.06273 C 0.04257 0.06389 0.04127 0.06319 0.04348 0.06458 C 0.04401 0.06528 0.0444 0.06597 0.04505 0.06643 C 0.04596 0.06713 0.047 0.06759 0.04791 0.06805 C 0.04843 0.06828 0.04895 0.06852 0.04934 0.06898 C 0.05013 0.06944 0.05078 0.07014 0.05143 0.0706 C 0.05221 0.07153 0.05299 0.07245 0.05377 0.07338 C 0.05429 0.07361 0.05481 0.07384 0.05533 0.07407 C 0.05651 0.07523 0.05924 0.07801 0.06067 0.07847 C 0.06197 0.07893 0.06328 0.07916 0.06458 0.0794 C 0.06575 0.07986 0.06875 0.08125 0.06953 0.08194 C 0.07005 0.08264 0.07044 0.08333 0.07096 0.08379 C 0.07148 0.08426 0.07395 0.08541 0.07434 0.08541 C 0.07786 0.08611 0.08476 0.08727 0.08476 0.08727 C 0.09335 0.09074 0.08476 0.08773 0.097 0.08981 C 0.09765 0.09004 0.0983 0.09028 0.09895 0.09074 C 0.09947 0.09097 0.09987 0.09143 0.10039 0.09166 C 0.10351 0.09213 0.10664 0.09213 0.10976 0.09236 C 0.14101 0.09583 0.10898 0.09398 0.16458 0.09514 C 0.16705 0.0956 0.16953 0.09676 0.172 0.09676 C 0.21731 0.09676 0.20807 0.09838 0.22929 0.09421 C 0.23802 0.08912 0.22916 0.09375 0.23906 0.08981 C 0.24609 0.08703 0.24283 0.08727 0.24987 0.08541 C 0.2608 0.08287 0.24921 0.08727 0.26406 0.08194 C 0.26523 0.08148 0.2664 0.08078 0.26757 0.08032 C 0.2733 0.07801 0.26875 0.08055 0.27343 0.07847 C 0.2746 0.07801 0.27565 0.07731 0.27682 0.07685 C 0.2776 0.07639 0.27851 0.07639 0.27929 0.07592 C 0.2819 0.07453 0.28151 0.07407 0.28372 0.07245 C 0.28424 0.07199 0.28476 0.07199 0.28515 0.07153 C 0.28684 0.07037 0.28841 0.06852 0.2901 0.06805 L 0.29348 0.06713 C 0.29479 0.06643 0.29609 0.06528 0.29739 0.06458 C 0.30078 0.0625 0.29791 0.06481 0.30182 0.06273 C 0.30273 0.0625 0.30351 0.06157 0.30429 0.06111 C 0.30507 0.06065 0.30598 0.06065 0.30677 0.06018 C 0.30742 0.05995 0.30807 0.05972 0.30872 0.05926 C 0.31223 0.05787 0.31002 0.05926 0.31263 0.05764 C 0.31328 0.05671 0.31393 0.05578 0.31458 0.05509 C 0.31679 0.05278 0.31549 0.05578 0.31757 0.05231 C 0.31927 0.04953 0.32057 0.04606 0.32239 0.04375 C 0.32291 0.04305 0.32356 0.04282 0.32395 0.0419 C 0.33177 0.02639 0.32408 0.04097 0.32786 0.03148 C 0.32981 0.02639 0.32994 0.02778 0.33125 0.02361 C 0.33164 0.02245 0.33177 0.02129 0.33229 0.02014 C 0.33268 0.01921 0.3332 0.01852 0.33372 0.01759 C 0.33619 0.0125 0.33411 0.01528 0.33671 0.01227 C 0.33697 0.01111 0.33723 0.00995 0.33763 0.00879 C 0.33802 0.00787 0.34101 0.00208 0.34153 0.00023 C 0.34192 -0.00116 0.34205 -0.00301 0.34257 -0.00417 C 0.34309 -0.00556 0.34388 -0.00648 0.34453 -0.00764 C 0.34544 -0.00972 0.34622 -0.01181 0.347 -0.01389 C 0.34752 -0.01551 0.34791 -0.01736 0.34843 -0.01898 C 0.34869 -0.01991 0.34908 -0.02084 0.34934 -0.02176 C 0.34973 -0.02269 0.34987 -0.02408 0.35039 -0.02523 C 0.35078 -0.02593 0.3513 -0.02639 0.35182 -0.02685 C 0.35481 -0.0375 0.35104 -0.02431 0.35377 -0.03287 C 0.3552 -0.03727 0.35481 -0.03727 0.35625 -0.04259 C 0.35664 -0.04398 0.35729 -0.04537 0.35768 -0.04699 C 0.3582 -0.04838 0.35846 -0.05162 0.35872 -0.05301 C 0.35976 -0.05903 0.35937 -0.05741 0.36119 -0.0625 C 0.36171 -0.06667 0.36184 -0.06783 0.36315 -0.07222 C 0.36354 -0.07338 0.36419 -0.07431 0.36458 -0.0757 C 0.36536 -0.07847 0.36601 -0.08148 0.36653 -0.08449 C 0.36666 -0.08519 0.36679 -0.08611 0.36705 -0.08704 C 0.36731 -0.0882 0.3677 -0.08935 0.36796 -0.09051 C 0.36875 -0.09398 0.3694 -0.09746 0.37005 -0.10093 C 0.37018 -0.10209 0.37018 -0.10324 0.37044 -0.1044 C 0.3707 -0.10533 0.37109 -0.10625 0.37148 -0.10695 C 0.37174 -0.10996 0.372 -0.11204 0.37239 -0.11482 C 0.37252 -0.11574 0.37278 -0.11667 0.37291 -0.11759 C 0.37304 -0.11852 0.37356 -0.12408 0.37395 -0.12523 C 0.37408 -0.12639 0.3746 -0.12709 0.37487 -0.12801 C 0.375 -0.12917 0.37513 -0.13033 0.37539 -0.13148 C 0.37552 -0.13241 0.37578 -0.1331 0.37591 -0.13403 C 0.37604 -0.13588 0.37617 -0.1375 0.3763 -0.13935 C 0.37643 -0.14028 0.37669 -0.14097 0.37682 -0.1419 C 0.37708 -0.14306 0.37721 -0.14422 0.37734 -0.14537 C 0.37773 -0.14815 0.37799 -0.15116 0.37838 -0.15417 C 0.37812 -0.17408 0.37812 -0.19422 0.37786 -0.21412 C 0.37786 -0.21528 0.37747 -0.21644 0.37734 -0.21759 C 0.37708 -0.21945 0.37708 -0.22107 0.37682 -0.22292 C 0.37526 -0.23634 0.37721 -0.21829 0.37591 -0.22894 C 0.37447 -0.23982 0.37604 -0.23496 0.37343 -0.24121 C 0.3733 -0.24213 0.37317 -0.24306 0.37291 -0.24375 C 0.37265 -0.24491 0.37226 -0.24607 0.372 -0.24722 C 0.37174 -0.24838 0.37174 -0.24977 0.37148 -0.2507 C 0.37122 -0.25185 0.37083 -0.25255 0.37044 -0.25347 C 0.37005 -0.25463 0.36979 -0.25579 0.36953 -0.25695 C 0.36927 -0.25764 0.36927 -0.25857 0.36901 -0.25949 C 0.36875 -0.26065 0.36835 -0.26181 0.36796 -0.26297 C 0.3677 -0.26435 0.36744 -0.26597 0.36705 -0.26736 C 0.36666 -0.26852 0.36601 -0.26968 0.36562 -0.27084 C 0.36445 -0.27384 0.36471 -0.27384 0.36406 -0.27685 C 0.3638 -0.27847 0.36354 -0.27986 0.36315 -0.28125 C 0.36276 -0.28241 0.3621 -0.28287 0.36171 -0.2838 C 0.36106 -0.28496 0.36067 -0.28634 0.36015 -0.28727 C 0.35976 -0.2882 0.35911 -0.28912 0.35872 -0.29005 C 0.35768 -0.29213 0.35664 -0.29445 0.35572 -0.29699 C 0.35533 -0.29838 0.35494 -0.3 0.35429 -0.30139 C 0.3539 -0.30209 0.35325 -0.30232 0.35286 -0.30301 C 0.35234 -0.30394 0.35195 -0.30486 0.3513 -0.30556 C 0.3496 -0.3081 0.34596 -0.31273 0.34596 -0.31273 C 0.34388 -0.31806 0.34622 -0.31273 0.34348 -0.3169 C 0.34231 -0.31898 0.3414 -0.32153 0.3401 -0.32315 C 0.33958 -0.32361 0.33906 -0.32431 0.33867 -0.32477 C 0.33802 -0.32547 0.33723 -0.3257 0.33671 -0.32662 C 0.33593 -0.32755 0.33541 -0.32917 0.33463 -0.33009 C 0.33411 -0.33079 0.33333 -0.33102 0.33268 -0.33172 C 0.33216 -0.33241 0.3319 -0.3338 0.33125 -0.33449 C 0.33007 -0.33588 0.32851 -0.33658 0.32734 -0.33797 C 0.32669 -0.33866 0.32643 -0.33982 0.32591 -0.34051 C 0.32526 -0.34121 0.3246 -0.34167 0.32395 -0.34236 C 0.32343 -0.34283 0.32291 -0.34352 0.32239 -0.34398 C 0.322 -0.34445 0.32148 -0.34445 0.32096 -0.34491 C 0.31927 -0.34607 0.31757 -0.34699 0.31601 -0.34838 C 0.31536 -0.34884 0.31471 -0.34954 0.31406 -0.35 C 0.31328 -0.3507 0.3125 -0.35116 0.31171 -0.35185 C 0.30612 -0.35672 0.31302 -0.35278 0.30377 -0.3588 C 0.29765 -0.36297 0.30416 -0.35741 0.29987 -0.36065 C 0.29921 -0.36111 0.29869 -0.36204 0.29791 -0.36227 C 0.29661 -0.36297 0.29531 -0.36273 0.29401 -0.3632 C 0.29335 -0.36343 0.2927 -0.36366 0.29205 -0.36412 C 0.28723 -0.36922 0.29231 -0.36459 0.28619 -0.36759 C 0.28541 -0.36783 0.28489 -0.36898 0.28424 -0.36922 C 0.2832 -0.36968 0.28229 -0.36991 0.28125 -0.37014 C 0.28072 -0.37037 0.28033 -0.37084 0.27981 -0.37107 C 0.27877 -0.3713 0.27786 -0.3713 0.27682 -0.37176 C 0.27617 -0.37222 0.27565 -0.37338 0.27487 -0.37361 C 0.27356 -0.37408 0.27226 -0.37408 0.27096 -0.37454 C 0.26705 -0.37547 0.26914 -0.375 0.26562 -0.37616 C 0.26367 -0.37685 0.26158 -0.37685 0.25963 -0.37801 C 0.25807 -0.37894 0.25807 -0.37894 0.25625 -0.37963 C 0.25546 -0.38009 0.25468 -0.38033 0.25377 -0.38056 C 0.25325 -0.38079 0.25286 -0.38125 0.25234 -0.38148 C 0.25104 -0.38195 0.24973 -0.38195 0.24843 -0.38241 C 0.24765 -0.38287 0.24557 -0.38449 0.24453 -0.38496 C 0.24257 -0.38588 0.24049 -0.38611 0.23867 -0.38658 C 0.24075 -0.38912 0.23945 -0.38843 0.24257 -0.38843 L 0.24101 -0.38843 " pathEditMode="relative" ptsTypes="AAAAAAAAAAAAAAAAAAAAAAAAAAAAAAAAAAAAAAAAAAAAAAAAAAAAAAAAAAAAAAAAAAAAAAAAAAAAAAAAAAAAAAAAAAAAAAAAAAAAAAAAAAAAAAAAAAAAAAAAAAAAAAAAAAAAAAAAAAAAAAAAAAAAAAAAAAAAAA">
                                      <p:cBhvr>
                                        <p:cTn id="13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50" grpId="0" animBg="1"/>
      <p:bldP spid="150" grpId="1" animBg="1"/>
      <p:bldP spid="151" grpId="0" animBg="1"/>
      <p:bldP spid="151" grpId="1" animBg="1"/>
      <p:bldP spid="153" grpId="0" animBg="1"/>
      <p:bldP spid="153" grpId="1" animBg="1"/>
      <p:bldP spid="165" grpId="0" animBg="1"/>
      <p:bldP spid="165" grpId="1" animBg="1"/>
      <p:bldP spid="152" grpId="0" animBg="1"/>
      <p:bldP spid="152" grpId="1" animBg="1"/>
      <p:bldP spid="149" grpId="0" animBg="1"/>
      <p:bldP spid="14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Structure?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Without structure, it is difficult to search</a:t>
            </a:r>
          </a:p>
          <a:p>
            <a:pPr lvl="1"/>
            <a:r>
              <a:rPr lang="en-US" dirty="0"/>
              <a:t>Any file can be on any machine</a:t>
            </a:r>
          </a:p>
          <a:p>
            <a:pPr lvl="1"/>
            <a:r>
              <a:rPr lang="en-US" dirty="0"/>
              <a:t>Centralization can solve this (i.e. Napster), but we know how that ends</a:t>
            </a:r>
          </a:p>
          <a:p>
            <a:r>
              <a:rPr lang="en-US" dirty="0"/>
              <a:t>How do you build a P2P network with structure?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Give every machine and object a unique name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Map from objects </a:t>
            </a:r>
            <a:r>
              <a:rPr lang="en-US" dirty="0">
                <a:sym typeface="Wingdings" pitchFamily="2" charset="2"/>
              </a:rPr>
              <a:t> machines</a:t>
            </a:r>
            <a:endParaRPr lang="en-US" dirty="0"/>
          </a:p>
          <a:p>
            <a:pPr lvl="2"/>
            <a:r>
              <a:rPr lang="en-US" dirty="0"/>
              <a:t>Looking for object </a:t>
            </a:r>
            <a:r>
              <a:rPr lang="en-US" i="1" dirty="0"/>
              <a:t>A</a:t>
            </a:r>
            <a:r>
              <a:rPr lang="en-US" dirty="0"/>
              <a:t>? Map(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sym typeface="Wingdings" pitchFamily="2" charset="2"/>
              </a:rPr>
              <a:t>X</a:t>
            </a:r>
            <a:r>
              <a:rPr lang="en-US" dirty="0"/>
              <a:t>, talk to machine </a:t>
            </a:r>
            <a:r>
              <a:rPr lang="en-US" i="1" dirty="0"/>
              <a:t>X</a:t>
            </a:r>
          </a:p>
          <a:p>
            <a:pPr lvl="2"/>
            <a:r>
              <a:rPr lang="en-US" dirty="0"/>
              <a:t>Looking for object </a:t>
            </a:r>
            <a:r>
              <a:rPr lang="en-US" i="1" dirty="0"/>
              <a:t>B?</a:t>
            </a:r>
            <a:r>
              <a:rPr lang="en-US" dirty="0"/>
              <a:t> Map(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sym typeface="Wingdings" pitchFamily="2" charset="2"/>
              </a:rPr>
              <a:t>Y</a:t>
            </a:r>
            <a:r>
              <a:rPr lang="en-US" dirty="0">
                <a:sym typeface="Wingdings" pitchFamily="2" charset="2"/>
              </a:rPr>
              <a:t>, talk to machine </a:t>
            </a:r>
            <a:r>
              <a:rPr lang="en-US" i="1" dirty="0">
                <a:sym typeface="Wingdings" pitchFamily="2" charset="2"/>
              </a:rPr>
              <a:t>Y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Is this starting to sound familiar?</a:t>
            </a:r>
          </a:p>
        </p:txBody>
      </p:sp>
    </p:spTree>
    <p:extLst>
      <p:ext uri="{BB962C8B-B14F-4D97-AF65-F5344CB8AC3E}">
        <p14:creationId xmlns:p14="http://schemas.microsoft.com/office/powerpoint/2010/main" val="40833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Overlay Network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31584" y="2111127"/>
            <a:ext cx="3436774" cy="3824247"/>
            <a:chOff x="6531724" y="2632704"/>
            <a:chExt cx="3436774" cy="3824247"/>
          </a:xfrm>
        </p:grpSpPr>
        <p:sp>
          <p:nvSpPr>
            <p:cNvPr id="15" name="Oval 14"/>
            <p:cNvSpPr/>
            <p:nvPr/>
          </p:nvSpPr>
          <p:spPr>
            <a:xfrm>
              <a:off x="6531724" y="3020177"/>
              <a:ext cx="3436774" cy="3436774"/>
            </a:xfrm>
            <a:prstGeom prst="ellipse">
              <a:avLst/>
            </a:prstGeom>
            <a:noFill/>
            <a:ln w="38100">
              <a:prstDash val="sysDot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339527" y="2637388"/>
              <a:ext cx="264170" cy="353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0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8288890" y="2818800"/>
              <a:ext cx="0" cy="397652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970288" y="2632704"/>
              <a:ext cx="264170" cy="353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78036" y="2794597"/>
            <a:ext cx="779630" cy="585842"/>
            <a:chOff x="7576616" y="2546843"/>
            <a:chExt cx="779630" cy="585842"/>
          </a:xfrm>
        </p:grpSpPr>
        <p:pic>
          <p:nvPicPr>
            <p:cNvPr id="1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825" y="2546843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616" y="2660267"/>
              <a:ext cx="472418" cy="472418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981531" y="4043662"/>
            <a:ext cx="779630" cy="591512"/>
            <a:chOff x="4078076" y="4035967"/>
            <a:chExt cx="779630" cy="591512"/>
          </a:xfrm>
        </p:grpSpPr>
        <p:pic>
          <p:nvPicPr>
            <p:cNvPr id="13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285" y="4035967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076" y="4155061"/>
              <a:ext cx="472418" cy="472418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4631549" y="5233014"/>
            <a:ext cx="783488" cy="620614"/>
            <a:chOff x="4838906" y="5612797"/>
            <a:chExt cx="783488" cy="620614"/>
          </a:xfrm>
        </p:grpSpPr>
        <p:pic>
          <p:nvPicPr>
            <p:cNvPr id="1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8973" y="5612797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8906" y="5760993"/>
              <a:ext cx="472418" cy="472418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6623077" y="5343626"/>
            <a:ext cx="779630" cy="628262"/>
            <a:chOff x="7647311" y="5256245"/>
            <a:chExt cx="779630" cy="628262"/>
          </a:xfrm>
        </p:grpSpPr>
        <p:pic>
          <p:nvPicPr>
            <p:cNvPr id="12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520" y="5256245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7311" y="5412089"/>
              <a:ext cx="472418" cy="472418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7450454" y="4049341"/>
            <a:ext cx="779630" cy="645206"/>
            <a:chOff x="8048036" y="3764257"/>
            <a:chExt cx="779630" cy="645206"/>
          </a:xfrm>
        </p:grpSpPr>
        <p:pic>
          <p:nvPicPr>
            <p:cNvPr id="12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4245" y="3764257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8036" y="3937045"/>
              <a:ext cx="472418" cy="472418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550875" y="2627671"/>
            <a:ext cx="779630" cy="639344"/>
            <a:chOff x="4654803" y="2450920"/>
            <a:chExt cx="779630" cy="639344"/>
          </a:xfrm>
        </p:grpSpPr>
        <p:pic>
          <p:nvPicPr>
            <p:cNvPr id="1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012" y="2450920"/>
              <a:ext cx="543421" cy="543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4803" y="2617846"/>
              <a:ext cx="472418" cy="472418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833246" y="5573986"/>
            <a:ext cx="2708108" cy="795804"/>
            <a:chOff x="2064041" y="5707098"/>
            <a:chExt cx="2708108" cy="7958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6345" y="5707098"/>
              <a:ext cx="795804" cy="79580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064041" y="5910493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GoT_s03e04.mkv</a:t>
              </a:r>
            </a:p>
          </p:txBody>
        </p:sp>
      </p:grpSp>
      <p:sp>
        <p:nvSpPr>
          <p:cNvPr id="141" name="Content Placeholder 5"/>
          <p:cNvSpPr>
            <a:spLocks noGrp="1"/>
          </p:cNvSpPr>
          <p:nvPr>
            <p:ph sz="quarter" idx="1"/>
          </p:nvPr>
        </p:nvSpPr>
        <p:spPr>
          <a:xfrm>
            <a:off x="14590" y="1594185"/>
            <a:ext cx="4141968" cy="2201379"/>
          </a:xfrm>
        </p:spPr>
        <p:txBody>
          <a:bodyPr/>
          <a:lstStyle/>
          <a:p>
            <a:r>
              <a:rPr lang="en-US" dirty="0"/>
              <a:t>P2P file-sharing network</a:t>
            </a:r>
          </a:p>
          <a:p>
            <a:r>
              <a:rPr lang="en-US" dirty="0">
                <a:sym typeface="Wingdings" pitchFamily="2" charset="2"/>
              </a:rPr>
              <a:t>Peers choose random IDs</a:t>
            </a:r>
          </a:p>
          <a:p>
            <a:r>
              <a:rPr lang="en-US" dirty="0">
                <a:sym typeface="Wingdings" pitchFamily="2" charset="2"/>
              </a:rPr>
              <a:t>Locate files by hashing their names</a:t>
            </a:r>
          </a:p>
        </p:txBody>
      </p:sp>
      <p:pic>
        <p:nvPicPr>
          <p:cNvPr id="142" name="Picture 1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073" y="3479107"/>
            <a:ext cx="795804" cy="795804"/>
          </a:xfrm>
          <a:prstGeom prst="rect">
            <a:avLst/>
          </a:prstGeom>
        </p:spPr>
      </p:pic>
      <p:sp>
        <p:nvSpPr>
          <p:cNvPr id="36" name="Freeform 35"/>
          <p:cNvSpPr/>
          <p:nvPr/>
        </p:nvSpPr>
        <p:spPr>
          <a:xfrm>
            <a:off x="5405535" y="4516016"/>
            <a:ext cx="1946987" cy="740229"/>
          </a:xfrm>
          <a:custGeom>
            <a:avLst/>
            <a:gdLst>
              <a:gd name="connsiteX0" fmla="*/ 0 w 1946987"/>
              <a:gd name="connsiteY0" fmla="*/ 740229 h 740229"/>
              <a:gd name="connsiteX1" fmla="*/ 920620 w 1946987"/>
              <a:gd name="connsiteY1" fmla="*/ 186613 h 740229"/>
              <a:gd name="connsiteX2" fmla="*/ 1946987 w 1946987"/>
              <a:gd name="connsiteY2" fmla="*/ 0 h 7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987" h="740229">
                <a:moveTo>
                  <a:pt x="0" y="740229"/>
                </a:moveTo>
                <a:cubicBezTo>
                  <a:pt x="298061" y="525106"/>
                  <a:pt x="596122" y="309984"/>
                  <a:pt x="920620" y="186613"/>
                </a:cubicBezTo>
                <a:cubicBezTo>
                  <a:pt x="1245118" y="63241"/>
                  <a:pt x="1596052" y="31620"/>
                  <a:pt x="1946987" y="0"/>
                </a:cubicBezTo>
              </a:path>
            </a:pathLst>
          </a:custGeom>
          <a:noFill/>
          <a:ln w="38100">
            <a:solidFill>
              <a:schemeClr val="accent3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306008" y="2973355"/>
            <a:ext cx="2065176" cy="1306286"/>
          </a:xfrm>
          <a:custGeom>
            <a:avLst/>
            <a:gdLst>
              <a:gd name="connsiteX0" fmla="*/ 0 w 2065176"/>
              <a:gd name="connsiteY0" fmla="*/ 0 h 1306286"/>
              <a:gd name="connsiteX1" fmla="*/ 939282 w 2065176"/>
              <a:gd name="connsiteY1" fmla="*/ 877078 h 1306286"/>
              <a:gd name="connsiteX2" fmla="*/ 2065176 w 2065176"/>
              <a:gd name="connsiteY2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5176" h="1306286">
                <a:moveTo>
                  <a:pt x="0" y="0"/>
                </a:moveTo>
                <a:cubicBezTo>
                  <a:pt x="297543" y="329682"/>
                  <a:pt x="595086" y="659364"/>
                  <a:pt x="939282" y="877078"/>
                </a:cubicBezTo>
                <a:cubicBezTo>
                  <a:pt x="1283478" y="1094792"/>
                  <a:pt x="1674327" y="1200539"/>
                  <a:pt x="2065176" y="1306286"/>
                </a:cubicBezTo>
              </a:path>
            </a:pathLst>
          </a:custGeom>
          <a:noFill/>
          <a:ln w="38100">
            <a:solidFill>
              <a:schemeClr val="accent3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206482" y="3253273"/>
            <a:ext cx="2146040" cy="1231641"/>
          </a:xfrm>
          <a:custGeom>
            <a:avLst/>
            <a:gdLst>
              <a:gd name="connsiteX0" fmla="*/ 2146040 w 2146040"/>
              <a:gd name="connsiteY0" fmla="*/ 1231641 h 1231641"/>
              <a:gd name="connsiteX1" fmla="*/ 653142 w 2146040"/>
              <a:gd name="connsiteY1" fmla="*/ 939282 h 1231641"/>
              <a:gd name="connsiteX2" fmla="*/ 0 w 2146040"/>
              <a:gd name="connsiteY2" fmla="*/ 0 h 123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6040" h="1231641">
                <a:moveTo>
                  <a:pt x="2146040" y="1231641"/>
                </a:moveTo>
                <a:cubicBezTo>
                  <a:pt x="1578427" y="1188098"/>
                  <a:pt x="1010815" y="1144555"/>
                  <a:pt x="653142" y="939282"/>
                </a:cubicBezTo>
                <a:cubicBezTo>
                  <a:pt x="295469" y="734009"/>
                  <a:pt x="147734" y="367004"/>
                  <a:pt x="0" y="0"/>
                </a:cubicBezTo>
              </a:path>
            </a:pathLst>
          </a:custGeom>
          <a:noFill/>
          <a:ln w="38100">
            <a:solidFill>
              <a:schemeClr val="accent3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18411" y="4387028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0.322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46762" y="6134435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hash(“</a:t>
            </a:r>
            <a:r>
              <a:rPr lang="en-US" sz="2000" i="1" dirty="0" err="1"/>
              <a:t>GoT</a:t>
            </a:r>
            <a:r>
              <a:rPr lang="en-US" sz="2000" i="1" dirty="0"/>
              <a:t>…”) = 0.314</a:t>
            </a:r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90" y="1748404"/>
            <a:ext cx="795804" cy="795804"/>
          </a:xfrm>
          <a:prstGeom prst="rect">
            <a:avLst/>
          </a:prstGeom>
        </p:spPr>
      </p:pic>
      <p:sp>
        <p:nvSpPr>
          <p:cNvPr id="148" name="Content Placeholder 5"/>
          <p:cNvSpPr txBox="1">
            <a:spLocks/>
          </p:cNvSpPr>
          <p:nvPr/>
        </p:nvSpPr>
        <p:spPr>
          <a:xfrm>
            <a:off x="8655879" y="1594185"/>
            <a:ext cx="3378139" cy="52171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Problems?</a:t>
            </a:r>
          </a:p>
          <a:p>
            <a:r>
              <a:rPr lang="en-US" dirty="0">
                <a:sym typeface="Wingdings" pitchFamily="2" charset="2"/>
              </a:rPr>
              <a:t>How do you know the IP addresses of arbitrary peers?</a:t>
            </a:r>
          </a:p>
          <a:p>
            <a:pPr lvl="1"/>
            <a:r>
              <a:rPr lang="en-US" dirty="0">
                <a:sym typeface="Wingdings" pitchFamily="2" charset="2"/>
              </a:rPr>
              <a:t>There may be millions of peers</a:t>
            </a:r>
          </a:p>
          <a:p>
            <a:pPr lvl="1"/>
            <a:r>
              <a:rPr lang="en-US" dirty="0">
                <a:sym typeface="Wingdings" pitchFamily="2" charset="2"/>
              </a:rPr>
              <a:t>Peers come and go at random (churn)</a:t>
            </a:r>
          </a:p>
        </p:txBody>
      </p:sp>
    </p:spTree>
    <p:extLst>
      <p:ext uri="{BB962C8B-B14F-4D97-AF65-F5344CB8AC3E}">
        <p14:creationId xmlns:p14="http://schemas.microsoft.com/office/powerpoint/2010/main" val="109883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9" grpId="0" animBg="1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Overlay Fundamentals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machine chooses a unique, random ID</a:t>
            </a:r>
          </a:p>
          <a:p>
            <a:pPr lvl="1"/>
            <a:r>
              <a:rPr lang="en-US" dirty="0"/>
              <a:t>Used for routing and object location, instead of IP addresses</a:t>
            </a:r>
          </a:p>
          <a:p>
            <a:r>
              <a:rPr lang="en-US" dirty="0"/>
              <a:t>Deterministic </a:t>
            </a:r>
            <a:r>
              <a:rPr lang="en-US" dirty="0" err="1"/>
              <a:t>Key</a:t>
            </a:r>
            <a:r>
              <a:rPr lang="en-US" dirty="0" err="1">
                <a:sym typeface="Wingdings" pitchFamily="2" charset="2"/>
              </a:rPr>
              <a:t>Node</a:t>
            </a:r>
            <a:r>
              <a:rPr lang="en-US" dirty="0">
                <a:sym typeface="Wingdings" pitchFamily="2" charset="2"/>
              </a:rPr>
              <a:t> mapping</a:t>
            </a:r>
          </a:p>
          <a:p>
            <a:pPr lvl="1"/>
            <a:r>
              <a:rPr lang="en-US" dirty="0">
                <a:sym typeface="Wingdings" pitchFamily="2" charset="2"/>
              </a:rPr>
              <a:t>Consistent hashing</a:t>
            </a:r>
          </a:p>
          <a:p>
            <a:pPr lvl="1"/>
            <a:r>
              <a:rPr lang="en-US" dirty="0">
                <a:sym typeface="Wingdings" pitchFamily="2" charset="2"/>
              </a:rPr>
              <a:t>Allows peer rendezvous using a common name</a:t>
            </a:r>
          </a:p>
          <a:p>
            <a:r>
              <a:rPr lang="en-US" dirty="0">
                <a:sym typeface="Wingdings" pitchFamily="2" charset="2"/>
              </a:rPr>
              <a:t>Key-based routing</a:t>
            </a:r>
          </a:p>
          <a:p>
            <a:pPr lvl="1"/>
            <a:r>
              <a:rPr lang="en-US" dirty="0">
                <a:sym typeface="Wingdings" pitchFamily="2" charset="2"/>
              </a:rPr>
              <a:t>Scalable to any network of size </a:t>
            </a:r>
            <a:r>
              <a:rPr lang="en-US" i="1" dirty="0">
                <a:sym typeface="Wingdings" pitchFamily="2" charset="2"/>
              </a:rPr>
              <a:t>N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Each node needs to know the IP of b*</a:t>
            </a:r>
            <a:r>
              <a:rPr lang="en-US" dirty="0" err="1">
                <a:sym typeface="Wingdings" pitchFamily="2" charset="2"/>
              </a:rPr>
              <a:t>log</a:t>
            </a:r>
            <a:r>
              <a:rPr lang="en-US" baseline="-25000" dirty="0" err="1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) other nodes</a:t>
            </a:r>
          </a:p>
          <a:p>
            <a:pPr lvl="2"/>
            <a:r>
              <a:rPr lang="en-US" dirty="0">
                <a:sym typeface="Wingdings" pitchFamily="2" charset="2"/>
              </a:rPr>
              <a:t>Much better scalability than OSPF/RIP/BGP</a:t>
            </a:r>
          </a:p>
          <a:p>
            <a:pPr lvl="1"/>
            <a:r>
              <a:rPr lang="en-US" dirty="0">
                <a:sym typeface="Wingdings" pitchFamily="2" charset="2"/>
              </a:rPr>
              <a:t>Routing from node AB takes at most </a:t>
            </a:r>
            <a:r>
              <a:rPr lang="en-US" dirty="0" err="1">
                <a:sym typeface="Wingdings" pitchFamily="2" charset="2"/>
              </a:rPr>
              <a:t>log</a:t>
            </a:r>
            <a:r>
              <a:rPr lang="en-US" baseline="-25000" dirty="0" err="1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) hops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314706" y="2655928"/>
            <a:ext cx="4674094" cy="2226905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373896"/>
              <a:ext cx="8118848" cy="146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2800" dirty="0">
                  <a:solidFill>
                    <a:schemeClr val="bg1"/>
                  </a:solidFill>
                </a:rPr>
                <a:t>Advantages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Completely decentralized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Self organizing</a:t>
              </a:r>
            </a:p>
            <a:p>
              <a:pPr>
                <a:buClr>
                  <a:schemeClr val="bg1"/>
                </a:buClr>
              </a:pPr>
              <a:r>
                <a:rPr lang="en-US" sz="2800" dirty="0">
                  <a:solidFill>
                    <a:schemeClr val="bg1"/>
                  </a:solidFill>
                </a:rPr>
                <a:t>Infinitely scalable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7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Overlays at 10,000ft.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491340"/>
            <a:ext cx="8839200" cy="1427161"/>
          </a:xfrm>
        </p:spPr>
        <p:txBody>
          <a:bodyPr>
            <a:normAutofit/>
          </a:bodyPr>
          <a:lstStyle/>
          <a:p>
            <a:r>
              <a:rPr lang="en-US" sz="2400" dirty="0"/>
              <a:t>Node IDs and keys from a randomized namespace</a:t>
            </a:r>
          </a:p>
          <a:p>
            <a:pPr lvl="1"/>
            <a:r>
              <a:rPr lang="en-US" sz="2000" dirty="0"/>
              <a:t>Incrementally route towards to destination ID</a:t>
            </a:r>
          </a:p>
          <a:p>
            <a:pPr lvl="1"/>
            <a:r>
              <a:rPr lang="en-US" sz="2000" dirty="0"/>
              <a:t>Each node knows a small number of IDs + IPs</a:t>
            </a:r>
          </a:p>
        </p:txBody>
      </p:sp>
      <p:pic>
        <p:nvPicPr>
          <p:cNvPr id="3074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8" t="14869" r="-957" b="11154"/>
          <a:stretch/>
        </p:blipFill>
        <p:spPr bwMode="auto">
          <a:xfrm>
            <a:off x="4321665" y="3094704"/>
            <a:ext cx="6034251" cy="37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64" y="4976352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253" y="542263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58" y="389866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90" y="323463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991" y="364826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778" y="442118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35" y="364826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07" y="3703261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64" y="371519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911" y="633703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453" y="582534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64" y="603211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64" y="538997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770" y="488199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940" y="552060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48" y="635916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158" y="515973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636" y="505249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588" y="448732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752" y="371519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103" y="354152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69" y="416370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488" y="458554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Classes\CS 4700\assets\Email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35" y="5059242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9719" y="5509721"/>
            <a:ext cx="103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ABCD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7026" y="64236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dirty="0"/>
              <a:t>930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55609" y="5726753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AB</a:t>
            </a:r>
            <a:r>
              <a:rPr lang="en-US" dirty="0"/>
              <a:t>5F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21242" y="4693475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ABC</a:t>
            </a:r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66928" y="336854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ABC</a:t>
            </a:r>
            <a:r>
              <a:rPr lang="en-US" dirty="0"/>
              <a:t>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484950" y="4106002"/>
            <a:ext cx="3167206" cy="2231034"/>
            <a:chOff x="1611086" y="4106002"/>
            <a:chExt cx="3167206" cy="2231034"/>
          </a:xfrm>
        </p:grpSpPr>
        <p:cxnSp>
          <p:nvCxnSpPr>
            <p:cNvPr id="31" name="Curved Connector 30"/>
            <p:cNvCxnSpPr>
              <a:stCxn id="7" idx="3"/>
              <a:endCxn id="8" idx="0"/>
            </p:cNvCxnSpPr>
            <p:nvPr/>
          </p:nvCxnSpPr>
          <p:spPr>
            <a:xfrm>
              <a:off x="1849498" y="5171758"/>
              <a:ext cx="260183" cy="250878"/>
            </a:xfrm>
            <a:prstGeom prst="curvedConnector2">
              <a:avLst/>
            </a:prstGeom>
            <a:ln w="571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7" idx="3"/>
              <a:endCxn id="12" idx="1"/>
            </p:cNvCxnSpPr>
            <p:nvPr/>
          </p:nvCxnSpPr>
          <p:spPr>
            <a:xfrm flipV="1">
              <a:off x="1849498" y="4616586"/>
              <a:ext cx="360302" cy="55517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>
              <a:stCxn id="7" idx="3"/>
              <a:endCxn id="9" idx="2"/>
            </p:cNvCxnSpPr>
            <p:nvPr/>
          </p:nvCxnSpPr>
          <p:spPr>
            <a:xfrm flipH="1" flipV="1">
              <a:off x="1611086" y="4289479"/>
              <a:ext cx="238412" cy="882279"/>
            </a:xfrm>
            <a:prstGeom prst="curvedConnector4">
              <a:avLst>
                <a:gd name="adj1" fmla="val 4566"/>
                <a:gd name="adj2" fmla="val 61074"/>
              </a:avLst>
            </a:prstGeom>
            <a:ln w="571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7" idx="3"/>
              <a:endCxn id="16" idx="0"/>
            </p:cNvCxnSpPr>
            <p:nvPr/>
          </p:nvCxnSpPr>
          <p:spPr>
            <a:xfrm>
              <a:off x="1849498" y="5171758"/>
              <a:ext cx="2197841" cy="1165278"/>
            </a:xfrm>
            <a:prstGeom prst="curvedConnector2">
              <a:avLst/>
            </a:prstGeom>
            <a:ln w="571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urved Connector 54"/>
            <p:cNvCxnSpPr>
              <a:stCxn id="7" idx="3"/>
              <a:endCxn id="15" idx="2"/>
            </p:cNvCxnSpPr>
            <p:nvPr/>
          </p:nvCxnSpPr>
          <p:spPr>
            <a:xfrm flipV="1">
              <a:off x="1849498" y="4106002"/>
              <a:ext cx="2928794" cy="1065756"/>
            </a:xfrm>
            <a:prstGeom prst="curvedConnector2">
              <a:avLst/>
            </a:prstGeom>
            <a:ln w="571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568690" y="3843671"/>
            <a:ext cx="3345136" cy="2493366"/>
            <a:chOff x="-3520917" y="6017004"/>
            <a:chExt cx="3345136" cy="2493366"/>
          </a:xfrm>
        </p:grpSpPr>
        <p:cxnSp>
          <p:nvCxnSpPr>
            <p:cNvPr id="60" name="Curved Connector 59"/>
            <p:cNvCxnSpPr>
              <a:stCxn id="16" idx="0"/>
              <a:endCxn id="18" idx="1"/>
            </p:cNvCxnSpPr>
            <p:nvPr/>
          </p:nvCxnSpPr>
          <p:spPr>
            <a:xfrm rot="5400000" flipH="1" flipV="1">
              <a:off x="-1955388" y="8187839"/>
              <a:ext cx="109515" cy="535547"/>
            </a:xfrm>
            <a:prstGeom prst="curvedConnector2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>
              <a:stCxn id="16" idx="0"/>
              <a:endCxn id="19" idx="1"/>
            </p:cNvCxnSpPr>
            <p:nvPr/>
          </p:nvCxnSpPr>
          <p:spPr>
            <a:xfrm rot="5400000" flipH="1" flipV="1">
              <a:off x="-2276458" y="7866769"/>
              <a:ext cx="751655" cy="535547"/>
            </a:xfrm>
            <a:prstGeom prst="curvedConnector2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>
              <a:stCxn id="16" idx="0"/>
              <a:endCxn id="17" idx="3"/>
            </p:cNvCxnSpPr>
            <p:nvPr/>
          </p:nvCxnSpPr>
          <p:spPr>
            <a:xfrm rot="16200000" flipV="1">
              <a:off x="-2588071" y="8090702"/>
              <a:ext cx="316283" cy="523052"/>
            </a:xfrm>
            <a:prstGeom prst="curvedConnector2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16" idx="0"/>
              <a:endCxn id="11" idx="3"/>
            </p:cNvCxnSpPr>
            <p:nvPr/>
          </p:nvCxnSpPr>
          <p:spPr>
            <a:xfrm rot="16200000" flipV="1">
              <a:off x="-4091343" y="6587430"/>
              <a:ext cx="2493365" cy="1352514"/>
            </a:xfrm>
            <a:prstGeom prst="curvedConnector2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stCxn id="16" idx="0"/>
              <a:endCxn id="21" idx="1"/>
            </p:cNvCxnSpPr>
            <p:nvPr/>
          </p:nvCxnSpPr>
          <p:spPr>
            <a:xfrm rot="5400000" flipH="1" flipV="1">
              <a:off x="-1482604" y="7203547"/>
              <a:ext cx="621023" cy="1992623"/>
            </a:xfrm>
            <a:prstGeom prst="curvedConnector2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302328" y="4039077"/>
            <a:ext cx="3447553" cy="2320090"/>
            <a:chOff x="-7683363" y="7370426"/>
            <a:chExt cx="3447553" cy="2320090"/>
          </a:xfrm>
        </p:grpSpPr>
        <p:cxnSp>
          <p:nvCxnSpPr>
            <p:cNvPr id="76" name="Curved Connector 75"/>
            <p:cNvCxnSpPr>
              <a:stCxn id="21" idx="0"/>
              <a:endCxn id="24" idx="3"/>
            </p:cNvCxnSpPr>
            <p:nvPr/>
          </p:nvCxnSpPr>
          <p:spPr>
            <a:xfrm rot="16200000" flipV="1">
              <a:off x="-5230259" y="8498155"/>
              <a:ext cx="272704" cy="434898"/>
            </a:xfrm>
            <a:prstGeom prst="curvedConnector2">
              <a:avLst/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stCxn id="21" idx="0"/>
              <a:endCxn id="25" idx="2"/>
            </p:cNvCxnSpPr>
            <p:nvPr/>
          </p:nvCxnSpPr>
          <p:spPr>
            <a:xfrm rot="5400000" flipH="1" flipV="1">
              <a:off x="-4877367" y="8210399"/>
              <a:ext cx="642466" cy="640648"/>
            </a:xfrm>
            <a:prstGeom prst="curvedConnector3">
              <a:avLst>
                <a:gd name="adj1" fmla="val 61861"/>
              </a:avLst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>
              <a:stCxn id="21" idx="3"/>
              <a:endCxn id="23" idx="2"/>
            </p:cNvCxnSpPr>
            <p:nvPr/>
          </p:nvCxnSpPr>
          <p:spPr>
            <a:xfrm flipV="1">
              <a:off x="-4681052" y="8881899"/>
              <a:ext cx="390812" cy="165463"/>
            </a:xfrm>
            <a:prstGeom prst="curvedConnector2">
              <a:avLst/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stCxn id="21" idx="2"/>
              <a:endCxn id="22" idx="0"/>
            </p:cNvCxnSpPr>
            <p:nvPr/>
          </p:nvCxnSpPr>
          <p:spPr>
            <a:xfrm rot="16200000" flipH="1">
              <a:off x="-4964528" y="9330838"/>
              <a:ext cx="447748" cy="27160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urved Connector 79"/>
            <p:cNvCxnSpPr>
              <a:stCxn id="21" idx="0"/>
              <a:endCxn id="13" idx="2"/>
            </p:cNvCxnSpPr>
            <p:nvPr/>
          </p:nvCxnSpPr>
          <p:spPr>
            <a:xfrm rot="16200000" flipV="1">
              <a:off x="-7020675" y="6707738"/>
              <a:ext cx="1481530" cy="2806905"/>
            </a:xfrm>
            <a:prstGeom prst="curvedConnector3">
              <a:avLst>
                <a:gd name="adj1" fmla="val 69838"/>
              </a:avLst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7009901" y="3932339"/>
            <a:ext cx="3161495" cy="1145064"/>
            <a:chOff x="-7101757" y="8608014"/>
            <a:chExt cx="3161495" cy="1145064"/>
          </a:xfrm>
        </p:grpSpPr>
        <p:cxnSp>
          <p:nvCxnSpPr>
            <p:cNvPr id="93" name="Curved Connector 92"/>
            <p:cNvCxnSpPr>
              <a:stCxn id="25" idx="0"/>
              <a:endCxn id="28" idx="3"/>
            </p:cNvCxnSpPr>
            <p:nvPr/>
          </p:nvCxnSpPr>
          <p:spPr>
            <a:xfrm rot="16200000" flipV="1">
              <a:off x="-4721143" y="8803637"/>
              <a:ext cx="128220" cy="590513"/>
            </a:xfrm>
            <a:prstGeom prst="curvedConnector2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urved Connector 93"/>
            <p:cNvCxnSpPr>
              <a:stCxn id="25" idx="0"/>
              <a:endCxn id="26" idx="2"/>
            </p:cNvCxnSpPr>
            <p:nvPr/>
          </p:nvCxnSpPr>
          <p:spPr>
            <a:xfrm rot="16200000" flipV="1">
              <a:off x="-4677358" y="8847423"/>
              <a:ext cx="381327" cy="24983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urved Connector 94"/>
            <p:cNvCxnSpPr>
              <a:stCxn id="25" idx="0"/>
              <a:endCxn id="27" idx="2"/>
            </p:cNvCxnSpPr>
            <p:nvPr/>
          </p:nvCxnSpPr>
          <p:spPr>
            <a:xfrm rot="5400000" flipH="1" flipV="1">
              <a:off x="-4428515" y="8674752"/>
              <a:ext cx="554991" cy="4215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urved Connector 95"/>
            <p:cNvCxnSpPr>
              <a:stCxn id="25" idx="1"/>
              <a:endCxn id="20" idx="3"/>
            </p:cNvCxnSpPr>
            <p:nvPr/>
          </p:nvCxnSpPr>
          <p:spPr>
            <a:xfrm rot="10800000" flipV="1">
              <a:off x="-6954189" y="9358409"/>
              <a:ext cx="2397006" cy="394669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25" idx="1"/>
              <a:endCxn id="14" idx="2"/>
            </p:cNvCxnSpPr>
            <p:nvPr/>
          </p:nvCxnSpPr>
          <p:spPr>
            <a:xfrm rot="10800000">
              <a:off x="-7101757" y="8769748"/>
              <a:ext cx="2544575" cy="588662"/>
            </a:xfrm>
            <a:prstGeom prst="curvedConnector2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flipH="1">
            <a:off x="1957457" y="3592930"/>
            <a:ext cx="1928780" cy="1233808"/>
            <a:chOff x="1219200" y="4876799"/>
            <a:chExt cx="5181605" cy="1384995"/>
          </a:xfrm>
        </p:grpSpPr>
        <p:sp>
          <p:nvSpPr>
            <p:cNvPr id="66" name="Rectangular Callout 6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77229"/>
                <a:gd name="adj2" fmla="val 6919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19205" y="4876799"/>
              <a:ext cx="5181600" cy="1347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Each node has a routing table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 flipH="1">
            <a:off x="1620938" y="5374552"/>
            <a:ext cx="1928780" cy="1233808"/>
            <a:chOff x="1219200" y="4876799"/>
            <a:chExt cx="5181605" cy="1384995"/>
          </a:xfrm>
        </p:grpSpPr>
        <p:sp>
          <p:nvSpPr>
            <p:cNvPr id="146" name="Rectangular Callout 14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84462"/>
                <a:gd name="adj2" fmla="val 480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219205" y="4876799"/>
              <a:ext cx="5181600" cy="1347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Forward to the longest prefix match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776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33" grpId="0"/>
      <p:bldP spid="34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" y="228600"/>
            <a:ext cx="10516571" cy="990600"/>
          </a:xfrm>
        </p:spPr>
        <p:txBody>
          <a:bodyPr>
            <a:normAutofit/>
          </a:bodyPr>
          <a:lstStyle/>
          <a:p>
            <a:r>
              <a:rPr lang="en-US" dirty="0"/>
              <a:t>Structured Overlay Implementations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1429" y="1600200"/>
            <a:ext cx="10331515" cy="5105400"/>
          </a:xfrm>
        </p:spPr>
        <p:txBody>
          <a:bodyPr/>
          <a:lstStyle/>
          <a:p>
            <a:r>
              <a:rPr lang="en-US" dirty="0"/>
              <a:t>Many P2P structured overlay implementations</a:t>
            </a:r>
          </a:p>
          <a:p>
            <a:pPr lvl="1"/>
            <a:r>
              <a:rPr lang="en-US" dirty="0"/>
              <a:t>Generation 1: Chord, Tapestry, Pastry, CAN</a:t>
            </a:r>
          </a:p>
          <a:p>
            <a:pPr lvl="1"/>
            <a:r>
              <a:rPr lang="en-US" dirty="0"/>
              <a:t>Generation 2: </a:t>
            </a:r>
            <a:r>
              <a:rPr lang="en-US" dirty="0" err="1"/>
              <a:t>Kademlia</a:t>
            </a:r>
            <a:r>
              <a:rPr lang="en-US" dirty="0"/>
              <a:t>, </a:t>
            </a:r>
            <a:r>
              <a:rPr lang="en-US" dirty="0" err="1"/>
              <a:t>SkipNet</a:t>
            </a:r>
            <a:r>
              <a:rPr lang="en-US" dirty="0"/>
              <a:t>, Viceroy, Symphony, </a:t>
            </a:r>
            <a:r>
              <a:rPr lang="en-US" dirty="0" err="1"/>
              <a:t>Koorde</a:t>
            </a:r>
            <a:r>
              <a:rPr lang="en-US" dirty="0"/>
              <a:t>, </a:t>
            </a:r>
            <a:r>
              <a:rPr lang="en-US" dirty="0" err="1"/>
              <a:t>Ulysseus</a:t>
            </a:r>
            <a:r>
              <a:rPr lang="en-US" dirty="0"/>
              <a:t>, …</a:t>
            </a:r>
          </a:p>
          <a:p>
            <a:r>
              <a:rPr lang="en-US" dirty="0"/>
              <a:t>Shared goals and design</a:t>
            </a:r>
          </a:p>
          <a:p>
            <a:pPr lvl="1"/>
            <a:r>
              <a:rPr lang="en-US" dirty="0"/>
              <a:t>Large, sparse, randomized ID space</a:t>
            </a:r>
          </a:p>
          <a:p>
            <a:pPr lvl="1"/>
            <a:r>
              <a:rPr lang="en-US" dirty="0"/>
              <a:t>All nodes choose IDs randomly</a:t>
            </a:r>
          </a:p>
          <a:p>
            <a:pPr lvl="1"/>
            <a:r>
              <a:rPr lang="en-US" dirty="0"/>
              <a:t>Nodes insert themselves into overlay based on ID</a:t>
            </a:r>
          </a:p>
          <a:p>
            <a:pPr lvl="1"/>
            <a:r>
              <a:rPr lang="en-US" dirty="0"/>
              <a:t>Given a key </a:t>
            </a:r>
            <a:r>
              <a:rPr lang="en-US" i="1" dirty="0"/>
              <a:t>k</a:t>
            </a:r>
            <a:r>
              <a:rPr lang="en-US" dirty="0"/>
              <a:t>, overlay deterministically maps </a:t>
            </a:r>
            <a:r>
              <a:rPr lang="en-US" i="1" dirty="0"/>
              <a:t>k </a:t>
            </a:r>
            <a:r>
              <a:rPr lang="en-US" dirty="0"/>
              <a:t>to its </a:t>
            </a:r>
            <a:r>
              <a:rPr lang="en-US" dirty="0">
                <a:solidFill>
                  <a:schemeClr val="accent1"/>
                </a:solidFill>
              </a:rPr>
              <a:t>root</a:t>
            </a:r>
            <a:r>
              <a:rPr lang="en-US" dirty="0"/>
              <a:t> node (a live node in the overlay)</a:t>
            </a:r>
          </a:p>
        </p:txBody>
      </p:sp>
    </p:spTree>
    <p:extLst>
      <p:ext uri="{BB962C8B-B14F-4D97-AF65-F5344CB8AC3E}">
        <p14:creationId xmlns:p14="http://schemas.microsoft.com/office/powerpoint/2010/main" val="3215274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60" y="228600"/>
            <a:ext cx="10557340" cy="990600"/>
          </a:xfrm>
        </p:spPr>
        <p:txBody>
          <a:bodyPr>
            <a:normAutofit/>
          </a:bodyPr>
          <a:lstStyle/>
          <a:p>
            <a:r>
              <a:rPr lang="en-US" dirty="0"/>
              <a:t>Details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7254" y="1600200"/>
            <a:ext cx="10510746" cy="5257800"/>
          </a:xfrm>
        </p:spPr>
        <p:txBody>
          <a:bodyPr>
            <a:normAutofit/>
          </a:bodyPr>
          <a:lstStyle/>
          <a:p>
            <a:r>
              <a:rPr lang="en-US" dirty="0"/>
              <a:t>Structured overlay APIs</a:t>
            </a:r>
          </a:p>
          <a:p>
            <a:pPr lvl="1"/>
            <a:r>
              <a:rPr lang="en-US" i="1" dirty="0"/>
              <a:t>route(key, </a:t>
            </a:r>
            <a:r>
              <a:rPr lang="en-US" i="1" dirty="0" err="1"/>
              <a:t>msg</a:t>
            </a:r>
            <a:r>
              <a:rPr lang="en-US" i="1" dirty="0"/>
              <a:t>) </a:t>
            </a:r>
            <a:r>
              <a:rPr lang="en-US" dirty="0"/>
              <a:t>: route </a:t>
            </a:r>
            <a:r>
              <a:rPr lang="en-US" i="1" dirty="0" err="1"/>
              <a:t>msg</a:t>
            </a:r>
            <a:r>
              <a:rPr lang="en-US" dirty="0"/>
              <a:t> to node responsible for </a:t>
            </a:r>
            <a:r>
              <a:rPr lang="en-US" i="1" dirty="0"/>
              <a:t>key</a:t>
            </a:r>
          </a:p>
          <a:p>
            <a:pPr lvl="2"/>
            <a:r>
              <a:rPr lang="en-US" dirty="0"/>
              <a:t>Just like sending a packet to an IP address</a:t>
            </a:r>
          </a:p>
          <a:p>
            <a:pPr lvl="1"/>
            <a:r>
              <a:rPr lang="en-US" dirty="0"/>
              <a:t>Distributed hash table (DHT) functionality</a:t>
            </a:r>
          </a:p>
          <a:p>
            <a:pPr lvl="2"/>
            <a:r>
              <a:rPr lang="en-US" i="1" dirty="0"/>
              <a:t>put(key, value) </a:t>
            </a:r>
            <a:r>
              <a:rPr lang="en-US" dirty="0"/>
              <a:t>: store value at node/</a:t>
            </a:r>
            <a:r>
              <a:rPr lang="en-US" i="1" dirty="0"/>
              <a:t>key</a:t>
            </a:r>
          </a:p>
          <a:p>
            <a:pPr lvl="2"/>
            <a:r>
              <a:rPr lang="en-US" i="1" dirty="0"/>
              <a:t>get(key)</a:t>
            </a:r>
            <a:r>
              <a:rPr lang="en-US" dirty="0"/>
              <a:t> : retrieve stored value for </a:t>
            </a:r>
            <a:r>
              <a:rPr lang="en-US" i="1" dirty="0"/>
              <a:t>key</a:t>
            </a:r>
            <a:r>
              <a:rPr lang="en-US" dirty="0"/>
              <a:t> at node</a:t>
            </a:r>
          </a:p>
          <a:p>
            <a:r>
              <a:rPr lang="en-US" dirty="0"/>
              <a:t>Key questions:</a:t>
            </a:r>
          </a:p>
          <a:p>
            <a:pPr lvl="1"/>
            <a:r>
              <a:rPr lang="en-US" dirty="0"/>
              <a:t>Node ID space, what does it represent?</a:t>
            </a:r>
          </a:p>
          <a:p>
            <a:pPr lvl="1"/>
            <a:r>
              <a:rPr lang="en-US" dirty="0"/>
              <a:t>How do you route within the ID space?</a:t>
            </a:r>
          </a:p>
          <a:p>
            <a:pPr lvl="1"/>
            <a:r>
              <a:rPr lang="en-US" dirty="0"/>
              <a:t>How big are the routing tables?</a:t>
            </a:r>
          </a:p>
          <a:p>
            <a:pPr lvl="1"/>
            <a:r>
              <a:rPr lang="en-US" dirty="0"/>
              <a:t>How many hops to a destination (in the worst case)?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Key/Value Storage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3200" y="5083476"/>
            <a:ext cx="11785600" cy="1653226"/>
          </a:xfrm>
        </p:spPr>
        <p:txBody>
          <a:bodyPr/>
          <a:lstStyle/>
          <a:p>
            <a:r>
              <a:rPr lang="en-US" dirty="0"/>
              <a:t>One server is probably fine as long as total pairs &lt; 1M</a:t>
            </a:r>
          </a:p>
          <a:p>
            <a:r>
              <a:rPr lang="en-US" dirty="0"/>
              <a:t>How do we scale the service as pairs grows?</a:t>
            </a:r>
          </a:p>
          <a:p>
            <a:pPr lvl="1"/>
            <a:r>
              <a:rPr lang="en-US" dirty="0"/>
              <a:t>Add more servers and distribute the data across them</a:t>
            </a:r>
          </a:p>
        </p:txBody>
      </p:sp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760" y="3154363"/>
            <a:ext cx="985543" cy="98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0301" y="3144031"/>
            <a:ext cx="838507" cy="100620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428930" y="2738282"/>
            <a:ext cx="2980882" cy="461532"/>
            <a:chOff x="4372947" y="2929812"/>
            <a:chExt cx="2980882" cy="4615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372947" y="3391344"/>
              <a:ext cx="298088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719165" y="2929812"/>
              <a:ext cx="25317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put(“</a:t>
              </a:r>
              <a:r>
                <a:rPr lang="en-US" sz="2000" dirty="0" err="1"/>
                <a:t>ajackson</a:t>
              </a:r>
              <a:r>
                <a:rPr lang="en-US" sz="2000" dirty="0"/>
                <a:t>”</a:t>
              </a:r>
              <a:r>
                <a:rPr lang="en-US" dirty="0"/>
                <a:t>, “</a:t>
              </a:r>
              <a:r>
                <a:rPr lang="en-US" dirty="0" err="1"/>
                <a:t>abc</a:t>
              </a:r>
              <a:r>
                <a:rPr lang="en-US" dirty="0"/>
                <a:t>…”)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28930" y="3447081"/>
            <a:ext cx="2980882" cy="451064"/>
            <a:chOff x="4372947" y="3638611"/>
            <a:chExt cx="2980882" cy="45106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4372947" y="4089675"/>
              <a:ext cx="298088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39055" y="3638611"/>
              <a:ext cx="1683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get(“</a:t>
              </a:r>
              <a:r>
                <a:rPr lang="en-US" sz="2000" dirty="0" err="1"/>
                <a:t>ajackson</a:t>
              </a:r>
              <a:r>
                <a:rPr lang="en-US" sz="2000" dirty="0"/>
                <a:t>”)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28930" y="4193615"/>
            <a:ext cx="2980883" cy="400110"/>
            <a:chOff x="4372947" y="4385145"/>
            <a:chExt cx="2980883" cy="40011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4372947" y="4385145"/>
              <a:ext cx="2980883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358281" y="4385145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</a:t>
              </a:r>
              <a:r>
                <a:rPr lang="en-US" sz="2000" dirty="0" err="1"/>
                <a:t>abc</a:t>
              </a:r>
              <a:r>
                <a:rPr lang="en-US" sz="2000" dirty="0"/>
                <a:t>…”</a:t>
              </a:r>
              <a:endParaRPr lang="en-US" dirty="0"/>
            </a:p>
          </p:txBody>
        </p:sp>
      </p:grpSp>
      <p:sp>
        <p:nvSpPr>
          <p:cNvPr id="26" name="Content Placeholder 5"/>
          <p:cNvSpPr txBox="1">
            <a:spLocks/>
          </p:cNvSpPr>
          <p:nvPr/>
        </p:nvSpPr>
        <p:spPr>
          <a:xfrm>
            <a:off x="203200" y="1622492"/>
            <a:ext cx="11785600" cy="11157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Imagine a simple service that stores key/value pairs</a:t>
            </a:r>
          </a:p>
          <a:p>
            <a:pPr lvl="1"/>
            <a:r>
              <a:rPr lang="en-US" dirty="0"/>
              <a:t>Similar to </a:t>
            </a:r>
            <a:r>
              <a:rPr lang="en-US" dirty="0" err="1"/>
              <a:t>memcached</a:t>
            </a:r>
            <a:r>
              <a:rPr lang="en-US" dirty="0"/>
              <a:t> or </a:t>
            </a:r>
            <a:r>
              <a:rPr lang="en-US" dirty="0" err="1"/>
              <a:t>redis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Tapestry/Pastry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7035804" cy="5105400"/>
          </a:xfrm>
        </p:spPr>
        <p:txBody>
          <a:bodyPr/>
          <a:lstStyle/>
          <a:p>
            <a:r>
              <a:rPr lang="en-US" dirty="0"/>
              <a:t>Node IDs are numbers in a ring</a:t>
            </a:r>
          </a:p>
          <a:p>
            <a:pPr lvl="1"/>
            <a:r>
              <a:rPr lang="en-US" dirty="0"/>
              <a:t>160-bit circular ID space</a:t>
            </a:r>
          </a:p>
          <a:p>
            <a:r>
              <a:rPr lang="en-US" dirty="0"/>
              <a:t>Node IDs chosen at random</a:t>
            </a:r>
          </a:p>
          <a:p>
            <a:r>
              <a:rPr lang="en-US" dirty="0"/>
              <a:t>Messages for key </a:t>
            </a:r>
            <a:r>
              <a:rPr lang="en-US" i="1" dirty="0"/>
              <a:t>X</a:t>
            </a:r>
            <a:r>
              <a:rPr lang="en-US" dirty="0"/>
              <a:t> is routed to live node with longest prefix match to </a:t>
            </a:r>
            <a:r>
              <a:rPr lang="en-US" i="1" dirty="0"/>
              <a:t>X</a:t>
            </a:r>
          </a:p>
          <a:p>
            <a:pPr lvl="1"/>
            <a:r>
              <a:rPr lang="en-US" dirty="0"/>
              <a:t>Incremental prefix routing</a:t>
            </a:r>
          </a:p>
          <a:p>
            <a:pPr lvl="1"/>
            <a:r>
              <a:rPr lang="en-US" dirty="0"/>
              <a:t>1110</a:t>
            </a:r>
            <a:r>
              <a:rPr lang="en-US" dirty="0">
                <a:sym typeface="Wingdings" pitchFamily="2" charset="2"/>
              </a:rPr>
              <a:t>: 1XXX11XX111X1110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391408" y="2667000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813808" y="2800351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534408" y="55435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60174" y="414337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442458" y="3200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972558" y="26670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870833" y="31813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19996" y="416242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842258" y="50434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512308" y="5105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948746" y="5867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10438616" y="426164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957603" y="309165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9980622" y="5410200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7924015" y="540940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7466814" y="426799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7956558" y="3076575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161117" y="212271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rot="-7652711">
            <a:off x="9970071" y="3057300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rot="-5326868">
            <a:off x="7479282" y="4233637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7870833" y="3089844"/>
            <a:ext cx="2200043" cy="2235365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7543808" y="4430486"/>
            <a:ext cx="413544" cy="1021557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rot="1618352">
            <a:off x="7899222" y="2931552"/>
            <a:ext cx="328290" cy="1394813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890" y="289646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26" y="261136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470" y="414799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70" y="532520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052" y="574819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658" y="377161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reeform 49"/>
          <p:cNvSpPr>
            <a:spLocks/>
          </p:cNvSpPr>
          <p:nvPr/>
        </p:nvSpPr>
        <p:spPr bwMode="auto">
          <a:xfrm rot="8240043" flipH="1">
            <a:off x="8796541" y="2539431"/>
            <a:ext cx="952862" cy="1056817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" name="Picture 3" descr="D:\Classes\CS 4700\assets\Email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926" y="1998778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9632652" y="2426703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1110</a:t>
            </a:r>
          </a:p>
        </p:txBody>
      </p:sp>
      <p:sp>
        <p:nvSpPr>
          <p:cNvPr id="54" name="Oval 53"/>
          <p:cNvSpPr/>
          <p:nvPr/>
        </p:nvSpPr>
        <p:spPr>
          <a:xfrm>
            <a:off x="7832279" y="3004458"/>
            <a:ext cx="185057" cy="18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5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0" grpId="0" animBg="1"/>
      <p:bldP spid="50" grpId="1" animBg="1"/>
      <p:bldP spid="53" grpId="0"/>
      <p:bldP spid="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and Virtual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391408" y="2667000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813808" y="2800351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534408" y="55435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60174" y="414337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442458" y="3200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972558" y="26670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870833" y="31813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19996" y="416242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842258" y="50434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512308" y="5105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948746" y="5867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10438616" y="426164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957603" y="309165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9980622" y="5410200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7924015" y="540940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7466814" y="426799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7956558" y="3076575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161117" y="212271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rot="-7652711">
            <a:off x="9970071" y="3057300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rot="-5326868">
            <a:off x="7479282" y="4233637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7870833" y="3089844"/>
            <a:ext cx="2200043" cy="2235365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7543808" y="4430486"/>
            <a:ext cx="413544" cy="1021557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 rot="1438815">
            <a:off x="7873502" y="2922846"/>
            <a:ext cx="368911" cy="139026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890" y="289646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274" y="260731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470" y="414799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70" y="532520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052" y="574819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658" y="377161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Classes\CS 4700\assets\Email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926" y="1998778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9632652" y="2426703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1110</a:t>
            </a:r>
          </a:p>
        </p:txBody>
      </p:sp>
      <p:sp>
        <p:nvSpPr>
          <p:cNvPr id="37" name="Oval 36"/>
          <p:cNvSpPr/>
          <p:nvPr/>
        </p:nvSpPr>
        <p:spPr>
          <a:xfrm>
            <a:off x="7832279" y="3004458"/>
            <a:ext cx="185057" cy="18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8" t="14869" r="-957" b="11154"/>
          <a:stretch/>
        </p:blipFill>
        <p:spPr bwMode="auto">
          <a:xfrm>
            <a:off x="1618894" y="2667001"/>
            <a:ext cx="5068518" cy="316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963" y="4213717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04" y="5281182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85" y="455087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942" y="373345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04" y="321993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86" y="355709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D:\Classes\CS 4700\assets\Email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868" y="3454058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599594" y="3847610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1110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91297" y="56287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17623" y="4911941"/>
            <a:ext cx="68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91297" y="291794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1111</a:t>
            </a:r>
          </a:p>
        </p:txBody>
      </p:sp>
      <p:cxnSp>
        <p:nvCxnSpPr>
          <p:cNvPr id="72" name="Curved Connector 71"/>
          <p:cNvCxnSpPr>
            <a:stCxn id="39" idx="3"/>
            <a:endCxn id="48" idx="0"/>
          </p:cNvCxnSpPr>
          <p:nvPr/>
        </p:nvCxnSpPr>
        <p:spPr>
          <a:xfrm>
            <a:off x="2073776" y="4409124"/>
            <a:ext cx="1866335" cy="872059"/>
          </a:xfrm>
          <a:prstGeom prst="curvedConnector2">
            <a:avLst/>
          </a:prstGeom>
          <a:ln w="571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48" idx="0"/>
            <a:endCxn id="53" idx="1"/>
          </p:cNvCxnSpPr>
          <p:nvPr/>
        </p:nvCxnSpPr>
        <p:spPr>
          <a:xfrm rot="5400000" flipH="1" flipV="1">
            <a:off x="4531200" y="4155198"/>
            <a:ext cx="534897" cy="1717075"/>
          </a:xfrm>
          <a:prstGeom prst="curvedConnector2">
            <a:avLst/>
          </a:prstGeom>
          <a:ln w="571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53" idx="0"/>
            <a:endCxn id="57" idx="2"/>
          </p:cNvCxnSpPr>
          <p:nvPr/>
        </p:nvCxnSpPr>
        <p:spPr>
          <a:xfrm rot="16200000" flipV="1">
            <a:off x="4426285" y="3124573"/>
            <a:ext cx="940132" cy="1912481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529610" y="458374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0010</a:t>
            </a:r>
          </a:p>
        </p:txBody>
      </p:sp>
    </p:spTree>
    <p:extLst>
      <p:ext uri="{BB962C8B-B14F-4D97-AF65-F5344CB8AC3E}">
        <p14:creationId xmlns:p14="http://schemas.microsoft.com/office/powerpoint/2010/main" val="42843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6" grpId="0"/>
      <p:bldP spid="37" grpId="0" animBg="1"/>
      <p:bldP spid="6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Routing Table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Definitions:</a:t>
            </a:r>
          </a:p>
          <a:p>
            <a:pPr lvl="1"/>
            <a:r>
              <a:rPr lang="en-US" i="1" dirty="0"/>
              <a:t>N </a:t>
            </a:r>
            <a:r>
              <a:rPr lang="en-US" dirty="0"/>
              <a:t>is the size of the network</a:t>
            </a:r>
            <a:endParaRPr lang="en-US" i="1" dirty="0"/>
          </a:p>
          <a:p>
            <a:pPr lvl="1"/>
            <a:r>
              <a:rPr lang="en-US" i="1" dirty="0"/>
              <a:t>b</a:t>
            </a:r>
            <a:r>
              <a:rPr lang="en-US" dirty="0"/>
              <a:t> is the base of the node IDs</a:t>
            </a:r>
          </a:p>
          <a:p>
            <a:pPr lvl="1"/>
            <a:r>
              <a:rPr lang="en-US" i="1" dirty="0"/>
              <a:t>d </a:t>
            </a:r>
            <a:r>
              <a:rPr lang="en-US" dirty="0"/>
              <a:t>is the number of digits in node IDs</a:t>
            </a:r>
          </a:p>
          <a:p>
            <a:pPr lvl="1"/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i="1" dirty="0"/>
              <a:t> = N</a:t>
            </a:r>
          </a:p>
          <a:p>
            <a:r>
              <a:rPr lang="en-US" dirty="0"/>
              <a:t>If </a:t>
            </a:r>
            <a:r>
              <a:rPr lang="en-US" i="1" dirty="0"/>
              <a:t>N</a:t>
            </a:r>
            <a:r>
              <a:rPr lang="en-US" dirty="0"/>
              <a:t> is large, then a naïve routing table is going to be huge</a:t>
            </a:r>
          </a:p>
          <a:p>
            <a:pPr lvl="1"/>
            <a:r>
              <a:rPr lang="en-US" dirty="0"/>
              <a:t>Assume a flat naming space (kind of like MAC addresses)</a:t>
            </a:r>
          </a:p>
          <a:p>
            <a:pPr lvl="1"/>
            <a:r>
              <a:rPr lang="en-US" dirty="0"/>
              <a:t>A client knows its own ID</a:t>
            </a:r>
          </a:p>
          <a:p>
            <a:pPr lvl="1"/>
            <a:r>
              <a:rPr lang="en-US" dirty="0"/>
              <a:t>To send to any other node, would need to know </a:t>
            </a:r>
            <a:r>
              <a:rPr lang="en-US" i="1" dirty="0"/>
              <a:t>N-1</a:t>
            </a:r>
            <a:r>
              <a:rPr lang="en-US" dirty="0"/>
              <a:t> other IP addresses</a:t>
            </a:r>
          </a:p>
          <a:p>
            <a:pPr lvl="1"/>
            <a:r>
              <a:rPr lang="en-US" dirty="0"/>
              <a:t>Suppose </a:t>
            </a:r>
            <a:r>
              <a:rPr lang="en-US" i="1" dirty="0"/>
              <a:t>N</a:t>
            </a:r>
            <a:r>
              <a:rPr lang="en-US" dirty="0"/>
              <a:t> = 1 billion :(</a:t>
            </a:r>
          </a:p>
        </p:txBody>
      </p:sp>
    </p:spTree>
    <p:extLst>
      <p:ext uri="{BB962C8B-B14F-4D97-AF65-F5344CB8AC3E}">
        <p14:creationId xmlns:p14="http://schemas.microsoft.com/office/powerpoint/2010/main" val="3568532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Tapestry/Pastry Routing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6751717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Incremental prefix routing</a:t>
            </a:r>
          </a:p>
          <a:p>
            <a:r>
              <a:rPr lang="en-US" dirty="0"/>
              <a:t>Definitions:</a:t>
            </a:r>
          </a:p>
          <a:p>
            <a:pPr lvl="1"/>
            <a:r>
              <a:rPr lang="en-US" i="1" dirty="0"/>
              <a:t>N </a:t>
            </a:r>
            <a:r>
              <a:rPr lang="en-US" dirty="0"/>
              <a:t>is the size of the network</a:t>
            </a:r>
            <a:endParaRPr lang="en-US" i="1" dirty="0"/>
          </a:p>
          <a:p>
            <a:pPr lvl="1"/>
            <a:r>
              <a:rPr lang="en-US" i="1" dirty="0"/>
              <a:t>b</a:t>
            </a:r>
            <a:r>
              <a:rPr lang="en-US" dirty="0"/>
              <a:t> is the base of the node IDs</a:t>
            </a:r>
          </a:p>
          <a:p>
            <a:pPr lvl="1"/>
            <a:r>
              <a:rPr lang="en-US" i="1" dirty="0"/>
              <a:t>d </a:t>
            </a:r>
            <a:r>
              <a:rPr lang="en-US" dirty="0"/>
              <a:t>is the number of digits in node IDs</a:t>
            </a:r>
          </a:p>
          <a:p>
            <a:pPr lvl="1"/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i="1" dirty="0"/>
              <a:t> = N</a:t>
            </a:r>
          </a:p>
          <a:p>
            <a:r>
              <a:rPr lang="en-US" dirty="0"/>
              <a:t>How many neighbors at each prefix digit?</a:t>
            </a:r>
          </a:p>
          <a:p>
            <a:pPr lvl="1"/>
            <a:r>
              <a:rPr lang="en-US" i="1" dirty="0"/>
              <a:t>b-1</a:t>
            </a:r>
            <a:endParaRPr lang="en-US" dirty="0"/>
          </a:p>
          <a:p>
            <a:r>
              <a:rPr lang="en-US" dirty="0"/>
              <a:t>How big is the routing table?</a:t>
            </a:r>
          </a:p>
          <a:p>
            <a:pPr lvl="1"/>
            <a:r>
              <a:rPr lang="en-US" dirty="0"/>
              <a:t>Total size: </a:t>
            </a:r>
            <a:r>
              <a:rPr lang="en-US" i="1" dirty="0"/>
              <a:t>b * d</a:t>
            </a:r>
          </a:p>
          <a:p>
            <a:pPr lvl="1"/>
            <a:r>
              <a:rPr lang="en-US" dirty="0"/>
              <a:t>Or, equivalently: </a:t>
            </a:r>
            <a:r>
              <a:rPr lang="en-US" i="1" dirty="0"/>
              <a:t>b * </a:t>
            </a:r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</a:p>
          <a:p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  <a:r>
              <a:rPr lang="en-US" dirty="0"/>
              <a:t> hops to any destination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086600" y="2667000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509000" y="2800351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229600" y="55435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355366" y="414337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137650" y="3200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667750" y="26670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66025" y="318135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215188" y="416242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537450" y="50434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207500" y="510540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643938" y="5867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10133808" y="426164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652795" y="309165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rot="-2252711">
            <a:off x="9675814" y="5410200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rot="-7652711">
            <a:off x="7619207" y="540940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rot="-5326868">
            <a:off x="7162006" y="426799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rot="-2252711">
            <a:off x="7651750" y="3076575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086600" y="2667000"/>
            <a:ext cx="1600200" cy="3352800"/>
            <a:chOff x="3504" y="1680"/>
            <a:chExt cx="1008" cy="2112"/>
          </a:xfrm>
        </p:grpSpPr>
        <p:sp>
          <p:nvSpPr>
            <p:cNvPr id="24" name="Arc 23"/>
            <p:cNvSpPr>
              <a:spLocks/>
            </p:cNvSpPr>
            <p:nvPr/>
          </p:nvSpPr>
          <p:spPr bwMode="auto">
            <a:xfrm rot="-5400000">
              <a:off x="3480" y="1704"/>
              <a:ext cx="1056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rc 24"/>
            <p:cNvSpPr>
              <a:spLocks/>
            </p:cNvSpPr>
            <p:nvPr/>
          </p:nvSpPr>
          <p:spPr bwMode="auto">
            <a:xfrm rot="5400000" flipV="1">
              <a:off x="3480" y="2760"/>
              <a:ext cx="1056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Arc 25"/>
          <p:cNvSpPr>
            <a:spLocks/>
          </p:cNvSpPr>
          <p:nvPr/>
        </p:nvSpPr>
        <p:spPr bwMode="auto">
          <a:xfrm rot="5400000" flipV="1">
            <a:off x="7124700" y="4381500"/>
            <a:ext cx="16002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rc 26"/>
          <p:cNvSpPr>
            <a:spLocks/>
          </p:cNvSpPr>
          <p:nvPr/>
        </p:nvSpPr>
        <p:spPr bwMode="auto">
          <a:xfrm rot="5400000" flipV="1">
            <a:off x="7425531" y="4160044"/>
            <a:ext cx="1074738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230"/>
              <a:gd name="T1" fmla="*/ 0 h 21600"/>
              <a:gd name="T2" fmla="*/ 15230 w 15230"/>
              <a:gd name="T3" fmla="*/ 6283 h 21600"/>
              <a:gd name="T4" fmla="*/ 0 w 152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30" h="21600" fill="none" extrusionOk="0">
                <a:moveTo>
                  <a:pt x="0" y="-1"/>
                </a:moveTo>
                <a:cubicBezTo>
                  <a:pt x="5707" y="-1"/>
                  <a:pt x="11182" y="2258"/>
                  <a:pt x="15229" y="6283"/>
                </a:cubicBezTo>
              </a:path>
              <a:path w="15230" h="21600" stroke="0" extrusionOk="0">
                <a:moveTo>
                  <a:pt x="0" y="-1"/>
                </a:moveTo>
                <a:cubicBezTo>
                  <a:pt x="5707" y="-1"/>
                  <a:pt x="11182" y="2258"/>
                  <a:pt x="15229" y="6283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rc 27"/>
          <p:cNvSpPr>
            <a:spLocks/>
          </p:cNvSpPr>
          <p:nvPr/>
        </p:nvSpPr>
        <p:spPr bwMode="auto">
          <a:xfrm rot="-5400000">
            <a:off x="7124700" y="2781300"/>
            <a:ext cx="16002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 flipH="1">
            <a:off x="8686800" y="2667000"/>
            <a:ext cx="1524000" cy="3352800"/>
            <a:chOff x="3504" y="1680"/>
            <a:chExt cx="1008" cy="2112"/>
          </a:xfrm>
        </p:grpSpPr>
        <p:sp>
          <p:nvSpPr>
            <p:cNvPr id="30" name="Arc 29"/>
            <p:cNvSpPr>
              <a:spLocks/>
            </p:cNvSpPr>
            <p:nvPr/>
          </p:nvSpPr>
          <p:spPr bwMode="auto">
            <a:xfrm rot="-5400000">
              <a:off x="3480" y="1704"/>
              <a:ext cx="1056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rc 30"/>
            <p:cNvSpPr>
              <a:spLocks/>
            </p:cNvSpPr>
            <p:nvPr/>
          </p:nvSpPr>
          <p:spPr bwMode="auto">
            <a:xfrm rot="5400000" flipV="1">
              <a:off x="3480" y="2760"/>
              <a:ext cx="1056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Arc 31"/>
          <p:cNvSpPr>
            <a:spLocks/>
          </p:cNvSpPr>
          <p:nvPr/>
        </p:nvSpPr>
        <p:spPr bwMode="auto">
          <a:xfrm rot="5400000" flipV="1">
            <a:off x="7428707" y="4606132"/>
            <a:ext cx="1522412" cy="1000125"/>
          </a:xfrm>
          <a:custGeom>
            <a:avLst/>
            <a:gdLst>
              <a:gd name="G0" fmla="+- 0 0 0"/>
              <a:gd name="G1" fmla="+- 14918 0 0"/>
              <a:gd name="G2" fmla="+- 21600 0 0"/>
              <a:gd name="T0" fmla="*/ 15621 w 21580"/>
              <a:gd name="T1" fmla="*/ 0 h 14918"/>
              <a:gd name="T2" fmla="*/ 21580 w 21580"/>
              <a:gd name="T3" fmla="*/ 14000 h 14918"/>
              <a:gd name="T4" fmla="*/ 0 w 21580"/>
              <a:gd name="T5" fmla="*/ 14918 h 14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0" h="14918" fill="none" extrusionOk="0">
                <a:moveTo>
                  <a:pt x="15620" y="0"/>
                </a:moveTo>
                <a:cubicBezTo>
                  <a:pt x="19239" y="3789"/>
                  <a:pt x="21357" y="8764"/>
                  <a:pt x="21580" y="13999"/>
                </a:cubicBezTo>
              </a:path>
              <a:path w="21580" h="14918" stroke="0" extrusionOk="0">
                <a:moveTo>
                  <a:pt x="15620" y="0"/>
                </a:moveTo>
                <a:cubicBezTo>
                  <a:pt x="19239" y="3789"/>
                  <a:pt x="21357" y="8764"/>
                  <a:pt x="21580" y="13999"/>
                </a:cubicBezTo>
                <a:lnTo>
                  <a:pt x="0" y="1491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rc 33"/>
          <p:cNvSpPr>
            <a:spLocks/>
          </p:cNvSpPr>
          <p:nvPr/>
        </p:nvSpPr>
        <p:spPr bwMode="auto">
          <a:xfrm rot="5400000" flipV="1">
            <a:off x="7773988" y="3878263"/>
            <a:ext cx="530225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7505"/>
              <a:gd name="T1" fmla="*/ 0 h 21600"/>
              <a:gd name="T2" fmla="*/ 7505 w 7505"/>
              <a:gd name="T3" fmla="*/ 1346 h 21600"/>
              <a:gd name="T4" fmla="*/ 0 w 75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05" h="21600" fill="none" extrusionOk="0">
                <a:moveTo>
                  <a:pt x="0" y="-1"/>
                </a:moveTo>
                <a:cubicBezTo>
                  <a:pt x="2561" y="-1"/>
                  <a:pt x="5102" y="455"/>
                  <a:pt x="7505" y="1345"/>
                </a:cubicBezTo>
              </a:path>
              <a:path w="7505" h="21600" stroke="0" extrusionOk="0">
                <a:moveTo>
                  <a:pt x="0" y="-1"/>
                </a:moveTo>
                <a:cubicBezTo>
                  <a:pt x="2561" y="-1"/>
                  <a:pt x="5102" y="455"/>
                  <a:pt x="7505" y="1345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34"/>
          <p:cNvSpPr>
            <a:spLocks/>
          </p:cNvSpPr>
          <p:nvPr/>
        </p:nvSpPr>
        <p:spPr bwMode="auto">
          <a:xfrm rot="5400000" flipV="1">
            <a:off x="7560470" y="4152107"/>
            <a:ext cx="1033462" cy="1330325"/>
          </a:xfrm>
          <a:custGeom>
            <a:avLst/>
            <a:gdLst>
              <a:gd name="G0" fmla="+- 0 0 0"/>
              <a:gd name="G1" fmla="+- 19836 0 0"/>
              <a:gd name="G2" fmla="+- 21600 0 0"/>
              <a:gd name="T0" fmla="*/ 8550 w 14620"/>
              <a:gd name="T1" fmla="*/ 0 h 19836"/>
              <a:gd name="T2" fmla="*/ 14620 w 14620"/>
              <a:gd name="T3" fmla="*/ 3935 h 19836"/>
              <a:gd name="T4" fmla="*/ 0 w 14620"/>
              <a:gd name="T5" fmla="*/ 19836 h 19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620" h="19836" fill="none" extrusionOk="0">
                <a:moveTo>
                  <a:pt x="8549" y="0"/>
                </a:moveTo>
                <a:cubicBezTo>
                  <a:pt x="10779" y="961"/>
                  <a:pt x="12831" y="2291"/>
                  <a:pt x="14619" y="3935"/>
                </a:cubicBezTo>
              </a:path>
              <a:path w="14620" h="19836" stroke="0" extrusionOk="0">
                <a:moveTo>
                  <a:pt x="8549" y="0"/>
                </a:moveTo>
                <a:cubicBezTo>
                  <a:pt x="10779" y="961"/>
                  <a:pt x="12831" y="2291"/>
                  <a:pt x="14619" y="3935"/>
                </a:cubicBezTo>
                <a:lnTo>
                  <a:pt x="0" y="19836"/>
                </a:lnTo>
                <a:close/>
              </a:path>
            </a:pathLst>
          </a:custGeom>
          <a:noFill/>
          <a:ln w="57150">
            <a:solidFill>
              <a:srgbClr val="FF00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161117" y="212271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26" y="480337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988" y="336470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809" y="289646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294" y="582439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693" y="5372792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411149" y="492949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975851" y="3062914"/>
            <a:ext cx="68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0</a:t>
            </a:r>
            <a:r>
              <a:rPr lang="en-US" dirty="0"/>
              <a:t>011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54918" y="258171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b="1" dirty="0">
                <a:solidFill>
                  <a:schemeClr val="accent2"/>
                </a:solidFill>
              </a:rPr>
              <a:t>1</a:t>
            </a:r>
            <a:r>
              <a:rPr lang="en-US" dirty="0"/>
              <a:t>10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64962" y="61673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10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08328" y="561688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101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8123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28" grpId="0" animBg="1"/>
      <p:bldP spid="32" grpId="0" animBg="1"/>
      <p:bldP spid="34" grpId="0" animBg="1"/>
      <p:bldP spid="35" grpId="0" animBg="1"/>
      <p:bldP spid="43" grpId="0"/>
      <p:bldP spid="44" grpId="0"/>
      <p:bldP spid="45" grpId="0"/>
      <p:bldP spid="46" grpId="0"/>
      <p:bldP spid="4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76788" y="1589567"/>
            <a:ext cx="5617612" cy="4572000"/>
          </a:xfrm>
        </p:spPr>
        <p:txBody>
          <a:bodyPr>
            <a:normAutofit/>
          </a:bodyPr>
          <a:lstStyle/>
          <a:p>
            <a:r>
              <a:rPr lang="en-US" dirty="0"/>
              <a:t>Definitions:</a:t>
            </a:r>
          </a:p>
          <a:p>
            <a:pPr lvl="1"/>
            <a:r>
              <a:rPr lang="en-US" i="1" dirty="0"/>
              <a:t>N </a:t>
            </a:r>
            <a:r>
              <a:rPr lang="en-US" dirty="0"/>
              <a:t>is the size of the network</a:t>
            </a:r>
            <a:endParaRPr lang="en-US" i="1" dirty="0"/>
          </a:p>
          <a:p>
            <a:pPr lvl="1"/>
            <a:r>
              <a:rPr lang="en-US" i="1" dirty="0"/>
              <a:t>b</a:t>
            </a:r>
            <a:r>
              <a:rPr lang="en-US" dirty="0"/>
              <a:t> is the base of the node IDs</a:t>
            </a:r>
          </a:p>
          <a:p>
            <a:pPr lvl="1"/>
            <a:r>
              <a:rPr lang="en-US" i="1" dirty="0"/>
              <a:t>d </a:t>
            </a:r>
            <a:r>
              <a:rPr lang="en-US" dirty="0"/>
              <a:t>is the number of digits in node IDs</a:t>
            </a:r>
          </a:p>
          <a:p>
            <a:pPr lvl="1"/>
            <a:r>
              <a:rPr lang="en-US" i="1" dirty="0"/>
              <a:t>b</a:t>
            </a:r>
            <a:r>
              <a:rPr lang="en-US" i="1" baseline="30000" dirty="0"/>
              <a:t>d</a:t>
            </a:r>
            <a:r>
              <a:rPr lang="en-US" i="1" dirty="0"/>
              <a:t> = N</a:t>
            </a:r>
          </a:p>
          <a:p>
            <a:pPr lvl="1"/>
            <a:r>
              <a:rPr lang="en-US" i="1" dirty="0"/>
              <a:t>b</a:t>
            </a:r>
            <a:r>
              <a:rPr lang="en-US" i="1" baseline="30000" dirty="0"/>
              <a:t>d </a:t>
            </a:r>
            <a:r>
              <a:rPr lang="en-US" i="1" dirty="0"/>
              <a:t>can enumerate up to N items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248497" y="1589567"/>
            <a:ext cx="5781145" cy="4572000"/>
          </a:xfrm>
        </p:spPr>
        <p:txBody>
          <a:bodyPr>
            <a:normAutofit/>
          </a:bodyPr>
          <a:lstStyle/>
          <a:p>
            <a:r>
              <a:rPr lang="en-US" dirty="0"/>
              <a:t>Routing table size is </a:t>
            </a:r>
            <a:r>
              <a:rPr lang="en-US" i="1" dirty="0"/>
              <a:t>b * d</a:t>
            </a:r>
          </a:p>
          <a:p>
            <a:endParaRPr lang="en-US" i="1" dirty="0"/>
          </a:p>
          <a:p>
            <a:pPr marL="0" indent="0" algn="ctr">
              <a:buNone/>
            </a:pPr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i="1" dirty="0"/>
              <a:t> = N</a:t>
            </a:r>
          </a:p>
          <a:p>
            <a:pPr marL="0" indent="0" algn="ctr">
              <a:buNone/>
            </a:pPr>
            <a:r>
              <a:rPr lang="en-US" i="1" dirty="0"/>
              <a:t>d * log b = log N</a:t>
            </a:r>
          </a:p>
          <a:p>
            <a:pPr marL="0" indent="0" algn="ctr">
              <a:buNone/>
            </a:pPr>
            <a:r>
              <a:rPr lang="en-US" i="1" dirty="0"/>
              <a:t>d = log N / log b</a:t>
            </a:r>
          </a:p>
          <a:p>
            <a:pPr marL="0" indent="0" algn="ctr">
              <a:buNone/>
            </a:pPr>
            <a:r>
              <a:rPr lang="en-US" i="1" dirty="0"/>
              <a:t>d = </a:t>
            </a:r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/>
              <a:t>Thus, routing table is size </a:t>
            </a:r>
            <a:r>
              <a:rPr lang="en-US" i="1" dirty="0"/>
              <a:t>b * </a:t>
            </a:r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20322" y="4801749"/>
            <a:ext cx="5049878" cy="1608241"/>
          </a:xfrm>
          <a:prstGeom prst="wedgeRectCallout">
            <a:avLst>
              <a:gd name="adj1" fmla="val 60787"/>
              <a:gd name="adj2" fmla="val 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Key result!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Size of routing tables grows logarithmically to the size of the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Huge P2P overlays are totally feasible</a:t>
            </a:r>
          </a:p>
        </p:txBody>
      </p:sp>
    </p:spTree>
    <p:extLst>
      <p:ext uri="{BB962C8B-B14F-4D97-AF65-F5344CB8AC3E}">
        <p14:creationId xmlns:p14="http://schemas.microsoft.com/office/powerpoint/2010/main" val="29723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Table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34884"/>
            <a:ext cx="8839200" cy="544286"/>
          </a:xfrm>
        </p:spPr>
        <p:txBody>
          <a:bodyPr/>
          <a:lstStyle/>
          <a:p>
            <a:r>
              <a:rPr lang="en-US" dirty="0"/>
              <a:t>Hexadecimal (base-16), node ID = 65a1fc4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8368" y="2259472"/>
            <a:ext cx="93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Row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8367" y="3176104"/>
            <a:ext cx="93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Row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8368" y="4324548"/>
            <a:ext cx="93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Row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8368" y="5725631"/>
            <a:ext cx="93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Row 3</a:t>
            </a:r>
          </a:p>
        </p:txBody>
      </p:sp>
      <p:pic>
        <p:nvPicPr>
          <p:cNvPr id="4098" name="Picture 2" descr="D:\Classes\CS 4700\assets\row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618" y="2238534"/>
            <a:ext cx="59880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Classes\CS 4700\assets\row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618" y="3032286"/>
            <a:ext cx="59880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Classes\CS 4700\assets\row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618" y="4060080"/>
            <a:ext cx="60134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Classes\CS 4700\assets\row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618" y="5318288"/>
            <a:ext cx="59944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6187746" y="2479834"/>
            <a:ext cx="315686" cy="55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806743" y="3452454"/>
            <a:ext cx="315686" cy="55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624657" y="4698252"/>
            <a:ext cx="315686" cy="55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260971" y="6272890"/>
            <a:ext cx="315686" cy="55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ular Callout 18"/>
          <p:cNvSpPr/>
          <p:nvPr/>
        </p:nvSpPr>
        <p:spPr>
          <a:xfrm flipH="1">
            <a:off x="10263506" y="1905071"/>
            <a:ext cx="1710776" cy="1348202"/>
          </a:xfrm>
          <a:prstGeom prst="wedgeRectCallout">
            <a:avLst>
              <a:gd name="adj1" fmla="val 69002"/>
              <a:gd name="adj2" fmla="val 22893"/>
            </a:avLst>
          </a:prstGeom>
          <a:solidFill>
            <a:srgbClr val="DA1F28"/>
          </a:solidFill>
          <a:ln w="38100" cap="flat" cmpd="sng" algn="ctr">
            <a:solidFill>
              <a:srgbClr val="DA1F28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400" kern="0" dirty="0">
                <a:solidFill>
                  <a:sysClr val="window" lastClr="FFFFFF"/>
                </a:solidFill>
              </a:rPr>
              <a:t>Each </a:t>
            </a:r>
            <a:r>
              <a:rPr lang="en-US" sz="2400" i="1" kern="0" dirty="0">
                <a:solidFill>
                  <a:sysClr val="window" lastClr="FFFFFF"/>
                </a:solidFill>
              </a:rPr>
              <a:t>x</a:t>
            </a:r>
            <a:r>
              <a:rPr lang="en-US" sz="2400" kern="0" dirty="0">
                <a:solidFill>
                  <a:sysClr val="window" lastClr="FFFFFF"/>
                </a:solidFill>
              </a:rPr>
              <a:t> is the IP address of a peer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7818" y="2262993"/>
            <a:ext cx="1981568" cy="4383924"/>
            <a:chOff x="-457568" y="2259472"/>
            <a:chExt cx="1981568" cy="4383924"/>
          </a:xfrm>
        </p:grpSpPr>
        <p:sp>
          <p:nvSpPr>
            <p:cNvPr id="11" name="Left Brace 10"/>
            <p:cNvSpPr/>
            <p:nvPr/>
          </p:nvSpPr>
          <p:spPr>
            <a:xfrm>
              <a:off x="1194318" y="2259472"/>
              <a:ext cx="329682" cy="4383924"/>
            </a:xfrm>
            <a:prstGeom prst="leftBrac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457568" y="3778065"/>
              <a:ext cx="15673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/>
                <a:t>d </a:t>
              </a:r>
              <a:r>
                <a:rPr lang="en-US" sz="2400" dirty="0"/>
                <a:t>Rows</a:t>
              </a:r>
            </a:p>
            <a:p>
              <a:pPr algn="r"/>
              <a:r>
                <a:rPr lang="en-US" sz="2400" dirty="0"/>
                <a:t>(</a:t>
              </a:r>
              <a:r>
                <a:rPr lang="en-US" sz="2400" i="1" dirty="0"/>
                <a:t>d</a:t>
              </a:r>
              <a:r>
                <a:rPr lang="en-US" sz="2400" dirty="0"/>
                <a:t> = length of node ID)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4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5" grpId="0" animBg="1"/>
      <p:bldP spid="16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Routing, One More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1" y="1600200"/>
            <a:ext cx="6023430" cy="5105400"/>
          </a:xfrm>
        </p:spPr>
        <p:txBody>
          <a:bodyPr/>
          <a:lstStyle/>
          <a:p>
            <a:r>
              <a:rPr lang="en-US" dirty="0"/>
              <a:t>Each node has a routing table</a:t>
            </a:r>
          </a:p>
          <a:p>
            <a:r>
              <a:rPr lang="en-US" dirty="0"/>
              <a:t>Routing table size:</a:t>
            </a:r>
          </a:p>
          <a:p>
            <a:pPr lvl="1"/>
            <a:r>
              <a:rPr lang="en-US" i="1" dirty="0"/>
              <a:t>b * d </a:t>
            </a:r>
            <a:r>
              <a:rPr lang="en-US" dirty="0"/>
              <a:t>or</a:t>
            </a:r>
            <a:r>
              <a:rPr lang="en-US" i="1" dirty="0"/>
              <a:t> b * </a:t>
            </a:r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</a:p>
          <a:p>
            <a:r>
              <a:rPr lang="en-US" dirty="0"/>
              <a:t>Hops to any destination:</a:t>
            </a:r>
          </a:p>
          <a:p>
            <a:pPr lvl="1"/>
            <a:r>
              <a:rPr lang="en-US" i="1" dirty="0" err="1"/>
              <a:t>log</a:t>
            </a:r>
            <a:r>
              <a:rPr lang="en-US" i="1" baseline="-25000" dirty="0" err="1"/>
              <a:t>b</a:t>
            </a:r>
            <a:r>
              <a:rPr lang="en-US" i="1" dirty="0"/>
              <a:t> N</a:t>
            </a:r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50503" y="2584380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172903" y="2717731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93503" y="546093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019269" y="406075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801553" y="311778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331653" y="258438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229928" y="309873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879091" y="407980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201353" y="496086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871403" y="502278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307841" y="578478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9797711" y="417902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316698" y="300903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9339717" y="5327580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7283110" y="5326787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6825909" y="4185374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7315653" y="2993955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520212" y="204009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rot="-7652711">
            <a:off x="9329166" y="2974680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rot="-5326868">
            <a:off x="6838377" y="4151017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7229928" y="3007224"/>
            <a:ext cx="2200043" cy="2235365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6902903" y="4347866"/>
            <a:ext cx="413544" cy="1021557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 rot="1435157">
            <a:off x="7226594" y="2836120"/>
            <a:ext cx="337476" cy="1436123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985" y="281384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94" y="251619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565" y="406537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65" y="524258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147" y="5665574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753" y="368899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Classes\CS 4700\assets\Email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21" y="1916158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8991747" y="2344083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1110</a:t>
            </a:r>
          </a:p>
        </p:txBody>
      </p:sp>
      <p:sp>
        <p:nvSpPr>
          <p:cNvPr id="37" name="Oval 36"/>
          <p:cNvSpPr/>
          <p:nvPr/>
        </p:nvSpPr>
        <p:spPr>
          <a:xfrm>
            <a:off x="7191374" y="2921838"/>
            <a:ext cx="185057" cy="18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8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6" grpId="0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Sets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247086" cy="5105400"/>
          </a:xfrm>
        </p:spPr>
        <p:txBody>
          <a:bodyPr/>
          <a:lstStyle/>
          <a:p>
            <a:r>
              <a:rPr lang="en-US" dirty="0"/>
              <a:t>Each node has an additional table of the </a:t>
            </a:r>
            <a:r>
              <a:rPr lang="en-US" i="1" dirty="0"/>
              <a:t>L</a:t>
            </a:r>
            <a:r>
              <a:rPr lang="en-US" dirty="0"/>
              <a:t>/2 numerically closest neighbors</a:t>
            </a:r>
          </a:p>
          <a:p>
            <a:pPr lvl="1"/>
            <a:r>
              <a:rPr lang="en-US" dirty="0"/>
              <a:t>Larger and smaller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Alternate routes</a:t>
            </a:r>
          </a:p>
          <a:p>
            <a:pPr lvl="1"/>
            <a:r>
              <a:rPr lang="en-US" dirty="0"/>
              <a:t>Fault detection (keep-alive)</a:t>
            </a:r>
          </a:p>
          <a:p>
            <a:pPr lvl="1"/>
            <a:r>
              <a:rPr lang="en-US" dirty="0"/>
              <a:t>Replication of data</a:t>
            </a:r>
          </a:p>
          <a:p>
            <a:pPr lvl="1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834413" y="3080937"/>
            <a:ext cx="6597919" cy="6537141"/>
            <a:chOff x="4711554" y="2356488"/>
            <a:chExt cx="6597919" cy="6537141"/>
          </a:xfrm>
        </p:grpSpPr>
        <p:sp>
          <p:nvSpPr>
            <p:cNvPr id="5" name="Arc 4"/>
            <p:cNvSpPr/>
            <p:nvPr/>
          </p:nvSpPr>
          <p:spPr>
            <a:xfrm rot="16200000">
              <a:off x="5137273" y="2721429"/>
              <a:ext cx="6172200" cy="6172200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412" y="3957760"/>
              <a:ext cx="532863" cy="53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774" y="5105934"/>
              <a:ext cx="532863" cy="53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0511" y="2721428"/>
              <a:ext cx="532863" cy="53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7196" y="2515134"/>
              <a:ext cx="532863" cy="53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rc 10"/>
            <p:cNvSpPr/>
            <p:nvPr/>
          </p:nvSpPr>
          <p:spPr>
            <a:xfrm rot="16200000">
              <a:off x="4562132" y="2505910"/>
              <a:ext cx="5742484" cy="5443640"/>
            </a:xfrm>
            <a:prstGeom prst="arc">
              <a:avLst/>
            </a:prstGeom>
            <a:ln w="57150">
              <a:solidFill>
                <a:schemeClr val="accent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522413" y="3199861"/>
              <a:ext cx="359476" cy="30533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9888" y="3375645"/>
              <a:ext cx="532863" cy="53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753692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>
            <a:spLocks/>
          </p:cNvSpPr>
          <p:nvPr/>
        </p:nvSpPr>
        <p:spPr bwMode="auto">
          <a:xfrm rot="6014510">
            <a:off x="10042777" y="3123976"/>
            <a:ext cx="329726" cy="321730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the Overlay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1" y="1600200"/>
            <a:ext cx="5555344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Pick a new ID </a:t>
            </a:r>
            <a:r>
              <a:rPr lang="en-US" i="1" dirty="0"/>
              <a:t>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Contact an arbitrary bootstrap node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Route a message to </a:t>
            </a:r>
            <a:r>
              <a:rPr lang="en-US" i="1" dirty="0"/>
              <a:t>X</a:t>
            </a:r>
            <a:r>
              <a:rPr lang="en-US" dirty="0"/>
              <a:t>, discover the current owner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new node to the 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Download routes from new neighbors, update leaf sets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269382" y="2663345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91782" y="2796696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412382" y="553989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538148" y="413972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320432" y="319674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850532" y="2663345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48807" y="317769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97970" y="415877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20232" y="503983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390282" y="510174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826720" y="5863745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10316590" y="4257989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835577" y="3088002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9858596" y="5406545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7801989" y="5405752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7344788" y="4264339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7834532" y="3072920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39091" y="2119061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rot="-7652711">
            <a:off x="9848045" y="3053645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rot="-5326868">
            <a:off x="7357256" y="4229982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 flipH="1">
            <a:off x="9048823" y="4492304"/>
            <a:ext cx="1247634" cy="1309583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 rot="17393686" flipV="1">
            <a:off x="8424812" y="4818944"/>
            <a:ext cx="343449" cy="136684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864" y="289281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823" y="263563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444" y="414433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44" y="532155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026" y="574453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278" y="4139721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720" y="514543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015685" y="5463205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0011</a:t>
            </a:r>
          </a:p>
        </p:txBody>
      </p:sp>
      <p:cxnSp>
        <p:nvCxnSpPr>
          <p:cNvPr id="40" name="Straight Arrow Connector 39"/>
          <p:cNvCxnSpPr>
            <a:stCxn id="37" idx="3"/>
            <a:endCxn id="31" idx="1"/>
          </p:cNvCxnSpPr>
          <p:nvPr/>
        </p:nvCxnSpPr>
        <p:spPr>
          <a:xfrm>
            <a:off x="6677532" y="5340843"/>
            <a:ext cx="866112" cy="176117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6677534" y="4323078"/>
            <a:ext cx="2860614" cy="900111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>
            <a:spLocks/>
          </p:cNvSpPr>
          <p:nvPr/>
        </p:nvSpPr>
        <p:spPr bwMode="auto">
          <a:xfrm rot="7434691">
            <a:off x="10255832" y="3726674"/>
            <a:ext cx="329726" cy="321730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stealth" w="med" len="med"/>
            <a:tailEnd type="none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0.30938 -0.2483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8" grpId="0"/>
      <p:bldP spid="26" grpId="0" animBg="1"/>
      <p:bldP spid="26" grpId="1" animBg="1"/>
      <p:bldP spid="27" grpId="0" animBg="1"/>
      <p:bldP spid="27" grpId="1" animBg="1"/>
      <p:bldP spid="38" grpId="0"/>
      <p:bldP spid="38" grpId="1"/>
      <p:bldP spid="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Departure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Leaf set members exchange periodic keep-alive messages</a:t>
            </a:r>
          </a:p>
          <a:p>
            <a:pPr lvl="1"/>
            <a:r>
              <a:rPr lang="en-US" dirty="0"/>
              <a:t>Handles local failures</a:t>
            </a:r>
          </a:p>
          <a:p>
            <a:r>
              <a:rPr lang="en-US" dirty="0"/>
              <a:t>Leaf set repair:</a:t>
            </a:r>
          </a:p>
          <a:p>
            <a:pPr lvl="1"/>
            <a:r>
              <a:rPr lang="en-US" dirty="0"/>
              <a:t>Request the leaf set from the farthest node in the set</a:t>
            </a:r>
          </a:p>
          <a:p>
            <a:r>
              <a:rPr lang="en-US" dirty="0"/>
              <a:t>Routing table repair:</a:t>
            </a:r>
          </a:p>
          <a:p>
            <a:pPr lvl="1"/>
            <a:r>
              <a:rPr lang="en-US" dirty="0"/>
              <a:t>Get table from peers in row 0, then row 1, …</a:t>
            </a:r>
          </a:p>
          <a:p>
            <a:pPr lvl="1"/>
            <a:r>
              <a:rPr lang="en-US" dirty="0"/>
              <a:t>Periodic, lazy</a:t>
            </a:r>
          </a:p>
        </p:txBody>
      </p:sp>
    </p:spTree>
    <p:extLst>
      <p:ext uri="{BB962C8B-B14F-4D97-AF65-F5344CB8AC3E}">
        <p14:creationId xmlns:p14="http://schemas.microsoft.com/office/powerpoint/2010/main" val="82566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Keys to Servers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how do you map keys to servers?</a:t>
            </a:r>
          </a:p>
        </p:txBody>
      </p:sp>
      <p:pic>
        <p:nvPicPr>
          <p:cNvPr id="5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650" y="2529367"/>
            <a:ext cx="785061" cy="7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0636" y="2529367"/>
            <a:ext cx="838507" cy="1006209"/>
          </a:xfrm>
          <a:prstGeom prst="rect">
            <a:avLst/>
          </a:prstGeom>
        </p:spPr>
      </p:pic>
      <p:pic>
        <p:nvPicPr>
          <p:cNvPr id="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649" y="3524599"/>
            <a:ext cx="785061" cy="7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648" y="5115089"/>
            <a:ext cx="785061" cy="7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55281" y="3674937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&lt;“key1”, “value1”&gt;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281" y="4214408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&lt;“key2”, “value2”&gt;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281" y="4753879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&lt;“key3”, “value3”&gt;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8447904" y="43892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14" name="Straight Arrow Connector 13"/>
          <p:cNvCxnSpPr>
            <a:cxnSpLocks/>
            <a:stCxn id="9" idx="3"/>
            <a:endCxn id="7" idx="1"/>
          </p:cNvCxnSpPr>
          <p:nvPr/>
        </p:nvCxnSpPr>
        <p:spPr>
          <a:xfrm>
            <a:off x="3087302" y="3874992"/>
            <a:ext cx="5122347" cy="421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  <a:stCxn id="10" idx="3"/>
            <a:endCxn id="5" idx="1"/>
          </p:cNvCxnSpPr>
          <p:nvPr/>
        </p:nvCxnSpPr>
        <p:spPr>
          <a:xfrm flipV="1">
            <a:off x="3087303" y="2921898"/>
            <a:ext cx="5122347" cy="14925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8" idx="1"/>
          </p:cNvCxnSpPr>
          <p:nvPr/>
        </p:nvCxnSpPr>
        <p:spPr>
          <a:xfrm>
            <a:off x="3087302" y="4953934"/>
            <a:ext cx="5122346" cy="553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12106" y="3281213"/>
            <a:ext cx="6344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?</a:t>
            </a:r>
          </a:p>
        </p:txBody>
      </p:sp>
      <p:sp>
        <p:nvSpPr>
          <p:cNvPr id="24" name="Rectangular Callout 23"/>
          <p:cNvSpPr/>
          <p:nvPr/>
        </p:nvSpPr>
        <p:spPr>
          <a:xfrm flipH="1">
            <a:off x="9513932" y="2921897"/>
            <a:ext cx="2437599" cy="2641809"/>
          </a:xfrm>
          <a:prstGeom prst="wedgeRectCallout">
            <a:avLst>
              <a:gd name="adj1" fmla="val 70096"/>
              <a:gd name="adj2" fmla="val -6061"/>
            </a:avLst>
          </a:prstGeom>
          <a:solidFill>
            <a:srgbClr val="DA1F28"/>
          </a:solidFill>
          <a:ln w="38100" cap="flat" cmpd="sng" algn="ctr">
            <a:solidFill>
              <a:srgbClr val="DA1F28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400" kern="0" dirty="0">
                <a:solidFill>
                  <a:sysClr val="window" lastClr="FFFFFF"/>
                </a:solidFill>
              </a:rPr>
              <a:t>Keep in mind, the number of servers may change (e.g. we could add a new server, or a server could crash)</a:t>
            </a:r>
          </a:p>
        </p:txBody>
      </p:sp>
    </p:spTree>
    <p:extLst>
      <p:ext uri="{BB962C8B-B14F-4D97-AF65-F5344CB8AC3E}">
        <p14:creationId xmlns:p14="http://schemas.microsoft.com/office/powerpoint/2010/main" val="20452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and Consistent Hashing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268955" y="3214922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91355" y="3348273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411955" y="6091473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537721" y="4691298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320005" y="3748323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850105" y="3214922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48380" y="3729273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97543" y="4710348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19805" y="5591410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389855" y="5653323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826293" y="6415322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10316163" y="4809566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9835150" y="3639579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9858169" y="5958122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7801562" y="5957329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7344361" y="4815916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7834105" y="3624497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38664" y="2670638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rot="-7652711">
            <a:off x="9847618" y="3605222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rot="-5326868">
            <a:off x="7356829" y="4781559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7748380" y="3637766"/>
            <a:ext cx="2200043" cy="2235365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7421355" y="4978408"/>
            <a:ext cx="413544" cy="1021557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368511" y="4205522"/>
            <a:ext cx="406400" cy="651443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437" y="344439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949" y="389955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017" y="469591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217" y="5873130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599" y="629611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205" y="4319535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9510199" y="2974625"/>
            <a:ext cx="1004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To: 1101</a:t>
            </a:r>
          </a:p>
        </p:txBody>
      </p:sp>
      <p:pic>
        <p:nvPicPr>
          <p:cNvPr id="39" name="Picture 2" descr="D:\Pictures\soft-scraps icons\Folder Compressed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8474" y="2453657"/>
            <a:ext cx="552215" cy="55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Freeform 39"/>
          <p:cNvSpPr>
            <a:spLocks/>
          </p:cNvSpPr>
          <p:nvPr/>
        </p:nvSpPr>
        <p:spPr bwMode="auto">
          <a:xfrm rot="15147422">
            <a:off x="8755206" y="3756351"/>
            <a:ext cx="515466" cy="2875369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599461" y="4144729"/>
            <a:ext cx="2570862" cy="29128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51" y="545791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7" y="529377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39" y="339452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ontent Placeholder 3"/>
          <p:cNvSpPr txBox="1">
            <a:spLocks/>
          </p:cNvSpPr>
          <p:nvPr/>
        </p:nvSpPr>
        <p:spPr>
          <a:xfrm>
            <a:off x="203200" y="2024750"/>
            <a:ext cx="6491514" cy="43324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Mappings are deterministic in consistent hashing</a:t>
            </a:r>
          </a:p>
          <a:p>
            <a:pPr lvl="1"/>
            <a:r>
              <a:rPr lang="en-US" dirty="0"/>
              <a:t>Nodes can leave</a:t>
            </a:r>
          </a:p>
          <a:p>
            <a:pPr lvl="1"/>
            <a:r>
              <a:rPr lang="en-US" dirty="0"/>
              <a:t>Nodes can enter</a:t>
            </a:r>
          </a:p>
          <a:p>
            <a:pPr lvl="1"/>
            <a:r>
              <a:rPr lang="en-US" dirty="0"/>
              <a:t>Most data does not move</a:t>
            </a:r>
          </a:p>
          <a:p>
            <a:r>
              <a:rPr lang="en-US" dirty="0"/>
              <a:t>Only local changes impact data placement</a:t>
            </a:r>
          </a:p>
          <a:p>
            <a:pPr lvl="1"/>
            <a:r>
              <a:rPr lang="en-US" dirty="0"/>
              <a:t>Data is replicated among the leaf set</a:t>
            </a:r>
          </a:p>
        </p:txBody>
      </p: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594" y="301386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Pictures\soft-scraps icons\Folder Compressed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5409" y="3562821"/>
            <a:ext cx="552215" cy="55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D:\Pictures\soft-scraps icons\Folder Compressed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70427" y="3005872"/>
            <a:ext cx="552215" cy="55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36" grpId="0"/>
      <p:bldP spid="40" grpId="0" animBg="1"/>
      <p:bldP spid="4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Structured Overlays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namespace</a:t>
            </a:r>
          </a:p>
          <a:p>
            <a:pPr lvl="1"/>
            <a:r>
              <a:rPr lang="en-US" dirty="0"/>
              <a:t>For most, this is a linear range from 0 to some large number</a:t>
            </a:r>
          </a:p>
          <a:p>
            <a:r>
              <a:rPr lang="en-US" dirty="0"/>
              <a:t>A mapping from key to node</a:t>
            </a:r>
          </a:p>
          <a:p>
            <a:pPr lvl="1"/>
            <a:r>
              <a:rPr lang="en-US" dirty="0"/>
              <a:t>Chord: keys between node X and its predecessor belong to X</a:t>
            </a:r>
          </a:p>
          <a:p>
            <a:pPr lvl="1"/>
            <a:r>
              <a:rPr lang="en-US" dirty="0"/>
              <a:t>Tapestry/Pastry: keys belong to node w/ closest identifier</a:t>
            </a:r>
          </a:p>
          <a:p>
            <a:pPr lvl="1"/>
            <a:r>
              <a:rPr lang="en-US" dirty="0"/>
              <a:t>CAN: well defined N-dimensional space for each node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32015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088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Summary, Continued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1" y="1643743"/>
            <a:ext cx="11578252" cy="5094514"/>
          </a:xfrm>
        </p:spPr>
        <p:txBody>
          <a:bodyPr>
            <a:normAutofit/>
          </a:bodyPr>
          <a:lstStyle/>
          <a:p>
            <a:r>
              <a:rPr lang="en-US" dirty="0"/>
              <a:t>A routing algorithm</a:t>
            </a:r>
          </a:p>
          <a:p>
            <a:pPr lvl="1"/>
            <a:r>
              <a:rPr lang="en-US" dirty="0"/>
              <a:t>Numeric (Chord), prefix-based (Tapestry/Pastry/Chimera), hypercube (CAN)</a:t>
            </a:r>
          </a:p>
          <a:p>
            <a:r>
              <a:rPr lang="en-US" dirty="0"/>
              <a:t>Routing state: how much info kept per node</a:t>
            </a:r>
          </a:p>
          <a:p>
            <a:pPr lvl="1"/>
            <a:r>
              <a:rPr lang="en-US" dirty="0"/>
              <a:t>Tapestry/Pastry:  b *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dirty="0" err="1"/>
              <a:t>N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column specifies nodes that match </a:t>
            </a:r>
            <a:r>
              <a:rPr lang="en-US" dirty="0" err="1"/>
              <a:t>i</a:t>
            </a:r>
            <a:r>
              <a:rPr lang="en-US" dirty="0"/>
              <a:t> digit prefix, but differ on (i+1)</a:t>
            </a:r>
            <a:r>
              <a:rPr lang="en-US" baseline="30000" dirty="0" err="1"/>
              <a:t>th</a:t>
            </a:r>
            <a:r>
              <a:rPr lang="en-US" dirty="0"/>
              <a:t> digit</a:t>
            </a:r>
          </a:p>
          <a:p>
            <a:pPr lvl="1"/>
            <a:r>
              <a:rPr lang="en-US" dirty="0"/>
              <a:t>Chord:  log</a:t>
            </a:r>
            <a:r>
              <a:rPr lang="en-US" baseline="-25000" dirty="0"/>
              <a:t>2</a:t>
            </a:r>
            <a:r>
              <a:rPr lang="en-US" dirty="0"/>
              <a:t>N pointers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pointer points to </a:t>
            </a:r>
            <a:r>
              <a:rPr lang="en-US" dirty="0" err="1"/>
              <a:t>MyID</a:t>
            </a:r>
            <a:r>
              <a:rPr lang="en-US" dirty="0"/>
              <a:t>+ ( N * (0.5)</a:t>
            </a:r>
            <a:r>
              <a:rPr lang="en-US" baseline="30000" dirty="0"/>
              <a:t>i 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CAN: 2*d neighbors for d dimensions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895" y="126742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63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</a:t>
            </a:r>
            <a:r>
              <a:rPr lang="en-US"/>
              <a:t>Overlay Advantages and Uses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High level advantages</a:t>
            </a:r>
          </a:p>
          <a:p>
            <a:pPr lvl="1"/>
            <a:r>
              <a:rPr lang="en-US" dirty="0"/>
              <a:t>Complete decentralized</a:t>
            </a:r>
          </a:p>
          <a:p>
            <a:pPr lvl="1"/>
            <a:r>
              <a:rPr lang="en-US" dirty="0"/>
              <a:t>Self-organizing</a:t>
            </a:r>
          </a:p>
          <a:p>
            <a:pPr lvl="1"/>
            <a:r>
              <a:rPr lang="en-US" dirty="0"/>
              <a:t>Scalable and (relatively) robust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Reliable distributed storage</a:t>
            </a:r>
          </a:p>
          <a:p>
            <a:pPr lvl="2"/>
            <a:r>
              <a:rPr lang="en-US" dirty="0" err="1"/>
              <a:t>OceanStore</a:t>
            </a:r>
            <a:r>
              <a:rPr lang="en-US" dirty="0"/>
              <a:t> (FAST’03), Mnemosyne (IPTPS’02)</a:t>
            </a:r>
          </a:p>
          <a:p>
            <a:pPr lvl="1"/>
            <a:r>
              <a:rPr lang="en-US" dirty="0"/>
              <a:t>Resilient anonymous communication</a:t>
            </a:r>
          </a:p>
          <a:p>
            <a:pPr lvl="2"/>
            <a:r>
              <a:rPr lang="en-US" dirty="0"/>
              <a:t>Cashmere (NSDI’05)</a:t>
            </a:r>
          </a:p>
          <a:p>
            <a:pPr lvl="1"/>
            <a:r>
              <a:rPr lang="en-US" dirty="0"/>
              <a:t>Consistent state management</a:t>
            </a:r>
          </a:p>
          <a:p>
            <a:pPr lvl="2"/>
            <a:r>
              <a:rPr lang="en-US" dirty="0"/>
              <a:t>Dynamo (SOSP’07)</a:t>
            </a:r>
          </a:p>
          <a:p>
            <a:pPr lvl="1"/>
            <a:r>
              <a:rPr lang="en-US" dirty="0"/>
              <a:t>Many, many others</a:t>
            </a:r>
          </a:p>
          <a:p>
            <a:pPr lvl="2"/>
            <a:r>
              <a:rPr lang="en-US" dirty="0"/>
              <a:t>Multicast, spam filtering, reliable routing, email services, even distributed </a:t>
            </a:r>
            <a:r>
              <a:rPr lang="en-US" dirty="0" err="1"/>
              <a:t>mutexes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172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Trackerless</a:t>
            </a:r>
            <a:r>
              <a:rPr lang="en-US" dirty="0"/>
              <a:t>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9103" y="3171635"/>
            <a:ext cx="3124200" cy="3352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51503" y="3304986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72103" y="604818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97869" y="464801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ahoma" charset="0"/>
              </a:rPr>
              <a:t>0100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80153" y="370503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0010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110253" y="3171635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08528" y="368598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1110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657691" y="4667061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1100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979953" y="554812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1010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50003" y="5610036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0110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086441" y="6372035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-5326868">
            <a:off x="5576311" y="4766279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-7652711">
            <a:off x="5095298" y="3596292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2252711">
            <a:off x="5118317" y="5914835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7652711">
            <a:off x="3061710" y="5914042"/>
            <a:ext cx="1587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326868">
            <a:off x="2604509" y="4772629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rot="-2252711">
            <a:off x="3094253" y="3581210"/>
            <a:ext cx="1588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98812" y="2627351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1111 | 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rot="-7652711">
            <a:off x="5107766" y="3561935"/>
            <a:ext cx="1587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rot="-5326868">
            <a:off x="2616977" y="4738272"/>
            <a:ext cx="1588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008528" y="3594479"/>
            <a:ext cx="2200043" cy="2235365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384" y="432"/>
              </a:cxn>
              <a:cxn ang="0">
                <a:pos x="0" y="1536"/>
              </a:cxn>
            </a:cxnLst>
            <a:rect l="0" t="0" r="r" b="b"/>
            <a:pathLst>
              <a:path w="1392" h="1536">
                <a:moveTo>
                  <a:pt x="1392" y="0"/>
                </a:moveTo>
                <a:cubicBezTo>
                  <a:pt x="1004" y="88"/>
                  <a:pt x="616" y="176"/>
                  <a:pt x="384" y="432"/>
                </a:cubicBezTo>
                <a:cubicBezTo>
                  <a:pt x="152" y="688"/>
                  <a:pt x="76" y="1112"/>
                  <a:pt x="0" y="1536"/>
                </a:cubicBezTo>
              </a:path>
            </a:pathLst>
          </a:custGeom>
          <a:noFill/>
          <a:ln w="38100">
            <a:solidFill>
              <a:schemeClr val="accent3"/>
            </a:solidFill>
            <a:round/>
            <a:headEnd type="none" w="med" len="med"/>
            <a:tailEnd type="stealth" w="lg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681503" y="4935121"/>
            <a:ext cx="413544" cy="1021557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2628659" y="4162235"/>
            <a:ext cx="406400" cy="651443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40" y="240"/>
              </a:cxn>
              <a:cxn ang="0">
                <a:pos x="96" y="0"/>
              </a:cxn>
            </a:cxnLst>
            <a:rect l="0" t="0" r="r" b="b"/>
            <a:pathLst>
              <a:path w="256" h="480">
                <a:moveTo>
                  <a:pt x="0" y="480"/>
                </a:moveTo>
                <a:cubicBezTo>
                  <a:pt x="112" y="400"/>
                  <a:pt x="224" y="320"/>
                  <a:pt x="240" y="240"/>
                </a:cubicBezTo>
                <a:cubicBezTo>
                  <a:pt x="256" y="160"/>
                  <a:pt x="176" y="80"/>
                  <a:pt x="96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585" y="340110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97" y="3856272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65" y="465262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365" y="5829843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747" y="625282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353" y="4276248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>
            <a:spLocks/>
          </p:cNvSpPr>
          <p:nvPr/>
        </p:nvSpPr>
        <p:spPr bwMode="auto">
          <a:xfrm rot="15147422">
            <a:off x="4015354" y="3713064"/>
            <a:ext cx="515466" cy="2875369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336" y="240"/>
              </a:cxn>
              <a:cxn ang="0">
                <a:pos x="0" y="0"/>
              </a:cxn>
            </a:cxnLst>
            <a:rect l="0" t="0" r="r" b="b"/>
            <a:pathLst>
              <a:path w="384" h="720">
                <a:moveTo>
                  <a:pt x="288" y="720"/>
                </a:moveTo>
                <a:cubicBezTo>
                  <a:pt x="336" y="540"/>
                  <a:pt x="384" y="360"/>
                  <a:pt x="336" y="240"/>
                </a:cubicBezTo>
                <a:cubicBezTo>
                  <a:pt x="288" y="120"/>
                  <a:pt x="144" y="60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99" y="5414629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85" y="5250492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87" y="335123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742" y="2970576"/>
            <a:ext cx="390812" cy="3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D:\Classes\CS 4700\assets\bittor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37" y="1596972"/>
            <a:ext cx="815362" cy="81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5333549" y="1804598"/>
            <a:ext cx="213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Torrent Hash: 1101</a:t>
            </a:r>
          </a:p>
        </p:txBody>
      </p:sp>
      <p:pic>
        <p:nvPicPr>
          <p:cNvPr id="45" name="Picture 2" descr="D:\Classes\CS 4700\assets\bittor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04" y="4471654"/>
            <a:ext cx="439947" cy="43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Classes\CS 4700\assets\bittor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427" y="3942261"/>
            <a:ext cx="439947" cy="43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1559688" y="3607395"/>
            <a:ext cx="932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Tracker</a:t>
            </a:r>
          </a:p>
        </p:txBody>
      </p:sp>
      <p:pic>
        <p:nvPicPr>
          <p:cNvPr id="48" name="Picture 2" descr="D:\Classes\CS 4700\assets\bittor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380" y="3600453"/>
            <a:ext cx="439947" cy="43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5721593" y="4111179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Initial Seed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72841" y="3251047"/>
            <a:ext cx="975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Leecher</a:t>
            </a:r>
            <a:endParaRPr lang="en-US" sz="2000" dirty="0"/>
          </a:p>
        </p:txBody>
      </p:sp>
      <p:cxnSp>
        <p:nvCxnSpPr>
          <p:cNvPr id="51" name="Straight Arrow Connector 50"/>
          <p:cNvCxnSpPr>
            <a:endCxn id="28" idx="1"/>
          </p:cNvCxnSpPr>
          <p:nvPr/>
        </p:nvCxnSpPr>
        <p:spPr>
          <a:xfrm flipV="1">
            <a:off x="2853097" y="3596509"/>
            <a:ext cx="2108488" cy="48778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7043057" y="3942261"/>
            <a:ext cx="3472544" cy="281570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Swarm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034713" y="5929944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Initial Seed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57327" y="2570466"/>
            <a:ext cx="932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Tracker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8779329" y="3351237"/>
            <a:ext cx="982506" cy="238024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03263" y="5929407"/>
            <a:ext cx="975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Leecher</a:t>
            </a:r>
            <a:endParaRPr lang="en-US" sz="2000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758865" y="3361389"/>
            <a:ext cx="1020465" cy="22799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754" y="5260222"/>
            <a:ext cx="762165" cy="76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247" y="2960617"/>
            <a:ext cx="762165" cy="76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783" y="5289772"/>
            <a:ext cx="762165" cy="76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/>
          <p:cNvCxnSpPr>
            <a:stCxn id="54" idx="1"/>
          </p:cNvCxnSpPr>
          <p:nvPr/>
        </p:nvCxnSpPr>
        <p:spPr>
          <a:xfrm flipH="1">
            <a:off x="8118177" y="5641305"/>
            <a:ext cx="1262577" cy="94867"/>
          </a:xfrm>
          <a:prstGeom prst="straightConnector1">
            <a:avLst/>
          </a:prstGeom>
          <a:ln w="76200">
            <a:solidFill>
              <a:schemeClr val="accent3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8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36" grpId="0" animBg="1"/>
      <p:bldP spid="36" grpId="1" animBg="1"/>
      <p:bldP spid="44" grpId="0"/>
      <p:bldP spid="49" grpId="0"/>
      <p:bldP spid="50" grpId="0"/>
      <p:bldP spid="53" grpId="0" animBg="1"/>
      <p:bldP spid="56" grpId="0"/>
      <p:bldP spid="58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4082" y="3426187"/>
            <a:ext cx="3973143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hash(key) % n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 array index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>
            <a:off x="8393946" y="2724217"/>
            <a:ext cx="402771" cy="2710543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393946" y="3257616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93946" y="3780130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93945" y="4335302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74267" y="1961903"/>
            <a:ext cx="1514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Array</a:t>
            </a:r>
          </a:p>
          <a:p>
            <a:pPr algn="ctr"/>
            <a:r>
              <a:rPr lang="en-US" sz="2000" i="1" dirty="0"/>
              <a:t>(length = 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896" y="2872504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&lt;“key1”, “value1”&gt;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894" y="3580075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&lt;“key2”, “value2”&gt;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896" y="4372071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&lt;“key3”, “value3”&gt;</a:t>
            </a:r>
          </a:p>
        </p:txBody>
      </p:sp>
      <p:cxnSp>
        <p:nvCxnSpPr>
          <p:cNvPr id="20" name="Straight Arrow Connector 19"/>
          <p:cNvCxnSpPr>
            <a:stCxn id="16" idx="3"/>
          </p:cNvCxnSpPr>
          <p:nvPr/>
        </p:nvCxnSpPr>
        <p:spPr>
          <a:xfrm>
            <a:off x="2402917" y="3072559"/>
            <a:ext cx="706849" cy="5075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3"/>
          </p:cNvCxnSpPr>
          <p:nvPr/>
        </p:nvCxnSpPr>
        <p:spPr>
          <a:xfrm>
            <a:off x="2402916" y="3780130"/>
            <a:ext cx="706850" cy="2177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</p:cNvCxnSpPr>
          <p:nvPr/>
        </p:nvCxnSpPr>
        <p:spPr>
          <a:xfrm flipV="1">
            <a:off x="2402917" y="3980186"/>
            <a:ext cx="706849" cy="59194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16211" y="3791016"/>
            <a:ext cx="880612" cy="78111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93946" y="4901359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316213" y="2974587"/>
            <a:ext cx="880611" cy="827314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16213" y="3801901"/>
            <a:ext cx="880611" cy="13933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628634" y="4414402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&lt;“key1”, “value1”&gt;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28634" y="2796746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&lt;“key2”, “value2”&gt;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28634" y="4955788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&lt;“key3”, “value3”&gt;</a:t>
            </a:r>
          </a:p>
        </p:txBody>
      </p:sp>
    </p:spTree>
    <p:extLst>
      <p:ext uri="{BB962C8B-B14F-4D97-AF65-F5344CB8AC3E}">
        <p14:creationId xmlns:p14="http://schemas.microsoft.com/office/powerpoint/2010/main" val="15143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/>
          <p:cNvCxnSpPr/>
          <p:nvPr/>
        </p:nvCxnSpPr>
        <p:spPr>
          <a:xfrm>
            <a:off x="9989976" y="1632802"/>
            <a:ext cx="0" cy="506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(Bad) Distributed Key/Value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8152" y="3245905"/>
            <a:ext cx="2146422" cy="102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hash(</a:t>
            </a:r>
            <a:r>
              <a:rPr lang="en-US" sz="2400" dirty="0" err="1">
                <a:solidFill>
                  <a:schemeClr val="bg1"/>
                </a:solidFill>
              </a:rPr>
              <a:t>str</a:t>
            </a:r>
            <a:r>
              <a:rPr lang="en-US" sz="2400" dirty="0">
                <a:solidFill>
                  <a:schemeClr val="bg1"/>
                </a:solidFill>
              </a:rPr>
              <a:t>) % n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 array index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83239" y="3052614"/>
            <a:ext cx="706850" cy="5075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83239" y="3760186"/>
            <a:ext cx="706850" cy="2177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83239" y="3960241"/>
            <a:ext cx="706850" cy="59194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17104" y="3751142"/>
            <a:ext cx="1262869" cy="56582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17102" y="3010915"/>
            <a:ext cx="1269838" cy="76663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17105" y="3762027"/>
            <a:ext cx="1255807" cy="667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417106" y="3751142"/>
            <a:ext cx="1255806" cy="100115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417103" y="3437696"/>
            <a:ext cx="1262870" cy="34714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417103" y="3010915"/>
            <a:ext cx="1269837" cy="76663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74909" y="3200308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74909" y="3618020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74908" y="2715876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74909" y="4038403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62917" y="1901204"/>
            <a:ext cx="1514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Array</a:t>
            </a:r>
          </a:p>
          <a:p>
            <a:pPr algn="ctr"/>
            <a:r>
              <a:rPr lang="en-US" sz="2000" i="1" dirty="0"/>
              <a:t>(length = n)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774909" y="4480166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05003" y="4910581"/>
            <a:ext cx="4027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805003" y="2715876"/>
            <a:ext cx="0" cy="17420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802838" y="4457895"/>
            <a:ext cx="0" cy="481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913966" y="2770458"/>
            <a:ext cx="234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IP address of node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13966" y="3199567"/>
            <a:ext cx="234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IP address of node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13966" y="3628676"/>
            <a:ext cx="234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IP address of node 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13966" y="4057785"/>
            <a:ext cx="234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IP address of node 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13966" y="4486896"/>
            <a:ext cx="234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IP address of node E</a:t>
            </a:r>
          </a:p>
        </p:txBody>
      </p:sp>
      <p:sp>
        <p:nvSpPr>
          <p:cNvPr id="32" name="Rectangular Callout 31"/>
          <p:cNvSpPr/>
          <p:nvPr/>
        </p:nvSpPr>
        <p:spPr>
          <a:xfrm flipH="1">
            <a:off x="2189586" y="5196353"/>
            <a:ext cx="7354421" cy="1425175"/>
          </a:xfrm>
          <a:prstGeom prst="wedgeRectCallout">
            <a:avLst>
              <a:gd name="adj1" fmla="val -58516"/>
              <a:gd name="adj2" fmla="val -22451"/>
            </a:avLst>
          </a:prstGeom>
          <a:solidFill>
            <a:srgbClr val="DA1F28"/>
          </a:solidFill>
          <a:ln w="38100" cap="flat" cmpd="sng" algn="ctr">
            <a:solidFill>
              <a:srgbClr val="DA1F28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ysClr val="window" lastClr="FFFFFF"/>
                </a:solidFill>
              </a:rPr>
              <a:t>Number of servers (</a:t>
            </a:r>
            <a:r>
              <a:rPr lang="en-US" sz="2400" i="1" kern="0" dirty="0">
                <a:solidFill>
                  <a:sysClr val="window" lastClr="FFFFFF"/>
                </a:solidFill>
              </a:rPr>
              <a:t>n</a:t>
            </a:r>
            <a:r>
              <a:rPr lang="en-US" sz="2400" kern="0" dirty="0">
                <a:solidFill>
                  <a:sysClr val="window" lastClr="FFFFFF"/>
                </a:solidFill>
              </a:rPr>
              <a:t>) will change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ysClr val="window" lastClr="FFFFFF"/>
                </a:solidFill>
              </a:rPr>
              <a:t>Need a “deterministic” mapping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ysClr val="window" lastClr="FFFFFF"/>
                </a:solidFill>
              </a:rPr>
              <a:t>As few changes as possible when machines join/leave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87340" y="2255147"/>
            <a:ext cx="1866122" cy="3539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(length = n + 1)</a:t>
            </a:r>
          </a:p>
        </p:txBody>
      </p:sp>
      <p:sp>
        <p:nvSpPr>
          <p:cNvPr id="55" name="Down Arrow 54"/>
          <p:cNvSpPr/>
          <p:nvPr/>
        </p:nvSpPr>
        <p:spPr>
          <a:xfrm rot="1151255">
            <a:off x="4540441" y="2828442"/>
            <a:ext cx="727788" cy="66964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0912" y="1632802"/>
            <a:ext cx="882999" cy="1006209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07138" y="2845795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&lt;“key1”, “value1”&gt;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7138" y="3587207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&lt;“key2”, “value2”&gt;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7138" y="4389225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&lt;“key3”, “value3”&gt;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10828243" y="1734404"/>
            <a:ext cx="945252" cy="704033"/>
            <a:chOff x="10828243" y="1734404"/>
            <a:chExt cx="945252" cy="704033"/>
          </a:xfrm>
        </p:grpSpPr>
        <p:pic>
          <p:nvPicPr>
            <p:cNvPr id="57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xtBox 71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828243" y="2687408"/>
            <a:ext cx="918000" cy="704033"/>
            <a:chOff x="10828243" y="1734404"/>
            <a:chExt cx="918000" cy="704033"/>
          </a:xfrm>
        </p:grpSpPr>
        <p:pic>
          <p:nvPicPr>
            <p:cNvPr id="78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TextBox 78"/>
            <p:cNvSpPr txBox="1"/>
            <p:nvPr/>
          </p:nvSpPr>
          <p:spPr>
            <a:xfrm>
              <a:off x="11433337" y="203832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0828243" y="3685192"/>
            <a:ext cx="945252" cy="704033"/>
            <a:chOff x="10828243" y="1734404"/>
            <a:chExt cx="945252" cy="704033"/>
          </a:xfrm>
        </p:grpSpPr>
        <p:pic>
          <p:nvPicPr>
            <p:cNvPr id="81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828243" y="4579930"/>
            <a:ext cx="945252" cy="704033"/>
            <a:chOff x="10828243" y="1734404"/>
            <a:chExt cx="945252" cy="704033"/>
          </a:xfrm>
        </p:grpSpPr>
        <p:pic>
          <p:nvPicPr>
            <p:cNvPr id="84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828243" y="5532934"/>
            <a:ext cx="901970" cy="704033"/>
            <a:chOff x="10828243" y="1734404"/>
            <a:chExt cx="901970" cy="704033"/>
          </a:xfrm>
        </p:grpSpPr>
        <p:pic>
          <p:nvPicPr>
            <p:cNvPr id="87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TextBox 87"/>
            <p:cNvSpPr txBox="1"/>
            <p:nvPr/>
          </p:nvSpPr>
          <p:spPr>
            <a:xfrm>
              <a:off x="11433337" y="2038327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0252284" y="4698862"/>
            <a:ext cx="444352" cy="419506"/>
            <a:chOff x="10301976" y="4730077"/>
            <a:chExt cx="444352" cy="419506"/>
          </a:xfrm>
        </p:grpSpPr>
        <p:sp>
          <p:nvSpPr>
            <p:cNvPr id="91" name="Oval 90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k1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252284" y="1855912"/>
            <a:ext cx="444352" cy="419506"/>
            <a:chOff x="10301976" y="4730077"/>
            <a:chExt cx="444352" cy="419506"/>
          </a:xfrm>
        </p:grpSpPr>
        <p:sp>
          <p:nvSpPr>
            <p:cNvPr id="96" name="Oval 95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k2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252284" y="3828650"/>
            <a:ext cx="444352" cy="419506"/>
            <a:chOff x="10301976" y="4730077"/>
            <a:chExt cx="444352" cy="419506"/>
          </a:xfrm>
        </p:grpSpPr>
        <p:sp>
          <p:nvSpPr>
            <p:cNvPr id="99" name="Oval 98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4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00117 -0.29167 " pathEditMode="relative" rAng="0" ptsTypes="AA">
                                      <p:cBhvr>
                                        <p:cTn id="96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458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-4.58333E-6 0.13796 " pathEditMode="relative" rAng="0" ptsTypes="AA">
                                      <p:cBhvr>
                                        <p:cTn id="98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9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0.13542 " pathEditMode="relative" rAng="0" ptsTypes="AA">
                                      <p:cBhvr>
                                        <p:cTn id="100" dur="1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2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Alternative hashing algorithm with many beneficial characteristics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/>
              <a:t>Deterministic</a:t>
            </a:r>
            <a:r>
              <a:rPr lang="en-US" dirty="0"/>
              <a:t> (just like normal hashing algorithms)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/>
              <a:t>Balanced</a:t>
            </a:r>
            <a:r>
              <a:rPr lang="en-US" dirty="0"/>
              <a:t>: given </a:t>
            </a:r>
            <a:r>
              <a:rPr lang="en-US" i="1" dirty="0"/>
              <a:t>n</a:t>
            </a:r>
            <a:r>
              <a:rPr lang="en-US" dirty="0"/>
              <a:t> servers, each server should get roughly </a:t>
            </a:r>
            <a:r>
              <a:rPr lang="en-US" i="1" dirty="0"/>
              <a:t>1/n</a:t>
            </a:r>
            <a:r>
              <a:rPr lang="en-US" dirty="0"/>
              <a:t> keys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/>
              <a:t>Locality sensitive</a:t>
            </a:r>
            <a:r>
              <a:rPr lang="en-US" dirty="0"/>
              <a:t>: if a server is added, only </a:t>
            </a:r>
            <a:r>
              <a:rPr lang="en-US" i="1" dirty="0"/>
              <a:t>1/(n+1) </a:t>
            </a:r>
            <a:r>
              <a:rPr lang="en-US" dirty="0"/>
              <a:t>keys need to be moved</a:t>
            </a:r>
          </a:p>
          <a:p>
            <a:r>
              <a:rPr lang="en-US" dirty="0"/>
              <a:t>Conceptually simple</a:t>
            </a:r>
          </a:p>
          <a:p>
            <a:pPr lvl="1"/>
            <a:r>
              <a:rPr lang="en-US" dirty="0"/>
              <a:t>Imagine a circular number line from 0</a:t>
            </a:r>
            <a:r>
              <a:rPr lang="en-US" dirty="0">
                <a:sym typeface="Wingdings" panose="05000000000000000000" pitchFamily="2" charset="2"/>
              </a:rPr>
              <a:t>1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Hash the ID of each server </a:t>
            </a:r>
            <a:r>
              <a:rPr lang="en-US">
                <a:sym typeface="Wingdings" panose="05000000000000000000" pitchFamily="2" charset="2"/>
              </a:rPr>
              <a:t>and place it </a:t>
            </a:r>
            <a:r>
              <a:rPr lang="en-US" dirty="0">
                <a:sym typeface="Wingdings" panose="05000000000000000000" pitchFamily="2" charset="2"/>
              </a:rPr>
              <a:t>on the number line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Hash each key and place it at the next server on the number line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Move around the circle clockwise to find the next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7054562" y="3064278"/>
            <a:ext cx="2468656" cy="2468656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9989976" y="1632802"/>
            <a:ext cx="0" cy="506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29451" y="3515629"/>
            <a:ext cx="2962462" cy="102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(hash(</a:t>
            </a:r>
            <a:r>
              <a:rPr lang="en-US" sz="2400" dirty="0" err="1">
                <a:solidFill>
                  <a:schemeClr val="bg1"/>
                </a:solidFill>
              </a:rPr>
              <a:t>str</a:t>
            </a:r>
            <a:r>
              <a:rPr lang="en-US" sz="2400" dirty="0">
                <a:solidFill>
                  <a:schemeClr val="bg1"/>
                </a:solidFill>
              </a:rPr>
              <a:t>) % 256)/256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 ring location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63" idx="3"/>
          </p:cNvCxnSpPr>
          <p:nvPr/>
        </p:nvCxnSpPr>
        <p:spPr>
          <a:xfrm flipV="1">
            <a:off x="2358393" y="4105945"/>
            <a:ext cx="605094" cy="48333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4" idx="3"/>
          </p:cNvCxnSpPr>
          <p:nvPr/>
        </p:nvCxnSpPr>
        <p:spPr>
          <a:xfrm flipV="1">
            <a:off x="2361812" y="4047356"/>
            <a:ext cx="601675" cy="972426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5" idx="3"/>
          </p:cNvCxnSpPr>
          <p:nvPr/>
        </p:nvCxnSpPr>
        <p:spPr>
          <a:xfrm flipV="1">
            <a:off x="2358393" y="4034052"/>
            <a:ext cx="605094" cy="144662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03029" y="3989095"/>
            <a:ext cx="3178829" cy="22908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48999" y="3988974"/>
            <a:ext cx="791324" cy="22920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8339527" y="2637388"/>
            <a:ext cx="264170" cy="3539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0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34491" y="1633409"/>
            <a:ext cx="882999" cy="1006209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26372" y="4389225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&lt;“key1”, “value1”&gt;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9790" y="4819727"/>
            <a:ext cx="223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&lt;“key2”, “value2”&gt;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6372" y="5280621"/>
            <a:ext cx="22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&lt;“key3”, “value3”&gt;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10828243" y="1734404"/>
            <a:ext cx="945252" cy="704033"/>
            <a:chOff x="10828243" y="1734404"/>
            <a:chExt cx="945252" cy="704033"/>
          </a:xfrm>
        </p:grpSpPr>
        <p:pic>
          <p:nvPicPr>
            <p:cNvPr id="57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xtBox 71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828243" y="2687408"/>
            <a:ext cx="918000" cy="704033"/>
            <a:chOff x="10828243" y="1734404"/>
            <a:chExt cx="918000" cy="704033"/>
          </a:xfrm>
        </p:grpSpPr>
        <p:pic>
          <p:nvPicPr>
            <p:cNvPr id="78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TextBox 78"/>
            <p:cNvSpPr txBox="1"/>
            <p:nvPr/>
          </p:nvSpPr>
          <p:spPr>
            <a:xfrm>
              <a:off x="11433337" y="203832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0828243" y="3685192"/>
            <a:ext cx="945252" cy="704033"/>
            <a:chOff x="10828243" y="1734404"/>
            <a:chExt cx="945252" cy="704033"/>
          </a:xfrm>
        </p:grpSpPr>
        <p:pic>
          <p:nvPicPr>
            <p:cNvPr id="81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828243" y="4579930"/>
            <a:ext cx="945252" cy="704033"/>
            <a:chOff x="10828243" y="1734404"/>
            <a:chExt cx="945252" cy="704033"/>
          </a:xfrm>
        </p:grpSpPr>
        <p:pic>
          <p:nvPicPr>
            <p:cNvPr id="84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/>
            <p:cNvSpPr txBox="1"/>
            <p:nvPr/>
          </p:nvSpPr>
          <p:spPr>
            <a:xfrm>
              <a:off x="11433337" y="2038327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828243" y="5532934"/>
            <a:ext cx="901970" cy="704033"/>
            <a:chOff x="10828243" y="1734404"/>
            <a:chExt cx="901970" cy="704033"/>
          </a:xfrm>
        </p:grpSpPr>
        <p:pic>
          <p:nvPicPr>
            <p:cNvPr id="87" name="Picture 3" descr="D:\Pictures\Server_icons_lnx\Icons\128X128\data_serv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243" y="1734404"/>
              <a:ext cx="649081" cy="649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TextBox 87"/>
            <p:cNvSpPr txBox="1"/>
            <p:nvPr/>
          </p:nvSpPr>
          <p:spPr>
            <a:xfrm>
              <a:off x="11433337" y="2038327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0252284" y="4698862"/>
            <a:ext cx="444352" cy="419506"/>
            <a:chOff x="10301976" y="4730077"/>
            <a:chExt cx="444352" cy="419506"/>
          </a:xfrm>
        </p:grpSpPr>
        <p:sp>
          <p:nvSpPr>
            <p:cNvPr id="91" name="Oval 90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k1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252284" y="1855912"/>
            <a:ext cx="444352" cy="419506"/>
            <a:chOff x="10301976" y="4730077"/>
            <a:chExt cx="444352" cy="419506"/>
          </a:xfrm>
        </p:grpSpPr>
        <p:sp>
          <p:nvSpPr>
            <p:cNvPr id="96" name="Oval 95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k2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252284" y="3828650"/>
            <a:ext cx="444352" cy="419506"/>
            <a:chOff x="10301976" y="4730077"/>
            <a:chExt cx="444352" cy="419506"/>
          </a:xfrm>
        </p:grpSpPr>
        <p:sp>
          <p:nvSpPr>
            <p:cNvPr id="99" name="Oval 98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k3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3010" y="1955396"/>
            <a:ext cx="1230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“server A”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46636" y="2387481"/>
            <a:ext cx="120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“server B”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3010" y="2819566"/>
            <a:ext cx="1230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“server C”</a:t>
            </a:r>
          </a:p>
        </p:txBody>
      </p:sp>
      <p:cxnSp>
        <p:nvCxnSpPr>
          <p:cNvPr id="67" name="Straight Arrow Connector 66"/>
          <p:cNvCxnSpPr>
            <a:stCxn id="60" idx="3"/>
          </p:cNvCxnSpPr>
          <p:nvPr/>
        </p:nvCxnSpPr>
        <p:spPr>
          <a:xfrm>
            <a:off x="1863155" y="2155451"/>
            <a:ext cx="1115307" cy="147100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1" idx="3"/>
          </p:cNvCxnSpPr>
          <p:nvPr/>
        </p:nvCxnSpPr>
        <p:spPr>
          <a:xfrm>
            <a:off x="1849529" y="2587536"/>
            <a:ext cx="1144582" cy="10925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2" idx="3"/>
          </p:cNvCxnSpPr>
          <p:nvPr/>
        </p:nvCxnSpPr>
        <p:spPr>
          <a:xfrm>
            <a:off x="1863155" y="3019621"/>
            <a:ext cx="1115307" cy="7021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88890" y="2818800"/>
            <a:ext cx="0" cy="3976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970288" y="2632704"/>
            <a:ext cx="264170" cy="3539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1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9045480" y="3321855"/>
            <a:ext cx="419506" cy="419506"/>
            <a:chOff x="10301976" y="4730077"/>
            <a:chExt cx="419506" cy="419506"/>
          </a:xfrm>
        </p:grpSpPr>
        <p:sp>
          <p:nvSpPr>
            <p:cNvPr id="101" name="Oval 100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343654" y="4730077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06234" y="4664402"/>
            <a:ext cx="419506" cy="419506"/>
            <a:chOff x="10301976" y="4730077"/>
            <a:chExt cx="419506" cy="419506"/>
          </a:xfrm>
        </p:grpSpPr>
        <p:sp>
          <p:nvSpPr>
            <p:cNvPr id="104" name="Oval 103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363691" y="4730077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938831" y="3577937"/>
            <a:ext cx="419506" cy="419506"/>
            <a:chOff x="10301976" y="4730077"/>
            <a:chExt cx="419506" cy="419506"/>
          </a:xfrm>
        </p:grpSpPr>
        <p:sp>
          <p:nvSpPr>
            <p:cNvPr id="107" name="Oval 106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0357279" y="473007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297947" y="5298116"/>
            <a:ext cx="419506" cy="419506"/>
            <a:chOff x="10301976" y="4730077"/>
            <a:chExt cx="419506" cy="419506"/>
          </a:xfrm>
        </p:grpSpPr>
        <p:sp>
          <p:nvSpPr>
            <p:cNvPr id="110" name="Oval 109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350066" y="4730077"/>
              <a:ext cx="348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D</a:t>
              </a:r>
            </a:p>
          </p:txBody>
        </p:sp>
      </p:grpSp>
      <p:cxnSp>
        <p:nvCxnSpPr>
          <p:cNvPr id="112" name="Straight Arrow Connector 111"/>
          <p:cNvCxnSpPr/>
          <p:nvPr/>
        </p:nvCxnSpPr>
        <p:spPr>
          <a:xfrm flipV="1">
            <a:off x="6005690" y="3565910"/>
            <a:ext cx="2949861" cy="4187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6026327" y="4004289"/>
            <a:ext cx="871782" cy="7694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6026327" y="3824913"/>
            <a:ext cx="807956" cy="14872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001481" y="3978047"/>
            <a:ext cx="2287409" cy="135531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9313465" y="4047355"/>
            <a:ext cx="444352" cy="419506"/>
            <a:chOff x="10301976" y="4730077"/>
            <a:chExt cx="444352" cy="419506"/>
          </a:xfrm>
        </p:grpSpPr>
        <p:sp>
          <p:nvSpPr>
            <p:cNvPr id="117" name="Oval 116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k1</a:t>
              </a:r>
            </a:p>
          </p:txBody>
        </p:sp>
      </p:grpSp>
      <p:cxnSp>
        <p:nvCxnSpPr>
          <p:cNvPr id="119" name="Straight Arrow Connector 118"/>
          <p:cNvCxnSpPr/>
          <p:nvPr/>
        </p:nvCxnSpPr>
        <p:spPr>
          <a:xfrm flipV="1">
            <a:off x="6018678" y="3216452"/>
            <a:ext cx="1552818" cy="780993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7642785" y="2981112"/>
            <a:ext cx="444352" cy="419506"/>
            <a:chOff x="10301976" y="4730077"/>
            <a:chExt cx="444352" cy="419506"/>
          </a:xfrm>
        </p:grpSpPr>
        <p:sp>
          <p:nvSpPr>
            <p:cNvPr id="121" name="Oval 120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k2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883528" y="4121569"/>
            <a:ext cx="444352" cy="419506"/>
            <a:chOff x="10301976" y="4730077"/>
            <a:chExt cx="444352" cy="419506"/>
          </a:xfrm>
        </p:grpSpPr>
        <p:sp>
          <p:nvSpPr>
            <p:cNvPr id="124" name="Oval 123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301976" y="47300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k3</a:t>
              </a: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629003" y="3251651"/>
            <a:ext cx="123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“server D”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50643" y="3683737"/>
            <a:ext cx="1194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“server E”</a:t>
            </a:r>
          </a:p>
        </p:txBody>
      </p:sp>
      <p:cxnSp>
        <p:nvCxnSpPr>
          <p:cNvPr id="136" name="Straight Arrow Connector 135"/>
          <p:cNvCxnSpPr>
            <a:stCxn id="131" idx="3"/>
          </p:cNvCxnSpPr>
          <p:nvPr/>
        </p:nvCxnSpPr>
        <p:spPr>
          <a:xfrm>
            <a:off x="1867162" y="3451706"/>
            <a:ext cx="1096325" cy="2891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2" idx="3"/>
          </p:cNvCxnSpPr>
          <p:nvPr/>
        </p:nvCxnSpPr>
        <p:spPr>
          <a:xfrm flipV="1">
            <a:off x="1845522" y="3803605"/>
            <a:ext cx="1152833" cy="80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9011259" y="4854759"/>
            <a:ext cx="419506" cy="419506"/>
            <a:chOff x="10301976" y="4730077"/>
            <a:chExt cx="419506" cy="419506"/>
          </a:xfrm>
        </p:grpSpPr>
        <p:sp>
          <p:nvSpPr>
            <p:cNvPr id="145" name="Oval 144"/>
            <p:cNvSpPr/>
            <p:nvPr/>
          </p:nvSpPr>
          <p:spPr>
            <a:xfrm>
              <a:off x="10301976" y="4730077"/>
              <a:ext cx="419506" cy="4195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0370103" y="4730077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E</a:t>
              </a:r>
            </a:p>
          </p:txBody>
        </p:sp>
      </p:grpSp>
      <p:cxnSp>
        <p:nvCxnSpPr>
          <p:cNvPr id="147" name="Straight Arrow Connector 146"/>
          <p:cNvCxnSpPr/>
          <p:nvPr/>
        </p:nvCxnSpPr>
        <p:spPr>
          <a:xfrm>
            <a:off x="6026327" y="3997443"/>
            <a:ext cx="2929224" cy="10223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0.13542 " pathEditMode="relative" rAng="0" ptsTypes="AA">
                                      <p:cBhvr>
                                        <p:cTn id="194" dur="1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practice, no need to implement complicated number lines</a:t>
            </a:r>
          </a:p>
          <a:p>
            <a:r>
              <a:rPr lang="en-US" dirty="0"/>
              <a:t>Store a list of servers, sorted by their hash (floats from 0 </a:t>
            </a:r>
            <a:r>
              <a:rPr lang="en-US" dirty="0">
                <a:sym typeface="Wingdings" panose="05000000000000000000" pitchFamily="2" charset="2"/>
              </a:rPr>
              <a:t> 1)</a:t>
            </a:r>
          </a:p>
          <a:p>
            <a:r>
              <a:rPr lang="en-US" dirty="0">
                <a:sym typeface="Wingdings" panose="05000000000000000000" pitchFamily="2" charset="2"/>
              </a:rPr>
              <a:t>To </a:t>
            </a:r>
            <a:r>
              <a:rPr lang="en-US" i="1" dirty="0">
                <a:sym typeface="Wingdings" panose="05000000000000000000" pitchFamily="2" charset="2"/>
              </a:rPr>
              <a:t>put()</a:t>
            </a:r>
            <a:r>
              <a:rPr lang="en-US" dirty="0">
                <a:sym typeface="Wingdings" panose="05000000000000000000" pitchFamily="2" charset="2"/>
              </a:rPr>
              <a:t> or </a:t>
            </a:r>
            <a:r>
              <a:rPr lang="en-US" i="1" dirty="0">
                <a:sym typeface="Wingdings" panose="05000000000000000000" pitchFamily="2" charset="2"/>
              </a:rPr>
              <a:t>get()</a:t>
            </a:r>
            <a:r>
              <a:rPr lang="en-US" dirty="0">
                <a:sym typeface="Wingdings" panose="05000000000000000000" pitchFamily="2" charset="2"/>
              </a:rPr>
              <a:t> a pair, hash the key and search through the list for the first server where hash(server) &gt;= hash(key)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O(log n) search time if we use a sorted data structure like a heap</a:t>
            </a:r>
          </a:p>
          <a:p>
            <a:r>
              <a:rPr lang="en-US" dirty="0">
                <a:sym typeface="Wingdings" panose="05000000000000000000" pitchFamily="2" charset="2"/>
              </a:rPr>
              <a:t>O(log n) time to insert a new server into the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78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72442</TotalTime>
  <Words>2589</Words>
  <Application>Microsoft Office PowerPoint</Application>
  <PresentationFormat>Widescreen</PresentationFormat>
  <Paragraphs>615</Paragraphs>
  <Slides>44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CS 4700/5700 Network Fundamentals</vt:lpstr>
      <vt:lpstr>Outline</vt:lpstr>
      <vt:lpstr>Key/Value Storage Service</vt:lpstr>
      <vt:lpstr>Mapping Keys to Servers</vt:lpstr>
      <vt:lpstr>Hash Tables</vt:lpstr>
      <vt:lpstr>(Bad) Distributed Key/Value Service</vt:lpstr>
      <vt:lpstr>Consistent Hashing</vt:lpstr>
      <vt:lpstr>Consistent Hashing Example</vt:lpstr>
      <vt:lpstr>Practical Implementation</vt:lpstr>
      <vt:lpstr>Improvements to Consistent Hashing</vt:lpstr>
      <vt:lpstr>Consistent Hashing Summary</vt:lpstr>
      <vt:lpstr>Outline</vt:lpstr>
      <vt:lpstr>Network Layer, version 2?</vt:lpstr>
      <vt:lpstr>Layering, Revisited</vt:lpstr>
      <vt:lpstr>Towards Network Overlays</vt:lpstr>
      <vt:lpstr>Example: Virtual Private Network (VPN)</vt:lpstr>
      <vt:lpstr>Network Overlays</vt:lpstr>
      <vt:lpstr>Example: Unicast Streaming Video</vt:lpstr>
      <vt:lpstr>Example: IP Multicast Streaming Video</vt:lpstr>
      <vt:lpstr>Example: End System Multicast Overlay</vt:lpstr>
      <vt:lpstr>Network Overlays</vt:lpstr>
      <vt:lpstr>Outline</vt:lpstr>
      <vt:lpstr>Unstructured P2P Review</vt:lpstr>
      <vt:lpstr>Why Do We Need Structure?</vt:lpstr>
      <vt:lpstr>Naïve Overlay Network</vt:lpstr>
      <vt:lpstr>Structured Overlay Fundamentals</vt:lpstr>
      <vt:lpstr>Structured Overlays at 10,000ft.</vt:lpstr>
      <vt:lpstr>Structured Overlay Implementations</vt:lpstr>
      <vt:lpstr>Details</vt:lpstr>
      <vt:lpstr>Tapestry/Pastry</vt:lpstr>
      <vt:lpstr>Physical and Virtual Routing</vt:lpstr>
      <vt:lpstr>Problem: Routing Table Size</vt:lpstr>
      <vt:lpstr>Tapestry/Pastry Routing Tables</vt:lpstr>
      <vt:lpstr>Derivation</vt:lpstr>
      <vt:lpstr>Routing Table Example</vt:lpstr>
      <vt:lpstr>Routing, One More Time</vt:lpstr>
      <vt:lpstr>Leaf Sets</vt:lpstr>
      <vt:lpstr>Joining the Overlay</vt:lpstr>
      <vt:lpstr>Node Departure</vt:lpstr>
      <vt:lpstr>DHTs and Consistent Hashing</vt:lpstr>
      <vt:lpstr>Summary of Structured Overlays</vt:lpstr>
      <vt:lpstr>Summary, Continued</vt:lpstr>
      <vt:lpstr>Structured Overlay Advantages and Uses</vt:lpstr>
      <vt:lpstr>Trackerless BitTorrent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1014</cp:revision>
  <cp:lastPrinted>2012-08-22T04:00:45Z</cp:lastPrinted>
  <dcterms:created xsi:type="dcterms:W3CDTF">2012-01-03T02:22:46Z</dcterms:created>
  <dcterms:modified xsi:type="dcterms:W3CDTF">2024-04-02T15:22:58Z</dcterms:modified>
</cp:coreProperties>
</file>