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46"/>
  </p:notesMasterIdLst>
  <p:handoutMasterIdLst>
    <p:handoutMasterId r:id="rId47"/>
  </p:handoutMasterIdLst>
  <p:sldIdLst>
    <p:sldId id="388" r:id="rId2"/>
    <p:sldId id="401" r:id="rId3"/>
    <p:sldId id="464" r:id="rId4"/>
    <p:sldId id="465" r:id="rId5"/>
    <p:sldId id="407" r:id="rId6"/>
    <p:sldId id="408" r:id="rId7"/>
    <p:sldId id="457" r:id="rId8"/>
    <p:sldId id="466" r:id="rId9"/>
    <p:sldId id="467" r:id="rId10"/>
    <p:sldId id="468" r:id="rId11"/>
    <p:sldId id="469" r:id="rId12"/>
    <p:sldId id="456" r:id="rId13"/>
    <p:sldId id="458" r:id="rId14"/>
    <p:sldId id="459" r:id="rId15"/>
    <p:sldId id="463" r:id="rId16"/>
    <p:sldId id="461" r:id="rId17"/>
    <p:sldId id="462" r:id="rId18"/>
    <p:sldId id="403" r:id="rId19"/>
    <p:sldId id="404" r:id="rId20"/>
    <p:sldId id="405" r:id="rId21"/>
    <p:sldId id="474" r:id="rId22"/>
    <p:sldId id="475" r:id="rId23"/>
    <p:sldId id="471" r:id="rId24"/>
    <p:sldId id="406" r:id="rId25"/>
    <p:sldId id="470" r:id="rId26"/>
    <p:sldId id="410" r:id="rId27"/>
    <p:sldId id="411" r:id="rId28"/>
    <p:sldId id="412" r:id="rId29"/>
    <p:sldId id="413" r:id="rId30"/>
    <p:sldId id="420" r:id="rId31"/>
    <p:sldId id="454" r:id="rId32"/>
    <p:sldId id="472" r:id="rId33"/>
    <p:sldId id="421" r:id="rId34"/>
    <p:sldId id="473" r:id="rId35"/>
    <p:sldId id="422" r:id="rId36"/>
    <p:sldId id="424" r:id="rId37"/>
    <p:sldId id="423" r:id="rId38"/>
    <p:sldId id="425" r:id="rId39"/>
    <p:sldId id="426" r:id="rId40"/>
    <p:sldId id="419" r:id="rId41"/>
    <p:sldId id="427" r:id="rId42"/>
    <p:sldId id="428" r:id="rId43"/>
    <p:sldId id="409" r:id="rId44"/>
    <p:sldId id="429" r:id="rId45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1206C271-A17B-4745-8409-D19C184D271D}">
          <p14:sldIdLst>
            <p14:sldId id="388"/>
            <p14:sldId id="401"/>
            <p14:sldId id="464"/>
            <p14:sldId id="465"/>
            <p14:sldId id="407"/>
            <p14:sldId id="408"/>
            <p14:sldId id="457"/>
            <p14:sldId id="466"/>
            <p14:sldId id="467"/>
            <p14:sldId id="468"/>
            <p14:sldId id="469"/>
            <p14:sldId id="456"/>
            <p14:sldId id="458"/>
            <p14:sldId id="459"/>
            <p14:sldId id="463"/>
            <p14:sldId id="461"/>
            <p14:sldId id="462"/>
            <p14:sldId id="403"/>
            <p14:sldId id="404"/>
            <p14:sldId id="405"/>
            <p14:sldId id="474"/>
            <p14:sldId id="475"/>
            <p14:sldId id="471"/>
            <p14:sldId id="406"/>
            <p14:sldId id="470"/>
            <p14:sldId id="410"/>
            <p14:sldId id="411"/>
            <p14:sldId id="412"/>
            <p14:sldId id="413"/>
            <p14:sldId id="420"/>
            <p14:sldId id="454"/>
            <p14:sldId id="472"/>
            <p14:sldId id="421"/>
            <p14:sldId id="473"/>
            <p14:sldId id="422"/>
            <p14:sldId id="424"/>
            <p14:sldId id="423"/>
            <p14:sldId id="425"/>
            <p14:sldId id="426"/>
            <p14:sldId id="419"/>
            <p14:sldId id="427"/>
            <p14:sldId id="428"/>
            <p14:sldId id="409"/>
            <p14:sldId id="42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68" autoAdjust="0"/>
    <p:restoredTop sz="90136" autoAdjust="0"/>
  </p:normalViewPr>
  <p:slideViewPr>
    <p:cSldViewPr snapToGrid="0">
      <p:cViewPr varScale="1">
        <p:scale>
          <a:sx n="61" d="100"/>
          <a:sy n="61" d="100"/>
        </p:scale>
        <p:origin x="128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2520" y="-9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/>
              <a:t>Christo Wilson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/>
              <a:t>8/22/2012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/>
              <a:t>Defense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3CF3CE8-99B9-4E0D-8156-BD8D62DE6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990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/>
              <a:t>Christo Wilson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/>
              <a:t>8/22/2012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/>
              <a:t>Defense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7FBF96E-C445-4FF1-86A3-96F5585B6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9080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8/22/2012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Defense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Christo Wilson</a:t>
            </a:r>
          </a:p>
        </p:txBody>
      </p:sp>
    </p:spTree>
    <p:extLst>
      <p:ext uri="{BB962C8B-B14F-4D97-AF65-F5344CB8AC3E}">
        <p14:creationId xmlns:p14="http://schemas.microsoft.com/office/powerpoint/2010/main" val="2620605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Christo Wilson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8/22/2012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Defense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315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Christo Wilson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8/22/2012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Defense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275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Christo Wilson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8/22/2012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Defense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675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Christo Wilson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8/22/2012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Defense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953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FB7646-A273-4C89-A8FD-87A8EC8ED1D2}" type="slidenum">
              <a:rPr lang="en-US"/>
              <a:pPr/>
              <a:t>23</a:t>
            </a:fld>
            <a:endParaRPr lang="en-US"/>
          </a:p>
        </p:txBody>
      </p:sp>
      <p:sp>
        <p:nvSpPr>
          <p:cNvPr id="26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696913"/>
            <a:ext cx="6197600" cy="3486150"/>
          </a:xfrm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By Pink Floyd / Reproduction : </a:t>
            </a:r>
            <a:r>
              <a:rPr lang="en-US" dirty="0" err="1"/>
              <a:t>Kilyann</a:t>
            </a:r>
            <a:r>
              <a:rPr lang="en-US" dirty="0"/>
              <a:t> Le Hen - cover, Public Domain, https://</a:t>
            </a:r>
            <a:r>
              <a:rPr lang="en-US" dirty="0" err="1"/>
              <a:t>commons.wikimedia.org</a:t>
            </a:r>
            <a:r>
              <a:rPr lang="en-US" dirty="0"/>
              <a:t>/w/</a:t>
            </a:r>
            <a:r>
              <a:rPr lang="en-US" dirty="0" err="1"/>
              <a:t>index.php?curid</a:t>
            </a:r>
            <a:r>
              <a:rPr lang="en-US" dirty="0"/>
              <a:t>=116527150</a:t>
            </a:r>
          </a:p>
          <a:p>
            <a:r>
              <a:rPr lang="en-US" dirty="0"/>
              <a:t>By </a:t>
            </a:r>
            <a:r>
              <a:rPr lang="en-US" dirty="0" err="1"/>
              <a:t>Raph_PH</a:t>
            </a:r>
            <a:r>
              <a:rPr lang="en-US" dirty="0"/>
              <a:t> - QueenbdayRAH210418-34, CC BY 2.0, https://</a:t>
            </a:r>
            <a:r>
              <a:rPr lang="en-US" dirty="0" err="1"/>
              <a:t>commons.wikimedia.org</a:t>
            </a:r>
            <a:r>
              <a:rPr lang="en-US" dirty="0"/>
              <a:t>/w/</a:t>
            </a:r>
            <a:r>
              <a:rPr lang="en-US" dirty="0" err="1"/>
              <a:t>index.php?curid</a:t>
            </a:r>
            <a:r>
              <a:rPr lang="en-US"/>
              <a:t>=113221853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641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Christo Wilson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8/22/2012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Defense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500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228600"/>
            <a:ext cx="117856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56270"/>
            <a:ext cx="711200" cy="304800"/>
          </a:xfrm>
        </p:spPr>
        <p:txBody>
          <a:bodyPr/>
          <a:lstStyle>
            <a:lvl1pPr>
              <a:defRPr sz="1800"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03200" y="1600200"/>
            <a:ext cx="11785600" cy="5105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2286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3048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1828800" y="3048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048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572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203200" y="228600"/>
            <a:ext cx="117856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03200" y="1600200"/>
            <a:ext cx="11785600" cy="5105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-6179" y="1257917"/>
            <a:ext cx="793579" cy="260728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800" b="1"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tif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tif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tif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143000"/>
            <a:ext cx="9543443" cy="1828800"/>
          </a:xfrm>
        </p:spPr>
        <p:txBody>
          <a:bodyPr>
            <a:normAutofit/>
          </a:bodyPr>
          <a:lstStyle/>
          <a:p>
            <a:r>
              <a:rPr lang="en-US" sz="6000" cap="none" dirty="0"/>
              <a:t>CS 4700/5700</a:t>
            </a:r>
            <a:br>
              <a:rPr lang="en-US" sz="6000" cap="none" dirty="0"/>
            </a:br>
            <a:r>
              <a:rPr lang="en-US" sz="4900" cap="none" dirty="0"/>
              <a:t>Network Fundamentals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209799" y="3496235"/>
            <a:ext cx="6662784" cy="21336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solidFill>
                  <a:schemeClr val="tx1"/>
                </a:solidFill>
              </a:rPr>
              <a:t>Overlay Networks</a:t>
            </a:r>
          </a:p>
          <a:p>
            <a:r>
              <a:rPr lang="en-US" sz="3600" b="1" dirty="0">
                <a:solidFill>
                  <a:schemeClr val="tx1"/>
                </a:solidFill>
              </a:rPr>
              <a:t>(P2P DHT via KBR FTW)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Revised 4/2/2024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509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roup 71"/>
          <p:cNvGrpSpPr/>
          <p:nvPr/>
        </p:nvGrpSpPr>
        <p:grpSpPr>
          <a:xfrm>
            <a:off x="9902409" y="4279345"/>
            <a:ext cx="1827061" cy="1984651"/>
            <a:chOff x="9902409" y="4279345"/>
            <a:chExt cx="1827061" cy="1984651"/>
          </a:xfrm>
        </p:grpSpPr>
        <p:sp>
          <p:nvSpPr>
            <p:cNvPr id="7" name="Oval 6"/>
            <p:cNvSpPr/>
            <p:nvPr/>
          </p:nvSpPr>
          <p:spPr>
            <a:xfrm>
              <a:off x="10101544" y="4636070"/>
              <a:ext cx="1627926" cy="1627926"/>
            </a:xfrm>
            <a:prstGeom prst="ellipse">
              <a:avLst/>
            </a:prstGeom>
            <a:noFill/>
            <a:ln w="38100">
              <a:prstDash val="sysDot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0966144" y="4284029"/>
              <a:ext cx="264170" cy="35394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accent4"/>
                  </a:solidFill>
                </a:rPr>
                <a:t>0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10915507" y="4426888"/>
              <a:ext cx="0" cy="354815"/>
            </a:xfrm>
            <a:prstGeom prst="line">
              <a:avLst/>
            </a:prstGeom>
            <a:ln w="28575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10596905" y="4279345"/>
              <a:ext cx="264170" cy="35394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accent4"/>
                  </a:solidFill>
                </a:rPr>
                <a:t>1</a:t>
              </a: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9902409" y="5143445"/>
              <a:ext cx="419506" cy="419506"/>
              <a:chOff x="10301976" y="4730077"/>
              <a:chExt cx="419506" cy="419506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10301976" y="4730077"/>
                <a:ext cx="419506" cy="41950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363691" y="4730077"/>
                <a:ext cx="32092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chemeClr val="bg1"/>
                    </a:solidFill>
                  </a:rPr>
                  <a:t>B</a:t>
                </a:r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Improvements to Consistent Hashing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03200" y="1600201"/>
            <a:ext cx="6882050" cy="1991514"/>
          </a:xfrm>
        </p:spPr>
        <p:txBody>
          <a:bodyPr/>
          <a:lstStyle/>
          <a:p>
            <a:r>
              <a:rPr lang="en-US" dirty="0"/>
              <a:t>Problem: hashing may not result in perfect balance (</a:t>
            </a:r>
            <a:r>
              <a:rPr lang="en-US" i="1" dirty="0"/>
              <a:t>1/n</a:t>
            </a:r>
            <a:r>
              <a:rPr lang="en-US" dirty="0"/>
              <a:t> items per server)</a:t>
            </a:r>
          </a:p>
          <a:p>
            <a:pPr lvl="1"/>
            <a:r>
              <a:rPr lang="en-US" dirty="0"/>
              <a:t>Solution: balance the load by hashing each server multiple times </a:t>
            </a:r>
          </a:p>
        </p:txBody>
      </p:sp>
      <p:sp>
        <p:nvSpPr>
          <p:cNvPr id="5" name="Rectangle 4"/>
          <p:cNvSpPr/>
          <p:nvPr/>
        </p:nvSpPr>
        <p:spPr>
          <a:xfrm>
            <a:off x="5065076" y="5982958"/>
            <a:ext cx="37953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>
              <a:buNone/>
            </a:pPr>
            <a:r>
              <a:rPr lang="en-US" sz="2400" dirty="0" err="1"/>
              <a:t>consistent_hash</a:t>
            </a:r>
            <a:r>
              <a:rPr lang="en-US" sz="2400" dirty="0"/>
              <a:t>(“key1”) = 0.4</a:t>
            </a:r>
            <a:endParaRPr lang="en-US" sz="2400" dirty="0">
              <a:sym typeface="Wingdings" panose="05000000000000000000" pitchFamily="2" charset="2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202995" y="4489183"/>
            <a:ext cx="6882050" cy="172460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Problem: if a server fails, data may be lost</a:t>
            </a:r>
          </a:p>
          <a:p>
            <a:pPr lvl="1"/>
            <a:r>
              <a:rPr lang="en-US" dirty="0"/>
              <a:t>Solution: replicate keys/value pairs on multiple servers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0321915" y="5876157"/>
            <a:ext cx="419506" cy="419506"/>
            <a:chOff x="10301976" y="4730077"/>
            <a:chExt cx="419506" cy="419506"/>
          </a:xfrm>
        </p:grpSpPr>
        <p:sp>
          <p:nvSpPr>
            <p:cNvPr id="12" name="Oval 11"/>
            <p:cNvSpPr/>
            <p:nvPr/>
          </p:nvSpPr>
          <p:spPr>
            <a:xfrm>
              <a:off x="10301976" y="4730077"/>
              <a:ext cx="419506" cy="41950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0343654" y="4730077"/>
              <a:ext cx="3609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</a:rPr>
                <a:t>A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1345732" y="5681439"/>
            <a:ext cx="444352" cy="419506"/>
            <a:chOff x="10301976" y="4730077"/>
            <a:chExt cx="444352" cy="419506"/>
          </a:xfrm>
        </p:grpSpPr>
        <p:sp>
          <p:nvSpPr>
            <p:cNvPr id="24" name="Oval 23"/>
            <p:cNvSpPr/>
            <p:nvPr/>
          </p:nvSpPr>
          <p:spPr>
            <a:xfrm>
              <a:off x="10301976" y="4730077"/>
              <a:ext cx="419506" cy="4195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0301976" y="473007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</a:rPr>
                <a:t>k1</a:t>
              </a:r>
            </a:p>
          </p:txBody>
        </p:sp>
      </p:grpSp>
      <p:sp>
        <p:nvSpPr>
          <p:cNvPr id="38" name="Right Arrow 37"/>
          <p:cNvSpPr/>
          <p:nvPr/>
        </p:nvSpPr>
        <p:spPr>
          <a:xfrm rot="19812109">
            <a:off x="9686969" y="6219974"/>
            <a:ext cx="665583" cy="3944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Arrow 38"/>
          <p:cNvSpPr/>
          <p:nvPr/>
        </p:nvSpPr>
        <p:spPr>
          <a:xfrm rot="20754047">
            <a:off x="9203359" y="5259720"/>
            <a:ext cx="665583" cy="3944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10088233" y="2212027"/>
            <a:ext cx="1627926" cy="1627926"/>
          </a:xfrm>
          <a:prstGeom prst="ellipse">
            <a:avLst/>
          </a:prstGeom>
          <a:noFill/>
          <a:ln w="38100">
            <a:prstDash val="sysDot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0952833" y="1859986"/>
            <a:ext cx="264170" cy="35394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4"/>
                </a:solidFill>
              </a:rPr>
              <a:t>0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10902196" y="2002845"/>
            <a:ext cx="0" cy="354815"/>
          </a:xfrm>
          <a:prstGeom prst="line">
            <a:avLst/>
          </a:prstGeom>
          <a:ln w="28575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10583594" y="1855302"/>
            <a:ext cx="264170" cy="35394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4"/>
                </a:solidFill>
              </a:rPr>
              <a:t>1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11506406" y="2732700"/>
            <a:ext cx="419506" cy="419506"/>
            <a:chOff x="10301976" y="4730077"/>
            <a:chExt cx="419506" cy="419506"/>
          </a:xfrm>
        </p:grpSpPr>
        <p:sp>
          <p:nvSpPr>
            <p:cNvPr id="45" name="Oval 44"/>
            <p:cNvSpPr/>
            <p:nvPr/>
          </p:nvSpPr>
          <p:spPr>
            <a:xfrm>
              <a:off x="10301976" y="4730077"/>
              <a:ext cx="419506" cy="41950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0343654" y="4730077"/>
              <a:ext cx="3609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</a:rPr>
                <a:t>A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191777" y="2167741"/>
            <a:ext cx="419506" cy="419506"/>
            <a:chOff x="10301976" y="4730077"/>
            <a:chExt cx="419506" cy="419506"/>
          </a:xfrm>
        </p:grpSpPr>
        <p:sp>
          <p:nvSpPr>
            <p:cNvPr id="48" name="Oval 47"/>
            <p:cNvSpPr/>
            <p:nvPr/>
          </p:nvSpPr>
          <p:spPr>
            <a:xfrm>
              <a:off x="10301976" y="4730077"/>
              <a:ext cx="419506" cy="41950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0363691" y="4730077"/>
              <a:ext cx="3209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</a:rPr>
                <a:t>B</a:t>
              </a: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10338309" y="3503598"/>
            <a:ext cx="419506" cy="419506"/>
            <a:chOff x="10301976" y="4730077"/>
            <a:chExt cx="419506" cy="419506"/>
          </a:xfrm>
        </p:grpSpPr>
        <p:sp>
          <p:nvSpPr>
            <p:cNvPr id="56" name="Oval 55"/>
            <p:cNvSpPr/>
            <p:nvPr/>
          </p:nvSpPr>
          <p:spPr>
            <a:xfrm>
              <a:off x="10301976" y="4730077"/>
              <a:ext cx="419506" cy="41950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0343654" y="4730077"/>
              <a:ext cx="3609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</a:rPr>
                <a:t>A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10045232" y="2307159"/>
            <a:ext cx="419506" cy="419506"/>
            <a:chOff x="10301976" y="4730077"/>
            <a:chExt cx="419506" cy="419506"/>
          </a:xfrm>
        </p:grpSpPr>
        <p:sp>
          <p:nvSpPr>
            <p:cNvPr id="59" name="Oval 58"/>
            <p:cNvSpPr/>
            <p:nvPr/>
          </p:nvSpPr>
          <p:spPr>
            <a:xfrm>
              <a:off x="10301976" y="4730077"/>
              <a:ext cx="419506" cy="41950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0343654" y="4730077"/>
              <a:ext cx="3609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</a:rPr>
                <a:t>A</a:t>
              </a: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11296653" y="3327290"/>
            <a:ext cx="419506" cy="419506"/>
            <a:chOff x="10301976" y="4730077"/>
            <a:chExt cx="419506" cy="419506"/>
          </a:xfrm>
        </p:grpSpPr>
        <p:sp>
          <p:nvSpPr>
            <p:cNvPr id="62" name="Oval 61"/>
            <p:cNvSpPr/>
            <p:nvPr/>
          </p:nvSpPr>
          <p:spPr>
            <a:xfrm>
              <a:off x="10301976" y="4730077"/>
              <a:ext cx="419506" cy="41950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0363691" y="4730077"/>
              <a:ext cx="3209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</a:rPr>
                <a:t>B</a:t>
              </a: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9918803" y="3082701"/>
            <a:ext cx="419506" cy="419506"/>
            <a:chOff x="10301976" y="4730077"/>
            <a:chExt cx="419506" cy="419506"/>
          </a:xfrm>
        </p:grpSpPr>
        <p:sp>
          <p:nvSpPr>
            <p:cNvPr id="65" name="Oval 64"/>
            <p:cNvSpPr/>
            <p:nvPr/>
          </p:nvSpPr>
          <p:spPr>
            <a:xfrm>
              <a:off x="10301976" y="4730077"/>
              <a:ext cx="419506" cy="41950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0363691" y="4730077"/>
              <a:ext cx="3209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</a:rPr>
                <a:t>B</a:t>
              </a:r>
            </a:p>
          </p:txBody>
        </p:sp>
      </p:grpSp>
      <p:sp>
        <p:nvSpPr>
          <p:cNvPr id="67" name="Rectangle 66"/>
          <p:cNvSpPr/>
          <p:nvPr/>
        </p:nvSpPr>
        <p:spPr>
          <a:xfrm>
            <a:off x="5065076" y="3158902"/>
            <a:ext cx="436824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>
              <a:buNone/>
            </a:pPr>
            <a:r>
              <a:rPr lang="en-US" sz="2400" dirty="0" err="1"/>
              <a:t>consistent_hash</a:t>
            </a:r>
            <a:r>
              <a:rPr lang="en-US" sz="2400" dirty="0"/>
              <a:t>(“serverA_1”) = …</a:t>
            </a:r>
          </a:p>
          <a:p>
            <a:pPr marL="0" lvl="1"/>
            <a:r>
              <a:rPr lang="en-US" sz="2400" dirty="0" err="1"/>
              <a:t>consistent_hash</a:t>
            </a:r>
            <a:r>
              <a:rPr lang="en-US" sz="2400" dirty="0"/>
              <a:t>(“serverA_2”) = …</a:t>
            </a:r>
            <a:endParaRPr lang="en-US" sz="2400" dirty="0">
              <a:sym typeface="Wingdings" panose="05000000000000000000" pitchFamily="2" charset="2"/>
            </a:endParaRPr>
          </a:p>
          <a:p>
            <a:pPr marL="0" lvl="1"/>
            <a:r>
              <a:rPr lang="en-US" sz="2400" dirty="0" err="1"/>
              <a:t>consistent_hash</a:t>
            </a:r>
            <a:r>
              <a:rPr lang="en-US" sz="2400" dirty="0"/>
              <a:t>(“serverA_3”) = …</a:t>
            </a:r>
            <a:endParaRPr lang="en-US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22791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38" grpId="0" animBg="1"/>
      <p:bldP spid="38" grpId="1" animBg="1"/>
      <p:bldP spid="39" grpId="0" animBg="1"/>
      <p:bldP spid="6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Consistent Hashing Summary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Consistent hashing is a simple, powerful tool for building distributed systems</a:t>
            </a:r>
          </a:p>
          <a:p>
            <a:pPr lvl="1"/>
            <a:r>
              <a:rPr lang="en-US" dirty="0"/>
              <a:t>Provides consistent, deterministic mapping between </a:t>
            </a:r>
            <a:r>
              <a:rPr lang="en-US" i="1" dirty="0"/>
              <a:t>names</a:t>
            </a:r>
            <a:r>
              <a:rPr lang="en-US" dirty="0"/>
              <a:t> and </a:t>
            </a:r>
            <a:r>
              <a:rPr lang="en-US" i="1" dirty="0"/>
              <a:t>servers</a:t>
            </a:r>
          </a:p>
          <a:p>
            <a:pPr lvl="1"/>
            <a:r>
              <a:rPr lang="en-US" dirty="0"/>
              <a:t>Often called </a:t>
            </a:r>
            <a:r>
              <a:rPr lang="en-US" dirty="0">
                <a:solidFill>
                  <a:schemeClr val="accent1"/>
                </a:solidFill>
              </a:rPr>
              <a:t>locality sensitive hashing</a:t>
            </a:r>
          </a:p>
          <a:p>
            <a:pPr lvl="2"/>
            <a:r>
              <a:rPr lang="en-US" dirty="0"/>
              <a:t>Ideal algorithm for systems that need to scale up or down gracefully</a:t>
            </a:r>
          </a:p>
          <a:p>
            <a:r>
              <a:rPr lang="en-US" dirty="0"/>
              <a:t>Many, many systems use consistent hashing</a:t>
            </a:r>
          </a:p>
          <a:p>
            <a:pPr lvl="1"/>
            <a:r>
              <a:rPr lang="en-US" dirty="0"/>
              <a:t>CDNs</a:t>
            </a:r>
          </a:p>
          <a:p>
            <a:pPr lvl="1"/>
            <a:r>
              <a:rPr lang="en-US" dirty="0"/>
              <a:t>Databases: </a:t>
            </a:r>
            <a:r>
              <a:rPr lang="en-US" dirty="0" err="1"/>
              <a:t>memcached</a:t>
            </a:r>
            <a:r>
              <a:rPr lang="en-US" dirty="0"/>
              <a:t>, </a:t>
            </a:r>
            <a:r>
              <a:rPr lang="en-US" dirty="0" err="1"/>
              <a:t>redis</a:t>
            </a:r>
            <a:r>
              <a:rPr lang="en-US" dirty="0"/>
              <a:t>, Voldemort, Dynamo, Cassandra, etc.</a:t>
            </a:r>
          </a:p>
          <a:p>
            <a:pPr lvl="1"/>
            <a:r>
              <a:rPr lang="en-US" dirty="0"/>
              <a:t>Overlay networks (more on this coming up…)</a:t>
            </a:r>
          </a:p>
        </p:txBody>
      </p:sp>
    </p:spTree>
    <p:extLst>
      <p:ext uri="{BB962C8B-B14F-4D97-AF65-F5344CB8AC3E}">
        <p14:creationId xmlns:p14="http://schemas.microsoft.com/office/powerpoint/2010/main" val="11243629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974376" y="2388360"/>
            <a:ext cx="8338782" cy="3807725"/>
          </a:xfrm>
        </p:spPr>
        <p:txBody>
          <a:bodyPr>
            <a:noAutofit/>
          </a:bodyPr>
          <a:lstStyle/>
          <a:p>
            <a:pPr marL="571500" indent="-571500">
              <a:buFont typeface="Wingdings" pitchFamily="2" charset="2"/>
              <a:buChar char="q"/>
            </a:pPr>
            <a:r>
              <a:rPr lang="en-US" sz="4400" dirty="0"/>
              <a:t>Consistent Hashing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en-US" sz="4400" dirty="0"/>
              <a:t>Network Overlay Basic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en-US" sz="4400" dirty="0"/>
              <a:t>Structured Overlays / DHTs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fld id="{283B9EA5-CE9A-4950-A80C-5ADF06B45BB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45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Layer, version 2?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976883" y="1600200"/>
            <a:ext cx="6922758" cy="5105400"/>
          </a:xfrm>
        </p:spPr>
        <p:txBody>
          <a:bodyPr/>
          <a:lstStyle/>
          <a:p>
            <a:r>
              <a:rPr lang="en-US" dirty="0"/>
              <a:t>Function:</a:t>
            </a:r>
          </a:p>
          <a:p>
            <a:pPr lvl="1"/>
            <a:r>
              <a:rPr lang="en-US" dirty="0"/>
              <a:t>Provide natural, resilient routes based on keys</a:t>
            </a:r>
          </a:p>
          <a:p>
            <a:pPr lvl="1"/>
            <a:r>
              <a:rPr lang="en-US" dirty="0"/>
              <a:t>Enable new classes of P2P applications</a:t>
            </a:r>
          </a:p>
          <a:p>
            <a:r>
              <a:rPr lang="en-US" dirty="0"/>
              <a:t>Key challenge:</a:t>
            </a:r>
          </a:p>
          <a:p>
            <a:pPr lvl="1"/>
            <a:r>
              <a:rPr lang="en-US" dirty="0"/>
              <a:t>Routing table overhead</a:t>
            </a:r>
          </a:p>
          <a:p>
            <a:pPr lvl="1"/>
            <a:r>
              <a:rPr lang="en-US" dirty="0"/>
              <a:t>Performance penalty vs. IP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794799" y="2238271"/>
            <a:ext cx="2242663" cy="573177"/>
          </a:xfrm>
          <a:prstGeom prst="rect">
            <a:avLst/>
          </a:prstGeom>
          <a:solidFill>
            <a:srgbClr val="7030A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Application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794807" y="3100347"/>
            <a:ext cx="2242654" cy="573177"/>
          </a:xfrm>
          <a:prstGeom prst="rect">
            <a:avLst/>
          </a:prstGeom>
          <a:solidFill>
            <a:srgbClr val="0070C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Network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794667" y="3960113"/>
            <a:ext cx="2242654" cy="573177"/>
          </a:xfrm>
          <a:prstGeom prst="rect">
            <a:avLst/>
          </a:prstGeom>
          <a:solidFill>
            <a:srgbClr val="00B05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Transport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794667" y="4533290"/>
            <a:ext cx="2242654" cy="573177"/>
          </a:xfrm>
          <a:prstGeom prst="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Network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794667" y="5111024"/>
            <a:ext cx="2242654" cy="573177"/>
          </a:xfrm>
          <a:prstGeom prst="rect">
            <a:avLst/>
          </a:prstGeom>
          <a:solidFill>
            <a:schemeClr val="accent3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Data Link</a:t>
            </a: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1794798" y="5684201"/>
            <a:ext cx="2242654" cy="573177"/>
          </a:xfrm>
          <a:prstGeom prst="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Physical</a:t>
            </a:r>
          </a:p>
        </p:txBody>
      </p:sp>
      <p:sp>
        <p:nvSpPr>
          <p:cNvPr id="20" name="Left Brace 19"/>
          <p:cNvSpPr/>
          <p:nvPr/>
        </p:nvSpPr>
        <p:spPr>
          <a:xfrm>
            <a:off x="4171666" y="1869744"/>
            <a:ext cx="559559" cy="4653886"/>
          </a:xfrm>
          <a:prstGeom prst="leftBrace">
            <a:avLst>
              <a:gd name="adj1" fmla="val 8333"/>
              <a:gd name="adj2" fmla="val 32863"/>
            </a:avLst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5519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0" name="Straight Arrow Connector 69"/>
          <p:cNvCxnSpPr/>
          <p:nvPr/>
        </p:nvCxnSpPr>
        <p:spPr>
          <a:xfrm>
            <a:off x="4117073" y="4714631"/>
            <a:ext cx="3944206" cy="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Layering, Revisited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t>14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762822" y="3809410"/>
            <a:ext cx="2258720" cy="573177"/>
          </a:xfrm>
          <a:prstGeom prst="rect">
            <a:avLst/>
          </a:prstGeom>
          <a:solidFill>
            <a:srgbClr val="7030A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735400" y="3809410"/>
            <a:ext cx="2231550" cy="5731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Application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751713" y="4399108"/>
            <a:ext cx="2269960" cy="573177"/>
          </a:xfrm>
          <a:prstGeom prst="rect">
            <a:avLst/>
          </a:prstGeom>
          <a:solidFill>
            <a:srgbClr val="00B05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1724155" y="4399108"/>
            <a:ext cx="2242654" cy="5731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Transport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751713" y="4972285"/>
            <a:ext cx="2269960" cy="573177"/>
          </a:xfrm>
          <a:prstGeom prst="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1724155" y="4972285"/>
            <a:ext cx="2242654" cy="5731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Network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751713" y="5550019"/>
            <a:ext cx="2269960" cy="573177"/>
          </a:xfrm>
          <a:prstGeom prst="rect">
            <a:avLst/>
          </a:prstGeom>
          <a:solidFill>
            <a:schemeClr val="accent3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1724155" y="5550019"/>
            <a:ext cx="2242654" cy="5731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Data Link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751844" y="6123196"/>
            <a:ext cx="2269960" cy="573177"/>
          </a:xfrm>
          <a:prstGeom prst="rect">
            <a:avLst/>
          </a:prstGeom>
          <a:pattFill prst="ltVert">
            <a:fgClr>
              <a:schemeClr val="tx1"/>
            </a:fgClr>
            <a:bgClr>
              <a:srgbClr val="FF0000"/>
            </a:bgClr>
          </a:patt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1724286" y="6123196"/>
            <a:ext cx="2242654" cy="5731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Physical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961207" y="4976842"/>
            <a:ext cx="2269960" cy="573177"/>
          </a:xfrm>
          <a:prstGeom prst="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4933649" y="4976842"/>
            <a:ext cx="2242654" cy="5731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Network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961207" y="5554576"/>
            <a:ext cx="2269960" cy="573177"/>
          </a:xfrm>
          <a:prstGeom prst="rect">
            <a:avLst/>
          </a:prstGeom>
          <a:solidFill>
            <a:schemeClr val="accent3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4933649" y="5554576"/>
            <a:ext cx="2242654" cy="5731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Data Link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961339" y="6127753"/>
            <a:ext cx="1134849" cy="573177"/>
          </a:xfrm>
          <a:prstGeom prst="rect">
            <a:avLst/>
          </a:prstGeom>
          <a:pattFill prst="ltVert">
            <a:fgClr>
              <a:schemeClr val="tx1"/>
            </a:fgClr>
            <a:bgClr>
              <a:srgbClr val="FF0000"/>
            </a:bgClr>
          </a:pattFill>
          <a:ln w="57150"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8168303" y="3809409"/>
            <a:ext cx="2269960" cy="573177"/>
          </a:xfrm>
          <a:prstGeom prst="rect">
            <a:avLst/>
          </a:prstGeom>
          <a:solidFill>
            <a:srgbClr val="7030A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ontent Placeholder 2"/>
          <p:cNvSpPr txBox="1">
            <a:spLocks/>
          </p:cNvSpPr>
          <p:nvPr/>
        </p:nvSpPr>
        <p:spPr>
          <a:xfrm>
            <a:off x="8168566" y="3809409"/>
            <a:ext cx="2215105" cy="5731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Application</a:t>
            </a:r>
          </a:p>
        </p:txBody>
      </p:sp>
      <p:sp>
        <p:nvSpPr>
          <p:cNvPr id="44" name="Rectangle 43"/>
          <p:cNvSpPr/>
          <p:nvPr/>
        </p:nvSpPr>
        <p:spPr>
          <a:xfrm>
            <a:off x="8168434" y="4399107"/>
            <a:ext cx="2269960" cy="573177"/>
          </a:xfrm>
          <a:prstGeom prst="rect">
            <a:avLst/>
          </a:prstGeom>
          <a:solidFill>
            <a:srgbClr val="00B05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Content Placeholder 2"/>
          <p:cNvSpPr txBox="1">
            <a:spLocks/>
          </p:cNvSpPr>
          <p:nvPr/>
        </p:nvSpPr>
        <p:spPr>
          <a:xfrm>
            <a:off x="8140876" y="4399107"/>
            <a:ext cx="2242654" cy="5731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Transport</a:t>
            </a:r>
          </a:p>
        </p:txBody>
      </p:sp>
      <p:sp>
        <p:nvSpPr>
          <p:cNvPr id="46" name="Rectangle 45"/>
          <p:cNvSpPr/>
          <p:nvPr/>
        </p:nvSpPr>
        <p:spPr>
          <a:xfrm>
            <a:off x="8168434" y="4972284"/>
            <a:ext cx="2269960" cy="573177"/>
          </a:xfrm>
          <a:prstGeom prst="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Content Placeholder 2"/>
          <p:cNvSpPr txBox="1">
            <a:spLocks/>
          </p:cNvSpPr>
          <p:nvPr/>
        </p:nvSpPr>
        <p:spPr>
          <a:xfrm>
            <a:off x="8140876" y="4972284"/>
            <a:ext cx="2242654" cy="5731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Network</a:t>
            </a:r>
          </a:p>
        </p:txBody>
      </p:sp>
      <p:sp>
        <p:nvSpPr>
          <p:cNvPr id="48" name="Rectangle 47"/>
          <p:cNvSpPr/>
          <p:nvPr/>
        </p:nvSpPr>
        <p:spPr>
          <a:xfrm>
            <a:off x="8168434" y="5550018"/>
            <a:ext cx="2269960" cy="573177"/>
          </a:xfrm>
          <a:prstGeom prst="rect">
            <a:avLst/>
          </a:prstGeom>
          <a:solidFill>
            <a:schemeClr val="accent3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Content Placeholder 2"/>
          <p:cNvSpPr txBox="1">
            <a:spLocks/>
          </p:cNvSpPr>
          <p:nvPr/>
        </p:nvSpPr>
        <p:spPr>
          <a:xfrm>
            <a:off x="8140876" y="5550018"/>
            <a:ext cx="2242654" cy="5731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Data Link</a:t>
            </a:r>
          </a:p>
        </p:txBody>
      </p:sp>
      <p:sp>
        <p:nvSpPr>
          <p:cNvPr id="50" name="Rectangle 49"/>
          <p:cNvSpPr/>
          <p:nvPr/>
        </p:nvSpPr>
        <p:spPr>
          <a:xfrm>
            <a:off x="8168565" y="6123195"/>
            <a:ext cx="2269960" cy="573177"/>
          </a:xfrm>
          <a:prstGeom prst="rect">
            <a:avLst/>
          </a:prstGeom>
          <a:pattFill prst="ltHorz">
            <a:fgClr>
              <a:schemeClr val="tx1"/>
            </a:fgClr>
            <a:bgClr>
              <a:srgbClr val="FF0000"/>
            </a:bgClr>
          </a:patt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Content Placeholder 2"/>
          <p:cNvSpPr txBox="1">
            <a:spLocks/>
          </p:cNvSpPr>
          <p:nvPr/>
        </p:nvSpPr>
        <p:spPr>
          <a:xfrm>
            <a:off x="8141007" y="6123195"/>
            <a:ext cx="2242654" cy="5731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Physical</a:t>
            </a:r>
          </a:p>
        </p:txBody>
      </p:sp>
      <p:sp>
        <p:nvSpPr>
          <p:cNvPr id="52" name="Content Placeholder 5"/>
          <p:cNvSpPr txBox="1">
            <a:spLocks/>
          </p:cNvSpPr>
          <p:nvPr/>
        </p:nvSpPr>
        <p:spPr>
          <a:xfrm>
            <a:off x="2131118" y="3266907"/>
            <a:ext cx="1428466" cy="54250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/>
              <a:t>Host 1</a:t>
            </a:r>
          </a:p>
        </p:txBody>
      </p:sp>
      <p:sp>
        <p:nvSpPr>
          <p:cNvPr id="53" name="Content Placeholder 5"/>
          <p:cNvSpPr txBox="1">
            <a:spLocks/>
          </p:cNvSpPr>
          <p:nvPr/>
        </p:nvSpPr>
        <p:spPr>
          <a:xfrm>
            <a:off x="5381954" y="3296454"/>
            <a:ext cx="1428466" cy="54250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/>
              <a:t>Router</a:t>
            </a:r>
          </a:p>
        </p:txBody>
      </p:sp>
      <p:sp>
        <p:nvSpPr>
          <p:cNvPr id="54" name="Content Placeholder 5"/>
          <p:cNvSpPr txBox="1">
            <a:spLocks/>
          </p:cNvSpPr>
          <p:nvPr/>
        </p:nvSpPr>
        <p:spPr>
          <a:xfrm>
            <a:off x="8594670" y="3266907"/>
            <a:ext cx="1428466" cy="54250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/>
              <a:t>Host 2</a:t>
            </a:r>
          </a:p>
        </p:txBody>
      </p:sp>
      <p:sp>
        <p:nvSpPr>
          <p:cNvPr id="55" name="Rectangle 54"/>
          <p:cNvSpPr/>
          <p:nvPr/>
        </p:nvSpPr>
        <p:spPr>
          <a:xfrm>
            <a:off x="6093058" y="6127753"/>
            <a:ext cx="1134849" cy="573177"/>
          </a:xfrm>
          <a:prstGeom prst="rect">
            <a:avLst/>
          </a:prstGeom>
          <a:pattFill prst="ltHorz">
            <a:fgClr>
              <a:schemeClr val="tx1"/>
            </a:fgClr>
            <a:bgClr>
              <a:srgbClr val="FF0000"/>
            </a:bgClr>
          </a:pattFill>
          <a:ln w="57150"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961207" y="6118638"/>
            <a:ext cx="2269961" cy="57317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Content Placeholder 2"/>
          <p:cNvSpPr txBox="1">
            <a:spLocks/>
          </p:cNvSpPr>
          <p:nvPr/>
        </p:nvSpPr>
        <p:spPr>
          <a:xfrm>
            <a:off x="4974859" y="6118638"/>
            <a:ext cx="2242654" cy="5731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Physical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4103425" y="5841163"/>
            <a:ext cx="777926" cy="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4103425" y="6391499"/>
            <a:ext cx="777926" cy="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7299273" y="5841163"/>
            <a:ext cx="777926" cy="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7299273" y="6391499"/>
            <a:ext cx="777926" cy="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4103425" y="5263429"/>
            <a:ext cx="777926" cy="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7299273" y="5263429"/>
            <a:ext cx="777926" cy="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4130721" y="4093043"/>
            <a:ext cx="3946478" cy="2954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1676400" y="1600201"/>
            <a:ext cx="8839200" cy="1666707"/>
          </a:xfrm>
        </p:spPr>
        <p:txBody>
          <a:bodyPr/>
          <a:lstStyle/>
          <a:p>
            <a:r>
              <a:rPr lang="en-US" dirty="0"/>
              <a:t>Layering hides low level details from higher layers</a:t>
            </a:r>
          </a:p>
          <a:p>
            <a:pPr lvl="1"/>
            <a:r>
              <a:rPr lang="en-US" dirty="0"/>
              <a:t>IP is a logical, point-to-point overlay</a:t>
            </a:r>
          </a:p>
        </p:txBody>
      </p:sp>
    </p:spTree>
    <p:extLst>
      <p:ext uri="{BB962C8B-B14F-4D97-AF65-F5344CB8AC3E}">
        <p14:creationId xmlns:p14="http://schemas.microsoft.com/office/powerpoint/2010/main" val="41368688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Towards Network Overlays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IP provides best-effort, point-to-point datagram service</a:t>
            </a:r>
          </a:p>
          <a:p>
            <a:r>
              <a:rPr lang="en-US" dirty="0"/>
              <a:t>Maybe you want additional features not supported by IP or even TCP</a:t>
            </a:r>
          </a:p>
          <a:p>
            <a:pPr lvl="1"/>
            <a:r>
              <a:rPr lang="en-US" dirty="0"/>
              <a:t>Multicast</a:t>
            </a:r>
          </a:p>
          <a:p>
            <a:pPr lvl="1"/>
            <a:r>
              <a:rPr lang="en-US" dirty="0"/>
              <a:t>Security</a:t>
            </a:r>
          </a:p>
          <a:p>
            <a:pPr lvl="1"/>
            <a:r>
              <a:rPr lang="en-US" dirty="0"/>
              <a:t>Reliable, performance-based routing</a:t>
            </a:r>
          </a:p>
          <a:p>
            <a:pPr lvl="1"/>
            <a:r>
              <a:rPr lang="en-US" dirty="0"/>
              <a:t>Content addressing, reliable data storage</a:t>
            </a:r>
          </a:p>
          <a:p>
            <a:r>
              <a:rPr lang="en-US" dirty="0"/>
              <a:t>Idea: </a:t>
            </a:r>
            <a:r>
              <a:rPr lang="en-US" dirty="0">
                <a:solidFill>
                  <a:schemeClr val="accent1"/>
                </a:solidFill>
              </a:rPr>
              <a:t>overlay</a:t>
            </a:r>
            <a:r>
              <a:rPr lang="en-US" dirty="0"/>
              <a:t> an additional routing layer on top of IP that adds additional features</a:t>
            </a:r>
          </a:p>
        </p:txBody>
      </p:sp>
    </p:spTree>
    <p:extLst>
      <p:ext uri="{BB962C8B-B14F-4D97-AF65-F5344CB8AC3E}">
        <p14:creationId xmlns:p14="http://schemas.microsoft.com/office/powerpoint/2010/main" val="1256608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Straight Connector 51"/>
          <p:cNvCxnSpPr/>
          <p:nvPr/>
        </p:nvCxnSpPr>
        <p:spPr>
          <a:xfrm>
            <a:off x="3004946" y="1659061"/>
            <a:ext cx="0" cy="3613671"/>
          </a:xfrm>
          <a:prstGeom prst="line">
            <a:avLst/>
          </a:prstGeom>
          <a:ln w="571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8690501" y="1659061"/>
            <a:ext cx="0" cy="3613671"/>
          </a:xfrm>
          <a:prstGeom prst="line">
            <a:avLst/>
          </a:prstGeom>
          <a:ln w="571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Virtual Private Network (VPN)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006247" y="6133833"/>
            <a:ext cx="8839200" cy="674914"/>
          </a:xfrm>
        </p:spPr>
        <p:txBody>
          <a:bodyPr/>
          <a:lstStyle/>
          <a:p>
            <a:r>
              <a:rPr lang="en-US" dirty="0"/>
              <a:t>VPNs encapsulate IP packets over an IP network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1908272" y="3679171"/>
            <a:ext cx="1102714" cy="738476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360" y="3992471"/>
            <a:ext cx="850353" cy="850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Straight Connector 15"/>
          <p:cNvCxnSpPr/>
          <p:nvPr/>
        </p:nvCxnSpPr>
        <p:spPr>
          <a:xfrm>
            <a:off x="1786536" y="3024369"/>
            <a:ext cx="1224451" cy="696639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360" y="2599193"/>
            <a:ext cx="850353" cy="850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Straight Connector 18"/>
          <p:cNvCxnSpPr/>
          <p:nvPr/>
        </p:nvCxnSpPr>
        <p:spPr>
          <a:xfrm>
            <a:off x="8684463" y="3721006"/>
            <a:ext cx="1188047" cy="696638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8684462" y="3024368"/>
            <a:ext cx="1188048" cy="654803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7324" y="3992469"/>
            <a:ext cx="850353" cy="850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7334" y="2599192"/>
            <a:ext cx="850353" cy="850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TextBox 42"/>
          <p:cNvSpPr txBox="1"/>
          <p:nvPr/>
        </p:nvSpPr>
        <p:spPr>
          <a:xfrm>
            <a:off x="1296351" y="2181579"/>
            <a:ext cx="11993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34.67.0.1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327528" y="4935665"/>
            <a:ext cx="11993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34.67.0.2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9151219" y="2181579"/>
            <a:ext cx="11993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34.67.0.3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9151219" y="4903399"/>
            <a:ext cx="11993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34.67.0.4</a:t>
            </a:r>
          </a:p>
        </p:txBody>
      </p:sp>
      <p:cxnSp>
        <p:nvCxnSpPr>
          <p:cNvPr id="47" name="Straight Connector 46"/>
          <p:cNvCxnSpPr/>
          <p:nvPr/>
        </p:nvCxnSpPr>
        <p:spPr>
          <a:xfrm flipH="1" flipV="1">
            <a:off x="3010987" y="3721007"/>
            <a:ext cx="1773225" cy="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 flipV="1">
            <a:off x="6911238" y="3714663"/>
            <a:ext cx="1773225" cy="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0611" y="3449546"/>
            <a:ext cx="920750" cy="54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Cloud 32"/>
          <p:cNvSpPr/>
          <p:nvPr/>
        </p:nvSpPr>
        <p:spPr>
          <a:xfrm>
            <a:off x="4664472" y="2761738"/>
            <a:ext cx="2355058" cy="191853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Internet</a:t>
            </a:r>
          </a:p>
        </p:txBody>
      </p:sp>
      <p:pic>
        <p:nvPicPr>
          <p:cNvPr id="34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4087" y="3449545"/>
            <a:ext cx="920750" cy="54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TextBox 54"/>
          <p:cNvSpPr txBox="1"/>
          <p:nvPr/>
        </p:nvSpPr>
        <p:spPr>
          <a:xfrm>
            <a:off x="1649116" y="1561072"/>
            <a:ext cx="1044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Private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8997760" y="1561071"/>
            <a:ext cx="1044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Private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348909" y="1561070"/>
            <a:ext cx="8963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Public</a:t>
            </a:r>
          </a:p>
        </p:txBody>
      </p:sp>
      <p:sp>
        <p:nvSpPr>
          <p:cNvPr id="60" name="Rectangle 59"/>
          <p:cNvSpPr/>
          <p:nvPr/>
        </p:nvSpPr>
        <p:spPr>
          <a:xfrm>
            <a:off x="1894308" y="4946552"/>
            <a:ext cx="2236763" cy="1082189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dirty="0" err="1"/>
              <a:t>Dest</a:t>
            </a:r>
            <a:r>
              <a:rPr lang="en-US" sz="2000" dirty="0"/>
              <a:t>: 74.11.0.2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137333" y="3172632"/>
            <a:ext cx="12332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74.11.0.1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250434" y="3172632"/>
            <a:ext cx="12332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74.11.0.2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006247" y="5447294"/>
            <a:ext cx="2023597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Dest</a:t>
            </a:r>
            <a:r>
              <a:rPr lang="en-US" sz="2000" dirty="0"/>
              <a:t>: 34.67.0.4</a:t>
            </a:r>
          </a:p>
        </p:txBody>
      </p:sp>
      <p:sp>
        <p:nvSpPr>
          <p:cNvPr id="63" name="Down Arrow 62"/>
          <p:cNvSpPr/>
          <p:nvPr/>
        </p:nvSpPr>
        <p:spPr>
          <a:xfrm>
            <a:off x="3186867" y="4034112"/>
            <a:ext cx="389030" cy="854990"/>
          </a:xfrm>
          <a:prstGeom prst="downArrow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Down Arrow 64"/>
          <p:cNvSpPr/>
          <p:nvPr/>
        </p:nvSpPr>
        <p:spPr>
          <a:xfrm rot="10800000">
            <a:off x="8224087" y="4034112"/>
            <a:ext cx="389030" cy="854990"/>
          </a:xfrm>
          <a:prstGeom prst="downArrow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6" name="Group 65"/>
          <p:cNvGrpSpPr/>
          <p:nvPr/>
        </p:nvGrpSpPr>
        <p:grpSpPr>
          <a:xfrm>
            <a:off x="2271754" y="2586222"/>
            <a:ext cx="7677109" cy="1531092"/>
            <a:chOff x="414979" y="3333623"/>
            <a:chExt cx="8263530" cy="1523216"/>
          </a:xfrm>
        </p:grpSpPr>
        <p:sp>
          <p:nvSpPr>
            <p:cNvPr id="67" name="Rectangle 66"/>
            <p:cNvSpPr/>
            <p:nvPr/>
          </p:nvSpPr>
          <p:spPr>
            <a:xfrm>
              <a:off x="414979" y="3333623"/>
              <a:ext cx="8263530" cy="1523216"/>
            </a:xfrm>
            <a:prstGeom prst="rect">
              <a:avLst/>
            </a:prstGeom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Content Placeholder 2"/>
            <p:cNvSpPr txBox="1">
              <a:spLocks/>
            </p:cNvSpPr>
            <p:nvPr/>
          </p:nvSpPr>
          <p:spPr>
            <a:xfrm>
              <a:off x="514376" y="3496212"/>
              <a:ext cx="8118848" cy="120830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lIns="91440" tIns="45720" rIns="91440" bIns="45720" rtlCol="0">
              <a:normAutofit/>
            </a:bodyPr>
            <a:lstStyle>
              <a:lvl1pPr marL="3429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2860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05840" indent="-22860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80160" indent="-22860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03120" indent="-18288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18288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Clr>
                  <a:schemeClr val="bg1"/>
                </a:buClr>
              </a:pPr>
              <a:r>
                <a:rPr lang="en-US" sz="3200" dirty="0">
                  <a:solidFill>
                    <a:schemeClr val="bg1"/>
                  </a:solidFill>
                </a:rPr>
                <a:t>VPN is an IP over IP overlay</a:t>
              </a:r>
            </a:p>
            <a:p>
              <a:pPr>
                <a:buClr>
                  <a:schemeClr val="bg1"/>
                </a:buClr>
              </a:pPr>
              <a:r>
                <a:rPr lang="en-US" sz="3200" dirty="0">
                  <a:solidFill>
                    <a:schemeClr val="bg1"/>
                  </a:solidFill>
                </a:rPr>
                <a:t>Not all overlays need to be IP-based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02502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3.7037E-6 L 0.45898 3.7037E-6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43" y="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-1.48148E-6 L 0.4595 -1.48148E-6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6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6" presetClass="exit" presetSubtype="2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0" grpId="1" animBg="1"/>
      <p:bldP spid="60" grpId="2" animBg="1"/>
      <p:bldP spid="59" grpId="0" animBg="1"/>
      <p:bldP spid="59" grpId="1" animBg="1"/>
      <p:bldP spid="63" grpId="0" animBg="1"/>
      <p:bldP spid="63" grpId="1" animBg="1"/>
      <p:bldP spid="65" grpId="0" animBg="1"/>
      <p:bldP spid="65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0" name="Straight Arrow Connector 69"/>
          <p:cNvCxnSpPr/>
          <p:nvPr/>
        </p:nvCxnSpPr>
        <p:spPr>
          <a:xfrm>
            <a:off x="4117073" y="3351830"/>
            <a:ext cx="3944206" cy="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Overlays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t>17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762822" y="2450125"/>
            <a:ext cx="2258720" cy="573177"/>
          </a:xfrm>
          <a:prstGeom prst="rect">
            <a:avLst/>
          </a:prstGeom>
          <a:solidFill>
            <a:srgbClr val="7030A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Application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751713" y="3036307"/>
            <a:ext cx="2269960" cy="573177"/>
          </a:xfrm>
          <a:prstGeom prst="rect">
            <a:avLst/>
          </a:prstGeom>
          <a:solidFill>
            <a:srgbClr val="00B05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Transport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751713" y="4589224"/>
            <a:ext cx="2269960" cy="573177"/>
          </a:xfrm>
          <a:prstGeom prst="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Network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751713" y="5166958"/>
            <a:ext cx="2269960" cy="573177"/>
          </a:xfrm>
          <a:prstGeom prst="rect">
            <a:avLst/>
          </a:prstGeom>
          <a:solidFill>
            <a:schemeClr val="accent3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Data Link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751844" y="5740135"/>
            <a:ext cx="2269960" cy="573177"/>
          </a:xfrm>
          <a:prstGeom prst="rect">
            <a:avLst/>
          </a:prstGeom>
          <a:pattFill prst="ltVert">
            <a:fgClr>
              <a:schemeClr val="tx1"/>
            </a:fgClr>
            <a:bgClr>
              <a:srgbClr val="FF0000"/>
            </a:bgClr>
          </a:patt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Physical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961207" y="4593781"/>
            <a:ext cx="2269960" cy="573177"/>
          </a:xfrm>
          <a:prstGeom prst="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Network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961207" y="5171515"/>
            <a:ext cx="2269960" cy="573177"/>
          </a:xfrm>
          <a:prstGeom prst="rect">
            <a:avLst/>
          </a:prstGeom>
          <a:solidFill>
            <a:schemeClr val="accent3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Data Link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961339" y="5744692"/>
            <a:ext cx="1134849" cy="573177"/>
          </a:xfrm>
          <a:prstGeom prst="rect">
            <a:avLst/>
          </a:prstGeom>
          <a:pattFill prst="ltVert">
            <a:fgClr>
              <a:schemeClr val="tx1"/>
            </a:fgClr>
            <a:bgClr>
              <a:srgbClr val="FF0000"/>
            </a:bgClr>
          </a:pattFill>
          <a:ln w="57150"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8168303" y="2450124"/>
            <a:ext cx="2269960" cy="573177"/>
          </a:xfrm>
          <a:prstGeom prst="rect">
            <a:avLst/>
          </a:prstGeom>
          <a:solidFill>
            <a:srgbClr val="7030A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Application</a:t>
            </a:r>
          </a:p>
        </p:txBody>
      </p:sp>
      <p:sp>
        <p:nvSpPr>
          <p:cNvPr id="44" name="Rectangle 43"/>
          <p:cNvSpPr/>
          <p:nvPr/>
        </p:nvSpPr>
        <p:spPr>
          <a:xfrm>
            <a:off x="8168434" y="3036306"/>
            <a:ext cx="2269960" cy="573177"/>
          </a:xfrm>
          <a:prstGeom prst="rect">
            <a:avLst/>
          </a:prstGeom>
          <a:solidFill>
            <a:srgbClr val="00B05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Transport</a:t>
            </a:r>
          </a:p>
        </p:txBody>
      </p:sp>
      <p:sp>
        <p:nvSpPr>
          <p:cNvPr id="46" name="Rectangle 45"/>
          <p:cNvSpPr/>
          <p:nvPr/>
        </p:nvSpPr>
        <p:spPr>
          <a:xfrm>
            <a:off x="8168434" y="4589223"/>
            <a:ext cx="2269960" cy="573177"/>
          </a:xfrm>
          <a:prstGeom prst="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Network</a:t>
            </a:r>
          </a:p>
        </p:txBody>
      </p:sp>
      <p:sp>
        <p:nvSpPr>
          <p:cNvPr id="48" name="Rectangle 47"/>
          <p:cNvSpPr/>
          <p:nvPr/>
        </p:nvSpPr>
        <p:spPr>
          <a:xfrm>
            <a:off x="8168434" y="5166957"/>
            <a:ext cx="2269960" cy="573177"/>
          </a:xfrm>
          <a:prstGeom prst="rect">
            <a:avLst/>
          </a:prstGeom>
          <a:solidFill>
            <a:schemeClr val="accent3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Data Link</a:t>
            </a:r>
          </a:p>
        </p:txBody>
      </p:sp>
      <p:sp>
        <p:nvSpPr>
          <p:cNvPr id="50" name="Rectangle 49"/>
          <p:cNvSpPr/>
          <p:nvPr/>
        </p:nvSpPr>
        <p:spPr>
          <a:xfrm>
            <a:off x="8168565" y="5740134"/>
            <a:ext cx="2269960" cy="573177"/>
          </a:xfrm>
          <a:prstGeom prst="rect">
            <a:avLst/>
          </a:prstGeom>
          <a:pattFill prst="ltHorz">
            <a:fgClr>
              <a:schemeClr val="tx1"/>
            </a:fgClr>
            <a:bgClr>
              <a:srgbClr val="FF0000"/>
            </a:bgClr>
          </a:patt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Physical</a:t>
            </a:r>
          </a:p>
        </p:txBody>
      </p:sp>
      <p:sp>
        <p:nvSpPr>
          <p:cNvPr id="52" name="Content Placeholder 5"/>
          <p:cNvSpPr txBox="1">
            <a:spLocks/>
          </p:cNvSpPr>
          <p:nvPr/>
        </p:nvSpPr>
        <p:spPr>
          <a:xfrm>
            <a:off x="2131118" y="1907622"/>
            <a:ext cx="1428466" cy="54250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/>
              <a:t>Host 1</a:t>
            </a:r>
          </a:p>
        </p:txBody>
      </p:sp>
      <p:sp>
        <p:nvSpPr>
          <p:cNvPr id="53" name="Content Placeholder 5"/>
          <p:cNvSpPr txBox="1">
            <a:spLocks/>
          </p:cNvSpPr>
          <p:nvPr/>
        </p:nvSpPr>
        <p:spPr>
          <a:xfrm>
            <a:off x="5381954" y="1937169"/>
            <a:ext cx="1428466" cy="54250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/>
              <a:t>Router</a:t>
            </a:r>
          </a:p>
        </p:txBody>
      </p:sp>
      <p:sp>
        <p:nvSpPr>
          <p:cNvPr id="54" name="Content Placeholder 5"/>
          <p:cNvSpPr txBox="1">
            <a:spLocks/>
          </p:cNvSpPr>
          <p:nvPr/>
        </p:nvSpPr>
        <p:spPr>
          <a:xfrm>
            <a:off x="8594670" y="1907622"/>
            <a:ext cx="1428466" cy="54250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/>
              <a:t>Host 2</a:t>
            </a:r>
          </a:p>
        </p:txBody>
      </p:sp>
      <p:sp>
        <p:nvSpPr>
          <p:cNvPr id="55" name="Rectangle 54"/>
          <p:cNvSpPr/>
          <p:nvPr/>
        </p:nvSpPr>
        <p:spPr>
          <a:xfrm>
            <a:off x="6093058" y="5744692"/>
            <a:ext cx="1134849" cy="573177"/>
          </a:xfrm>
          <a:prstGeom prst="rect">
            <a:avLst/>
          </a:prstGeom>
          <a:pattFill prst="ltHorz">
            <a:fgClr>
              <a:schemeClr val="tx1"/>
            </a:fgClr>
            <a:bgClr>
              <a:srgbClr val="FF0000"/>
            </a:bgClr>
          </a:pattFill>
          <a:ln w="57150"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961207" y="5735577"/>
            <a:ext cx="2269961" cy="57317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Content Placeholder 2"/>
          <p:cNvSpPr txBox="1">
            <a:spLocks/>
          </p:cNvSpPr>
          <p:nvPr/>
        </p:nvSpPr>
        <p:spPr>
          <a:xfrm>
            <a:off x="4974859" y="5800893"/>
            <a:ext cx="2242654" cy="4781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</a:rPr>
              <a:t>Physical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4103425" y="5458102"/>
            <a:ext cx="777926" cy="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4103425" y="6008438"/>
            <a:ext cx="777926" cy="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7299273" y="5458102"/>
            <a:ext cx="777926" cy="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7299273" y="6008438"/>
            <a:ext cx="777926" cy="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4103425" y="4880368"/>
            <a:ext cx="777926" cy="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7299273" y="4880368"/>
            <a:ext cx="777926" cy="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4130721" y="2733758"/>
            <a:ext cx="3946478" cy="2954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1751713" y="3794571"/>
            <a:ext cx="2269960" cy="573177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VPN Network</a:t>
            </a:r>
          </a:p>
        </p:txBody>
      </p:sp>
      <p:sp>
        <p:nvSpPr>
          <p:cNvPr id="59" name="Rectangle 58"/>
          <p:cNvSpPr/>
          <p:nvPr/>
        </p:nvSpPr>
        <p:spPr>
          <a:xfrm>
            <a:off x="8168303" y="3794570"/>
            <a:ext cx="2269960" cy="573177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VPN Network</a:t>
            </a:r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4103425" y="4081158"/>
            <a:ext cx="3944206" cy="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05581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Unicast Streaming Video</a:t>
            </a:r>
          </a:p>
        </p:txBody>
      </p:sp>
      <p:pic>
        <p:nvPicPr>
          <p:cNvPr id="20" name="Content Placeholder 1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34120" y="4428536"/>
            <a:ext cx="1009128" cy="1009128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t>18</a:t>
            </a:fld>
            <a:endParaRPr lang="en-US"/>
          </a:p>
        </p:txBody>
      </p:sp>
      <p:pic>
        <p:nvPicPr>
          <p:cNvPr id="6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170" y="3785018"/>
            <a:ext cx="850353" cy="85035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820" y="2017091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8248" y="2005465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687899" y="3323353"/>
            <a:ext cx="1002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Source</a:t>
            </a:r>
          </a:p>
        </p:txBody>
      </p:sp>
      <p:pic>
        <p:nvPicPr>
          <p:cNvPr id="11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5497" y="2888231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3668" y="2017091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431" y="2017091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4896" y="2017091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5497" y="3606687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0316" y="2017091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5497" y="5143811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5497" y="4428536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8248" y="5967293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4896" y="5967293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820" y="5967293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6468" y="5967293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3668" y="5967293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0316" y="5967293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2" name="Straight Arrow Connector 41"/>
          <p:cNvCxnSpPr>
            <a:stCxn id="6" idx="3"/>
            <a:endCxn id="8" idx="2"/>
          </p:cNvCxnSpPr>
          <p:nvPr/>
        </p:nvCxnSpPr>
        <p:spPr>
          <a:xfrm flipV="1">
            <a:off x="2693521" y="2622114"/>
            <a:ext cx="803051" cy="1588081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6" idx="3"/>
            <a:endCxn id="16" idx="2"/>
          </p:cNvCxnSpPr>
          <p:nvPr/>
        </p:nvCxnSpPr>
        <p:spPr>
          <a:xfrm flipV="1">
            <a:off x="2693521" y="2633739"/>
            <a:ext cx="1419699" cy="157645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6" idx="3"/>
            <a:endCxn id="7" idx="2"/>
          </p:cNvCxnSpPr>
          <p:nvPr/>
        </p:nvCxnSpPr>
        <p:spPr>
          <a:xfrm flipV="1">
            <a:off x="2693522" y="2633739"/>
            <a:ext cx="3034623" cy="157645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6" idx="3"/>
            <a:endCxn id="15" idx="2"/>
          </p:cNvCxnSpPr>
          <p:nvPr/>
        </p:nvCxnSpPr>
        <p:spPr>
          <a:xfrm flipV="1">
            <a:off x="2693524" y="2633739"/>
            <a:ext cx="3693233" cy="157645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6" idx="3"/>
            <a:endCxn id="12" idx="2"/>
          </p:cNvCxnSpPr>
          <p:nvPr/>
        </p:nvCxnSpPr>
        <p:spPr>
          <a:xfrm flipV="1">
            <a:off x="2693522" y="2633739"/>
            <a:ext cx="5308471" cy="157645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6" idx="3"/>
            <a:endCxn id="18" idx="2"/>
          </p:cNvCxnSpPr>
          <p:nvPr/>
        </p:nvCxnSpPr>
        <p:spPr>
          <a:xfrm flipV="1">
            <a:off x="2693522" y="2633739"/>
            <a:ext cx="5925119" cy="157645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6" idx="3"/>
            <a:endCxn id="11" idx="1"/>
          </p:cNvCxnSpPr>
          <p:nvPr/>
        </p:nvCxnSpPr>
        <p:spPr>
          <a:xfrm flipV="1">
            <a:off x="2693523" y="3196555"/>
            <a:ext cx="7241975" cy="101364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6" idx="3"/>
            <a:endCxn id="17" idx="1"/>
          </p:cNvCxnSpPr>
          <p:nvPr/>
        </p:nvCxnSpPr>
        <p:spPr>
          <a:xfrm flipV="1">
            <a:off x="2693523" y="3915013"/>
            <a:ext cx="7241975" cy="29518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6" idx="3"/>
            <a:endCxn id="34" idx="1"/>
          </p:cNvCxnSpPr>
          <p:nvPr/>
        </p:nvCxnSpPr>
        <p:spPr>
          <a:xfrm>
            <a:off x="2693523" y="4210193"/>
            <a:ext cx="7241975" cy="526667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6" idx="3"/>
            <a:endCxn id="33" idx="1"/>
          </p:cNvCxnSpPr>
          <p:nvPr/>
        </p:nvCxnSpPr>
        <p:spPr>
          <a:xfrm>
            <a:off x="2693523" y="4210195"/>
            <a:ext cx="7241975" cy="1241941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6" idx="3"/>
            <a:endCxn id="35" idx="0"/>
          </p:cNvCxnSpPr>
          <p:nvPr/>
        </p:nvCxnSpPr>
        <p:spPr>
          <a:xfrm>
            <a:off x="2693521" y="4210195"/>
            <a:ext cx="803051" cy="1757099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6" idx="3"/>
            <a:endCxn id="36" idx="0"/>
          </p:cNvCxnSpPr>
          <p:nvPr/>
        </p:nvCxnSpPr>
        <p:spPr>
          <a:xfrm>
            <a:off x="2693521" y="4210195"/>
            <a:ext cx="1419699" cy="1757099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6" idx="3"/>
            <a:endCxn id="37" idx="0"/>
          </p:cNvCxnSpPr>
          <p:nvPr/>
        </p:nvCxnSpPr>
        <p:spPr>
          <a:xfrm>
            <a:off x="2693522" y="4210195"/>
            <a:ext cx="3034623" cy="1757099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6" idx="3"/>
            <a:endCxn id="38" idx="0"/>
          </p:cNvCxnSpPr>
          <p:nvPr/>
        </p:nvCxnSpPr>
        <p:spPr>
          <a:xfrm>
            <a:off x="2693522" y="4210195"/>
            <a:ext cx="3651271" cy="1757099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6" idx="3"/>
            <a:endCxn id="39" idx="0"/>
          </p:cNvCxnSpPr>
          <p:nvPr/>
        </p:nvCxnSpPr>
        <p:spPr>
          <a:xfrm>
            <a:off x="2693522" y="4210195"/>
            <a:ext cx="5308471" cy="1757099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6" idx="3"/>
            <a:endCxn id="40" idx="0"/>
          </p:cNvCxnSpPr>
          <p:nvPr/>
        </p:nvCxnSpPr>
        <p:spPr>
          <a:xfrm>
            <a:off x="2693522" y="4210195"/>
            <a:ext cx="5925119" cy="1757099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0" name="Group 89"/>
          <p:cNvGrpSpPr/>
          <p:nvPr/>
        </p:nvGrpSpPr>
        <p:grpSpPr>
          <a:xfrm>
            <a:off x="3863922" y="3703375"/>
            <a:ext cx="4461001" cy="811183"/>
            <a:chOff x="414979" y="3333623"/>
            <a:chExt cx="8263530" cy="1523216"/>
          </a:xfrm>
        </p:grpSpPr>
        <p:sp>
          <p:nvSpPr>
            <p:cNvPr id="91" name="Rectangle 90"/>
            <p:cNvSpPr/>
            <p:nvPr/>
          </p:nvSpPr>
          <p:spPr>
            <a:xfrm>
              <a:off x="414979" y="3333623"/>
              <a:ext cx="8263530" cy="1523216"/>
            </a:xfrm>
            <a:prstGeom prst="rect">
              <a:avLst/>
            </a:prstGeom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Content Placeholder 2"/>
            <p:cNvSpPr txBox="1">
              <a:spLocks/>
            </p:cNvSpPr>
            <p:nvPr/>
          </p:nvSpPr>
          <p:spPr>
            <a:xfrm>
              <a:off x="514377" y="3537095"/>
              <a:ext cx="8118849" cy="120830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lIns="91440" tIns="45720" rIns="91440" bIns="45720" rtlCol="0">
              <a:normAutofit/>
            </a:bodyPr>
            <a:lstStyle>
              <a:lvl1pPr marL="3429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2860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05840" indent="-22860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80160" indent="-22860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03120" indent="-18288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18288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14297" indent="0" algn="ctr">
                <a:buClr>
                  <a:schemeClr val="bg1"/>
                </a:buClr>
                <a:buNone/>
              </a:pPr>
              <a:r>
                <a:rPr lang="en-US" sz="3200" dirty="0">
                  <a:solidFill>
                    <a:schemeClr val="bg1"/>
                  </a:solidFill>
                </a:rPr>
                <a:t>This does not scale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81817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Content Placeholder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34120" y="4428536"/>
            <a:ext cx="1009128" cy="1009128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IP Multicast Streaming Video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t>19</a:t>
            </a:fld>
            <a:endParaRPr lang="en-US"/>
          </a:p>
        </p:txBody>
      </p:sp>
      <p:pic>
        <p:nvPicPr>
          <p:cNvPr id="6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170" y="3785018"/>
            <a:ext cx="850353" cy="85035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820" y="2017091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8248" y="2005465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687899" y="3323353"/>
            <a:ext cx="1002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Source</a:t>
            </a:r>
          </a:p>
        </p:txBody>
      </p:sp>
      <p:pic>
        <p:nvPicPr>
          <p:cNvPr id="11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5497" y="2888231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3668" y="2017091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431" y="2017091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4896" y="2017091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5497" y="3606687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0316" y="2017091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5497" y="5143811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5497" y="4428536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8248" y="5967293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4896" y="5967293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820" y="5967293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6468" y="5967293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3668" y="5967293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0316" y="5967293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2" name="Straight Arrow Connector 41"/>
          <p:cNvCxnSpPr>
            <a:stCxn id="50" idx="0"/>
            <a:endCxn id="8" idx="2"/>
          </p:cNvCxnSpPr>
          <p:nvPr/>
        </p:nvCxnSpPr>
        <p:spPr>
          <a:xfrm flipH="1" flipV="1">
            <a:off x="3496573" y="2622114"/>
            <a:ext cx="253887" cy="61130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50" idx="0"/>
            <a:endCxn id="16" idx="2"/>
          </p:cNvCxnSpPr>
          <p:nvPr/>
        </p:nvCxnSpPr>
        <p:spPr>
          <a:xfrm flipV="1">
            <a:off x="3750457" y="2633739"/>
            <a:ext cx="362763" cy="599677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51" idx="0"/>
            <a:endCxn id="7" idx="2"/>
          </p:cNvCxnSpPr>
          <p:nvPr/>
        </p:nvCxnSpPr>
        <p:spPr>
          <a:xfrm flipH="1" flipV="1">
            <a:off x="5728145" y="2633739"/>
            <a:ext cx="308324" cy="64898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51" idx="0"/>
            <a:endCxn id="15" idx="2"/>
          </p:cNvCxnSpPr>
          <p:nvPr/>
        </p:nvCxnSpPr>
        <p:spPr>
          <a:xfrm flipV="1">
            <a:off x="6036470" y="2633739"/>
            <a:ext cx="350287" cy="64898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52" idx="0"/>
            <a:endCxn id="12" idx="2"/>
          </p:cNvCxnSpPr>
          <p:nvPr/>
        </p:nvCxnSpPr>
        <p:spPr>
          <a:xfrm flipH="1" flipV="1">
            <a:off x="8001993" y="2633739"/>
            <a:ext cx="217039" cy="64898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52" idx="0"/>
            <a:endCxn id="18" idx="2"/>
          </p:cNvCxnSpPr>
          <p:nvPr/>
        </p:nvCxnSpPr>
        <p:spPr>
          <a:xfrm flipV="1">
            <a:off x="8219029" y="2633739"/>
            <a:ext cx="399611" cy="64898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53" idx="3"/>
            <a:endCxn id="11" idx="1"/>
          </p:cNvCxnSpPr>
          <p:nvPr/>
        </p:nvCxnSpPr>
        <p:spPr>
          <a:xfrm flipV="1">
            <a:off x="8734150" y="3196555"/>
            <a:ext cx="1201348" cy="167579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53" idx="3"/>
            <a:endCxn id="17" idx="1"/>
          </p:cNvCxnSpPr>
          <p:nvPr/>
        </p:nvCxnSpPr>
        <p:spPr>
          <a:xfrm flipV="1">
            <a:off x="8734150" y="3915011"/>
            <a:ext cx="1201348" cy="957339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53" idx="3"/>
            <a:endCxn id="34" idx="1"/>
          </p:cNvCxnSpPr>
          <p:nvPr/>
        </p:nvCxnSpPr>
        <p:spPr>
          <a:xfrm flipV="1">
            <a:off x="8734150" y="4736861"/>
            <a:ext cx="1201348" cy="135489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53" idx="3"/>
            <a:endCxn id="33" idx="1"/>
          </p:cNvCxnSpPr>
          <p:nvPr/>
        </p:nvCxnSpPr>
        <p:spPr>
          <a:xfrm>
            <a:off x="8734150" y="4872349"/>
            <a:ext cx="1201348" cy="579787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48" idx="2"/>
            <a:endCxn id="35" idx="0"/>
          </p:cNvCxnSpPr>
          <p:nvPr/>
        </p:nvCxnSpPr>
        <p:spPr>
          <a:xfrm flipH="1">
            <a:off x="3496573" y="5450186"/>
            <a:ext cx="1294289" cy="51710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48" idx="2"/>
            <a:endCxn id="36" idx="0"/>
          </p:cNvCxnSpPr>
          <p:nvPr/>
        </p:nvCxnSpPr>
        <p:spPr>
          <a:xfrm flipH="1">
            <a:off x="4113221" y="5450186"/>
            <a:ext cx="677641" cy="51710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48" idx="2"/>
            <a:endCxn id="37" idx="0"/>
          </p:cNvCxnSpPr>
          <p:nvPr/>
        </p:nvCxnSpPr>
        <p:spPr>
          <a:xfrm>
            <a:off x="4790861" y="5450186"/>
            <a:ext cx="937283" cy="51710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48" idx="2"/>
            <a:endCxn id="38" idx="0"/>
          </p:cNvCxnSpPr>
          <p:nvPr/>
        </p:nvCxnSpPr>
        <p:spPr>
          <a:xfrm>
            <a:off x="4790861" y="5450186"/>
            <a:ext cx="1553931" cy="51710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53" idx="2"/>
            <a:endCxn id="39" idx="0"/>
          </p:cNvCxnSpPr>
          <p:nvPr/>
        </p:nvCxnSpPr>
        <p:spPr>
          <a:xfrm flipH="1">
            <a:off x="8001993" y="5143811"/>
            <a:ext cx="271783" cy="82348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53" idx="2"/>
            <a:endCxn id="40" idx="0"/>
          </p:cNvCxnSpPr>
          <p:nvPr/>
        </p:nvCxnSpPr>
        <p:spPr>
          <a:xfrm>
            <a:off x="8273773" y="5143811"/>
            <a:ext cx="344867" cy="82348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486" y="4907260"/>
            <a:ext cx="920751" cy="5429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0083" y="3233416"/>
            <a:ext cx="920751" cy="5429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6094" y="3282722"/>
            <a:ext cx="920751" cy="5429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8655" y="3282722"/>
            <a:ext cx="920751" cy="5429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3399" y="4600887"/>
            <a:ext cx="920751" cy="5429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4" name="Straight Arrow Connector 63"/>
          <p:cNvCxnSpPr>
            <a:stCxn id="6" idx="3"/>
            <a:endCxn id="50" idx="2"/>
          </p:cNvCxnSpPr>
          <p:nvPr/>
        </p:nvCxnSpPr>
        <p:spPr>
          <a:xfrm flipV="1">
            <a:off x="2693523" y="3776341"/>
            <a:ext cx="1056936" cy="43385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50" idx="3"/>
            <a:endCxn id="51" idx="1"/>
          </p:cNvCxnSpPr>
          <p:nvPr/>
        </p:nvCxnSpPr>
        <p:spPr>
          <a:xfrm>
            <a:off x="4210834" y="3504877"/>
            <a:ext cx="1365260" cy="49307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51" idx="3"/>
            <a:endCxn id="52" idx="1"/>
          </p:cNvCxnSpPr>
          <p:nvPr/>
        </p:nvCxnSpPr>
        <p:spPr>
          <a:xfrm>
            <a:off x="6496843" y="3554184"/>
            <a:ext cx="1261812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51" idx="2"/>
            <a:endCxn id="48" idx="0"/>
          </p:cNvCxnSpPr>
          <p:nvPr/>
        </p:nvCxnSpPr>
        <p:spPr>
          <a:xfrm flipH="1">
            <a:off x="4790862" y="3825646"/>
            <a:ext cx="1245607" cy="108161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52" idx="2"/>
            <a:endCxn id="53" idx="0"/>
          </p:cNvCxnSpPr>
          <p:nvPr/>
        </p:nvCxnSpPr>
        <p:spPr>
          <a:xfrm>
            <a:off x="8219031" y="3825647"/>
            <a:ext cx="54744" cy="77524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2" name="Group 81"/>
          <p:cNvGrpSpPr/>
          <p:nvPr/>
        </p:nvGrpSpPr>
        <p:grpSpPr>
          <a:xfrm>
            <a:off x="4186531" y="3836325"/>
            <a:ext cx="6307640" cy="2072049"/>
            <a:chOff x="414979" y="3333623"/>
            <a:chExt cx="8263530" cy="1534811"/>
          </a:xfrm>
        </p:grpSpPr>
        <p:sp>
          <p:nvSpPr>
            <p:cNvPr id="83" name="Rectangle 82"/>
            <p:cNvSpPr/>
            <p:nvPr/>
          </p:nvSpPr>
          <p:spPr>
            <a:xfrm>
              <a:off x="414979" y="3333623"/>
              <a:ext cx="8263530" cy="1523216"/>
            </a:xfrm>
            <a:prstGeom prst="rect">
              <a:avLst/>
            </a:prstGeom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Content Placeholder 2"/>
            <p:cNvSpPr txBox="1">
              <a:spLocks/>
            </p:cNvSpPr>
            <p:nvPr/>
          </p:nvSpPr>
          <p:spPr>
            <a:xfrm>
              <a:off x="514376" y="3399955"/>
              <a:ext cx="8118848" cy="14684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lIns="91440" tIns="45720" rIns="91440" bIns="45720" rtlCol="0">
              <a:normAutofit/>
            </a:bodyPr>
            <a:lstStyle>
              <a:lvl1pPr marL="3429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2860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05840" indent="-22860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80160" indent="-22860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03120" indent="-18288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18288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Clr>
                  <a:schemeClr val="bg1"/>
                </a:buClr>
              </a:pPr>
              <a:r>
                <a:rPr lang="en-US" sz="2800" dirty="0">
                  <a:solidFill>
                    <a:schemeClr val="bg1"/>
                  </a:solidFill>
                </a:rPr>
                <a:t>Much better scalability</a:t>
              </a:r>
            </a:p>
            <a:p>
              <a:pPr>
                <a:buClr>
                  <a:schemeClr val="bg1"/>
                </a:buClr>
              </a:pPr>
              <a:r>
                <a:rPr lang="en-US" sz="2800" dirty="0">
                  <a:solidFill>
                    <a:schemeClr val="bg1"/>
                  </a:solidFill>
                </a:rPr>
                <a:t>IP multicast not deployed in reality</a:t>
              </a:r>
            </a:p>
            <a:p>
              <a:pPr lvl="1">
                <a:buClr>
                  <a:schemeClr val="bg1"/>
                </a:buClr>
              </a:pPr>
              <a:r>
                <a:rPr lang="en-US" dirty="0">
                  <a:solidFill>
                    <a:schemeClr val="bg1"/>
                  </a:solidFill>
                </a:rPr>
                <a:t>Good luck trying to make it work on the Internet</a:t>
              </a:r>
            </a:p>
            <a:p>
              <a:pPr lvl="1">
                <a:buClr>
                  <a:schemeClr val="bg1"/>
                </a:buClr>
              </a:pPr>
              <a:r>
                <a:rPr lang="en-US" dirty="0">
                  <a:solidFill>
                    <a:schemeClr val="bg1"/>
                  </a:solidFill>
                </a:rPr>
                <a:t>People have been trying for 20 years</a:t>
              </a:r>
            </a:p>
          </p:txBody>
        </p:sp>
      </p:grpSp>
      <p:grpSp>
        <p:nvGrpSpPr>
          <p:cNvPr id="54" name="Group 53"/>
          <p:cNvGrpSpPr/>
          <p:nvPr/>
        </p:nvGrpSpPr>
        <p:grpSpPr>
          <a:xfrm flipH="1">
            <a:off x="1603017" y="4804604"/>
            <a:ext cx="2181011" cy="1398340"/>
            <a:chOff x="1219200" y="4876799"/>
            <a:chExt cx="5181605" cy="1384995"/>
          </a:xfrm>
        </p:grpSpPr>
        <p:sp>
          <p:nvSpPr>
            <p:cNvPr id="55" name="Rectangular Callout 54"/>
            <p:cNvSpPr/>
            <p:nvPr/>
          </p:nvSpPr>
          <p:spPr>
            <a:xfrm>
              <a:off x="1219200" y="4876799"/>
              <a:ext cx="5181600" cy="1384995"/>
            </a:xfrm>
            <a:prstGeom prst="wedgeRectCallout">
              <a:avLst>
                <a:gd name="adj1" fmla="val -9394"/>
                <a:gd name="adj2" fmla="val -92779"/>
              </a:avLst>
            </a:prstGeom>
            <a:solidFill>
              <a:schemeClr val="accent2"/>
            </a:solidFill>
            <a:ln w="38100" cap="flat" cmpd="sng" algn="ctr">
              <a:solidFill>
                <a:schemeClr val="accent2">
                  <a:lumMod val="75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377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219207" y="4876799"/>
              <a:ext cx="5181598" cy="1371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377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Source only sends one stream</a:t>
              </a:r>
            </a:p>
          </p:txBody>
        </p:sp>
      </p:grpSp>
      <p:grpSp>
        <p:nvGrpSpPr>
          <p:cNvPr id="57" name="Group 56"/>
          <p:cNvGrpSpPr/>
          <p:nvPr/>
        </p:nvGrpSpPr>
        <p:grpSpPr>
          <a:xfrm flipH="1">
            <a:off x="2592059" y="430068"/>
            <a:ext cx="3103315" cy="1412416"/>
            <a:chOff x="1219200" y="4876799"/>
            <a:chExt cx="5181605" cy="1384995"/>
          </a:xfrm>
        </p:grpSpPr>
        <p:sp>
          <p:nvSpPr>
            <p:cNvPr id="59" name="Rectangular Callout 58"/>
            <p:cNvSpPr/>
            <p:nvPr/>
          </p:nvSpPr>
          <p:spPr>
            <a:xfrm>
              <a:off x="1219200" y="4876799"/>
              <a:ext cx="5181600" cy="1384995"/>
            </a:xfrm>
            <a:prstGeom prst="wedgeRectCallout">
              <a:avLst>
                <a:gd name="adj1" fmla="val -975"/>
                <a:gd name="adj2" fmla="val 154621"/>
              </a:avLst>
            </a:prstGeom>
            <a:solidFill>
              <a:schemeClr val="accent2"/>
            </a:solidFill>
            <a:ln w="38100" cap="flat" cmpd="sng" algn="ctr">
              <a:solidFill>
                <a:schemeClr val="accent2">
                  <a:lumMod val="75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377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219203" y="4876799"/>
              <a:ext cx="5181602" cy="1358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377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IP routers forward to multiple destinations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54405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974376" y="2388360"/>
            <a:ext cx="8338782" cy="3807725"/>
          </a:xfrm>
        </p:spPr>
        <p:txBody>
          <a:bodyPr>
            <a:noAutofit/>
          </a:bodyPr>
          <a:lstStyle/>
          <a:p>
            <a:pPr marL="571500" indent="-571500">
              <a:buFont typeface="Wingdings" pitchFamily="2" charset="2"/>
              <a:buChar char="q"/>
            </a:pPr>
            <a:r>
              <a:rPr lang="en-US" sz="4400" dirty="0"/>
              <a:t>Consistent Hashing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en-US" sz="4400" dirty="0"/>
              <a:t>Network Overlay Basic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en-US" sz="4400" dirty="0"/>
              <a:t>Structured Overlays / DHTs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fld id="{283B9EA5-CE9A-4950-A80C-5ADF06B45B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951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Content Placeholder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34120" y="4428536"/>
            <a:ext cx="1009128" cy="100912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End System Multicast Overlay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t>20</a:t>
            </a:fld>
            <a:endParaRPr lang="en-US"/>
          </a:p>
        </p:txBody>
      </p:sp>
      <p:pic>
        <p:nvPicPr>
          <p:cNvPr id="4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170" y="3785018"/>
            <a:ext cx="850353" cy="85035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820" y="2017091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8248" y="2005465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687899" y="3323353"/>
            <a:ext cx="1002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Source</a:t>
            </a:r>
          </a:p>
        </p:txBody>
      </p:sp>
      <p:pic>
        <p:nvPicPr>
          <p:cNvPr id="8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5497" y="2888231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3668" y="2017091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431" y="2017091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4896" y="2017091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5497" y="3606687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0316" y="2017091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5497" y="5143811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5497" y="4428536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8248" y="5967293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4896" y="5967293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820" y="5967293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6468" y="5967293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3668" y="5967293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0316" y="5967293"/>
            <a:ext cx="616648" cy="616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2" name="Straight Arrow Connector 21"/>
          <p:cNvCxnSpPr>
            <a:stCxn id="4" idx="3"/>
            <a:endCxn id="6" idx="2"/>
          </p:cNvCxnSpPr>
          <p:nvPr/>
        </p:nvCxnSpPr>
        <p:spPr>
          <a:xfrm flipV="1">
            <a:off x="2693521" y="2622114"/>
            <a:ext cx="803051" cy="1588081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4" idx="3"/>
            <a:endCxn id="9" idx="2"/>
          </p:cNvCxnSpPr>
          <p:nvPr/>
        </p:nvCxnSpPr>
        <p:spPr>
          <a:xfrm flipV="1">
            <a:off x="2693522" y="2633739"/>
            <a:ext cx="5308471" cy="157645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4" idx="3"/>
            <a:endCxn id="16" idx="0"/>
          </p:cNvCxnSpPr>
          <p:nvPr/>
        </p:nvCxnSpPr>
        <p:spPr>
          <a:xfrm>
            <a:off x="2693521" y="4210195"/>
            <a:ext cx="803051" cy="1757099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ontent Placeholder 2"/>
          <p:cNvSpPr txBox="1">
            <a:spLocks/>
          </p:cNvSpPr>
          <p:nvPr/>
        </p:nvSpPr>
        <p:spPr>
          <a:xfrm>
            <a:off x="7117980" y="-297233"/>
            <a:ext cx="4382896" cy="6434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297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This does not scale</a:t>
            </a:r>
          </a:p>
        </p:txBody>
      </p:sp>
      <p:sp>
        <p:nvSpPr>
          <p:cNvPr id="41" name="Curved Up Arrow 40"/>
          <p:cNvSpPr/>
          <p:nvPr/>
        </p:nvSpPr>
        <p:spPr>
          <a:xfrm>
            <a:off x="3583657" y="2677882"/>
            <a:ext cx="705315" cy="30480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Curved Up Arrow 41"/>
          <p:cNvSpPr/>
          <p:nvPr/>
        </p:nvSpPr>
        <p:spPr>
          <a:xfrm>
            <a:off x="3583658" y="2688168"/>
            <a:ext cx="2144487" cy="50838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Curved Up Arrow 42"/>
          <p:cNvSpPr/>
          <p:nvPr/>
        </p:nvSpPr>
        <p:spPr>
          <a:xfrm>
            <a:off x="3583658" y="2677882"/>
            <a:ext cx="2803097" cy="64547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Curved Up Arrow 43"/>
          <p:cNvSpPr/>
          <p:nvPr/>
        </p:nvSpPr>
        <p:spPr>
          <a:xfrm flipV="1">
            <a:off x="3583661" y="5611733"/>
            <a:ext cx="529561" cy="29745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5" name="Curved Up Arrow 44"/>
          <p:cNvSpPr/>
          <p:nvPr/>
        </p:nvSpPr>
        <p:spPr>
          <a:xfrm flipV="1">
            <a:off x="5812971" y="5611733"/>
            <a:ext cx="573783" cy="29745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Curved Up Arrow 45"/>
          <p:cNvSpPr/>
          <p:nvPr/>
        </p:nvSpPr>
        <p:spPr>
          <a:xfrm flipV="1">
            <a:off x="4233163" y="5452136"/>
            <a:ext cx="1448277" cy="45705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Curved Up Arrow 46"/>
          <p:cNvSpPr/>
          <p:nvPr/>
        </p:nvSpPr>
        <p:spPr>
          <a:xfrm>
            <a:off x="8090344" y="2688168"/>
            <a:ext cx="705315" cy="30480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8" name="Bent Arrow 47"/>
          <p:cNvSpPr/>
          <p:nvPr/>
        </p:nvSpPr>
        <p:spPr>
          <a:xfrm flipV="1">
            <a:off x="8076132" y="2688165"/>
            <a:ext cx="1859365" cy="1350435"/>
          </a:xfrm>
          <a:prstGeom prst="bentArrow">
            <a:avLst>
              <a:gd name="adj1" fmla="val 7682"/>
              <a:gd name="adj2" fmla="val 10241"/>
              <a:gd name="adj3" fmla="val 14266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Curved Up Arrow 48"/>
          <p:cNvSpPr/>
          <p:nvPr/>
        </p:nvSpPr>
        <p:spPr>
          <a:xfrm rot="16200000" flipV="1">
            <a:off x="9499881" y="3214654"/>
            <a:ext cx="573783" cy="29745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Curved Up Arrow 49"/>
          <p:cNvSpPr/>
          <p:nvPr/>
        </p:nvSpPr>
        <p:spPr>
          <a:xfrm rot="16200000" flipH="1" flipV="1">
            <a:off x="9493061" y="4192934"/>
            <a:ext cx="587419" cy="29745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1" name="Curved Up Arrow 50"/>
          <p:cNvSpPr/>
          <p:nvPr/>
        </p:nvSpPr>
        <p:spPr>
          <a:xfrm rot="16200000" flipH="1" flipV="1">
            <a:off x="8973729" y="4490370"/>
            <a:ext cx="1404185" cy="51935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53" name="Group 52"/>
          <p:cNvGrpSpPr/>
          <p:nvPr/>
        </p:nvGrpSpPr>
        <p:grpSpPr>
          <a:xfrm flipH="1">
            <a:off x="6675072" y="5127063"/>
            <a:ext cx="2330741" cy="566057"/>
            <a:chOff x="1219200" y="4876799"/>
            <a:chExt cx="5181605" cy="1384995"/>
          </a:xfrm>
        </p:grpSpPr>
        <p:sp>
          <p:nvSpPr>
            <p:cNvPr id="54" name="Rectangular Callout 53"/>
            <p:cNvSpPr/>
            <p:nvPr/>
          </p:nvSpPr>
          <p:spPr>
            <a:xfrm>
              <a:off x="1219200" y="4876799"/>
              <a:ext cx="5181601" cy="1384995"/>
            </a:xfrm>
            <a:prstGeom prst="wedgeRectCallout">
              <a:avLst>
                <a:gd name="adj1" fmla="val -34289"/>
                <a:gd name="adj2" fmla="val 121302"/>
              </a:avLst>
            </a:prstGeom>
            <a:solidFill>
              <a:schemeClr val="accent2"/>
            </a:solidFill>
            <a:ln w="38100" cap="flat" cmpd="sng" algn="ctr">
              <a:solidFill>
                <a:schemeClr val="accent2">
                  <a:lumMod val="75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377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219202" y="4876799"/>
              <a:ext cx="5181603" cy="12801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377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How to join?</a:t>
              </a:r>
            </a:p>
          </p:txBody>
        </p:sp>
      </p:grpSp>
      <p:sp>
        <p:nvSpPr>
          <p:cNvPr id="56" name="Multiply 55"/>
          <p:cNvSpPr/>
          <p:nvPr/>
        </p:nvSpPr>
        <p:spPr>
          <a:xfrm>
            <a:off x="6764195" y="2588575"/>
            <a:ext cx="707572" cy="707572"/>
          </a:xfrm>
          <a:prstGeom prst="mathMultiply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" name="Group 56"/>
          <p:cNvGrpSpPr/>
          <p:nvPr/>
        </p:nvGrpSpPr>
        <p:grpSpPr>
          <a:xfrm flipH="1">
            <a:off x="5509698" y="3528564"/>
            <a:ext cx="1957903" cy="1384995"/>
            <a:chOff x="1219200" y="4876799"/>
            <a:chExt cx="5181605" cy="1433090"/>
          </a:xfrm>
        </p:grpSpPr>
        <p:sp>
          <p:nvSpPr>
            <p:cNvPr id="58" name="Rectangular Callout 57"/>
            <p:cNvSpPr/>
            <p:nvPr/>
          </p:nvSpPr>
          <p:spPr>
            <a:xfrm>
              <a:off x="1219200" y="4876799"/>
              <a:ext cx="5181600" cy="1384995"/>
            </a:xfrm>
            <a:prstGeom prst="wedgeRectCallout">
              <a:avLst>
                <a:gd name="adj1" fmla="val -32621"/>
                <a:gd name="adj2" fmla="val -76322"/>
              </a:avLst>
            </a:prstGeom>
            <a:solidFill>
              <a:schemeClr val="accent2"/>
            </a:solidFill>
            <a:ln w="38100" cap="flat" cmpd="sng" algn="ctr">
              <a:solidFill>
                <a:schemeClr val="accent2">
                  <a:lumMod val="75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377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219205" y="4876799"/>
              <a:ext cx="5181600" cy="14330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377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How to rebuild the tree?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 flipH="1">
            <a:off x="1683419" y="1722437"/>
            <a:ext cx="2330741" cy="1398340"/>
            <a:chOff x="1219200" y="4876799"/>
            <a:chExt cx="5181605" cy="1384995"/>
          </a:xfrm>
        </p:grpSpPr>
        <p:sp>
          <p:nvSpPr>
            <p:cNvPr id="64" name="Rectangular Callout 63"/>
            <p:cNvSpPr/>
            <p:nvPr/>
          </p:nvSpPr>
          <p:spPr>
            <a:xfrm>
              <a:off x="1219200" y="4876799"/>
              <a:ext cx="5181601" cy="1384995"/>
            </a:xfrm>
            <a:prstGeom prst="wedgeRectCallout">
              <a:avLst>
                <a:gd name="adj1" fmla="val 32032"/>
                <a:gd name="adj2" fmla="val 105732"/>
              </a:avLst>
            </a:prstGeom>
            <a:solidFill>
              <a:schemeClr val="accent2"/>
            </a:solidFill>
            <a:ln w="38100" cap="flat" cmpd="sng" algn="ctr">
              <a:solidFill>
                <a:schemeClr val="accent2">
                  <a:lumMod val="75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377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219202" y="4876799"/>
              <a:ext cx="5181603" cy="1371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377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How to build an efficient tree?</a:t>
              </a: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2165932" y="3012328"/>
            <a:ext cx="8182899" cy="2545381"/>
            <a:chOff x="414979" y="3333623"/>
            <a:chExt cx="8263530" cy="1523216"/>
          </a:xfrm>
        </p:grpSpPr>
        <p:sp>
          <p:nvSpPr>
            <p:cNvPr id="61" name="Rectangle 60"/>
            <p:cNvSpPr/>
            <p:nvPr/>
          </p:nvSpPr>
          <p:spPr>
            <a:xfrm>
              <a:off x="414979" y="3333623"/>
              <a:ext cx="8263530" cy="1523216"/>
            </a:xfrm>
            <a:prstGeom prst="rect">
              <a:avLst/>
            </a:prstGeom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Content Placeholder 2"/>
            <p:cNvSpPr txBox="1">
              <a:spLocks/>
            </p:cNvSpPr>
            <p:nvPr/>
          </p:nvSpPr>
          <p:spPr>
            <a:xfrm>
              <a:off x="514376" y="3373896"/>
              <a:ext cx="8118848" cy="14684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lIns="91440" tIns="45720" rIns="91440" bIns="45720" rtlCol="0">
              <a:normAutofit/>
            </a:bodyPr>
            <a:lstStyle>
              <a:lvl1pPr marL="3429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2860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05840" indent="-22860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80160" indent="-22860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03120" indent="-18288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18288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Clr>
                  <a:schemeClr val="bg1"/>
                </a:buClr>
              </a:pPr>
              <a:r>
                <a:rPr lang="en-US" sz="2800" dirty="0">
                  <a:solidFill>
                    <a:schemeClr val="bg1"/>
                  </a:solidFill>
                </a:rPr>
                <a:t>Enlist the help of end-hosts to distribute stream</a:t>
              </a:r>
            </a:p>
            <a:p>
              <a:pPr>
                <a:buClr>
                  <a:schemeClr val="bg1"/>
                </a:buClr>
              </a:pPr>
              <a:r>
                <a:rPr lang="en-US" sz="2800" dirty="0">
                  <a:solidFill>
                    <a:schemeClr val="bg1"/>
                  </a:solidFill>
                </a:rPr>
                <a:t>Scalable</a:t>
              </a:r>
            </a:p>
            <a:p>
              <a:pPr>
                <a:buClr>
                  <a:schemeClr val="bg1"/>
                </a:buClr>
              </a:pPr>
              <a:r>
                <a:rPr lang="en-US" sz="2800" dirty="0">
                  <a:solidFill>
                    <a:schemeClr val="bg1"/>
                  </a:solidFill>
                </a:rPr>
                <a:t>Overlay implemented in the application layer</a:t>
              </a:r>
            </a:p>
            <a:p>
              <a:pPr lvl="1">
                <a:buClr>
                  <a:schemeClr val="bg1"/>
                </a:buClr>
              </a:pPr>
              <a:r>
                <a:rPr lang="en-US" dirty="0">
                  <a:solidFill>
                    <a:schemeClr val="bg1"/>
                  </a:solidFill>
                </a:rPr>
                <a:t>No IP-level support necessary</a:t>
              </a:r>
            </a:p>
            <a:p>
              <a:pPr>
                <a:buClr>
                  <a:schemeClr val="bg1"/>
                </a:buClr>
              </a:pPr>
              <a:r>
                <a:rPr lang="en-US" sz="2800" dirty="0">
                  <a:solidFill>
                    <a:schemeClr val="bg1"/>
                  </a:solidFill>
                </a:rPr>
                <a:t>But…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88949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0" name="Straight Arrow Connector 69"/>
          <p:cNvCxnSpPr/>
          <p:nvPr/>
        </p:nvCxnSpPr>
        <p:spPr>
          <a:xfrm>
            <a:off x="4117073" y="3734891"/>
            <a:ext cx="3944206" cy="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Overlays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t>21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762822" y="1980562"/>
            <a:ext cx="2258720" cy="573177"/>
          </a:xfrm>
          <a:prstGeom prst="rect">
            <a:avLst/>
          </a:prstGeom>
          <a:solidFill>
            <a:srgbClr val="7030A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Application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751713" y="3419368"/>
            <a:ext cx="2269960" cy="573177"/>
          </a:xfrm>
          <a:prstGeom prst="rect">
            <a:avLst/>
          </a:prstGeom>
          <a:solidFill>
            <a:srgbClr val="00B05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Transport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751713" y="4972285"/>
            <a:ext cx="2269960" cy="573177"/>
          </a:xfrm>
          <a:prstGeom prst="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Network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751713" y="5550019"/>
            <a:ext cx="2269960" cy="573177"/>
          </a:xfrm>
          <a:prstGeom prst="rect">
            <a:avLst/>
          </a:prstGeom>
          <a:solidFill>
            <a:schemeClr val="accent3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Data Link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751844" y="6123196"/>
            <a:ext cx="2269960" cy="573177"/>
          </a:xfrm>
          <a:prstGeom prst="rect">
            <a:avLst/>
          </a:prstGeom>
          <a:pattFill prst="ltVert">
            <a:fgClr>
              <a:schemeClr val="tx1"/>
            </a:fgClr>
            <a:bgClr>
              <a:srgbClr val="FF0000"/>
            </a:bgClr>
          </a:patt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Physical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961207" y="4976842"/>
            <a:ext cx="2269960" cy="573177"/>
          </a:xfrm>
          <a:prstGeom prst="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Network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961207" y="5554576"/>
            <a:ext cx="2269960" cy="573177"/>
          </a:xfrm>
          <a:prstGeom prst="rect">
            <a:avLst/>
          </a:prstGeom>
          <a:solidFill>
            <a:schemeClr val="accent3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Data Link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961339" y="6127753"/>
            <a:ext cx="1134849" cy="573177"/>
          </a:xfrm>
          <a:prstGeom prst="rect">
            <a:avLst/>
          </a:prstGeom>
          <a:pattFill prst="ltVert">
            <a:fgClr>
              <a:schemeClr val="tx1"/>
            </a:fgClr>
            <a:bgClr>
              <a:srgbClr val="FF0000"/>
            </a:bgClr>
          </a:pattFill>
          <a:ln w="57150"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8168303" y="1980561"/>
            <a:ext cx="2269960" cy="573177"/>
          </a:xfrm>
          <a:prstGeom prst="rect">
            <a:avLst/>
          </a:prstGeom>
          <a:solidFill>
            <a:srgbClr val="7030A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Application</a:t>
            </a:r>
          </a:p>
        </p:txBody>
      </p:sp>
      <p:sp>
        <p:nvSpPr>
          <p:cNvPr id="44" name="Rectangle 43"/>
          <p:cNvSpPr/>
          <p:nvPr/>
        </p:nvSpPr>
        <p:spPr>
          <a:xfrm>
            <a:off x="8168434" y="3419367"/>
            <a:ext cx="2269960" cy="573177"/>
          </a:xfrm>
          <a:prstGeom prst="rect">
            <a:avLst/>
          </a:prstGeom>
          <a:solidFill>
            <a:srgbClr val="00B05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Transport</a:t>
            </a:r>
          </a:p>
        </p:txBody>
      </p:sp>
      <p:sp>
        <p:nvSpPr>
          <p:cNvPr id="46" name="Rectangle 45"/>
          <p:cNvSpPr/>
          <p:nvPr/>
        </p:nvSpPr>
        <p:spPr>
          <a:xfrm>
            <a:off x="8168434" y="4972284"/>
            <a:ext cx="2269960" cy="573177"/>
          </a:xfrm>
          <a:prstGeom prst="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Network</a:t>
            </a:r>
          </a:p>
        </p:txBody>
      </p:sp>
      <p:sp>
        <p:nvSpPr>
          <p:cNvPr id="48" name="Rectangle 47"/>
          <p:cNvSpPr/>
          <p:nvPr/>
        </p:nvSpPr>
        <p:spPr>
          <a:xfrm>
            <a:off x="8168434" y="5550018"/>
            <a:ext cx="2269960" cy="573177"/>
          </a:xfrm>
          <a:prstGeom prst="rect">
            <a:avLst/>
          </a:prstGeom>
          <a:solidFill>
            <a:schemeClr val="accent3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Data Link</a:t>
            </a:r>
          </a:p>
        </p:txBody>
      </p:sp>
      <p:sp>
        <p:nvSpPr>
          <p:cNvPr id="50" name="Rectangle 49"/>
          <p:cNvSpPr/>
          <p:nvPr/>
        </p:nvSpPr>
        <p:spPr>
          <a:xfrm>
            <a:off x="8168565" y="6123195"/>
            <a:ext cx="2269960" cy="573177"/>
          </a:xfrm>
          <a:prstGeom prst="rect">
            <a:avLst/>
          </a:prstGeom>
          <a:pattFill prst="ltHorz">
            <a:fgClr>
              <a:schemeClr val="tx1"/>
            </a:fgClr>
            <a:bgClr>
              <a:srgbClr val="FF0000"/>
            </a:bgClr>
          </a:patt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Physical</a:t>
            </a:r>
          </a:p>
        </p:txBody>
      </p:sp>
      <p:sp>
        <p:nvSpPr>
          <p:cNvPr id="52" name="Content Placeholder 5"/>
          <p:cNvSpPr txBox="1">
            <a:spLocks/>
          </p:cNvSpPr>
          <p:nvPr/>
        </p:nvSpPr>
        <p:spPr>
          <a:xfrm>
            <a:off x="2131118" y="1438059"/>
            <a:ext cx="1428466" cy="54250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/>
              <a:t>Host 1</a:t>
            </a:r>
          </a:p>
        </p:txBody>
      </p:sp>
      <p:sp>
        <p:nvSpPr>
          <p:cNvPr id="53" name="Content Placeholder 5"/>
          <p:cNvSpPr txBox="1">
            <a:spLocks/>
          </p:cNvSpPr>
          <p:nvPr/>
        </p:nvSpPr>
        <p:spPr>
          <a:xfrm>
            <a:off x="5381954" y="1467606"/>
            <a:ext cx="1428466" cy="54250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/>
              <a:t>Router</a:t>
            </a:r>
          </a:p>
        </p:txBody>
      </p:sp>
      <p:sp>
        <p:nvSpPr>
          <p:cNvPr id="54" name="Content Placeholder 5"/>
          <p:cNvSpPr txBox="1">
            <a:spLocks/>
          </p:cNvSpPr>
          <p:nvPr/>
        </p:nvSpPr>
        <p:spPr>
          <a:xfrm>
            <a:off x="8594670" y="1438059"/>
            <a:ext cx="1428466" cy="54250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/>
              <a:t>Host 2</a:t>
            </a:r>
          </a:p>
        </p:txBody>
      </p:sp>
      <p:sp>
        <p:nvSpPr>
          <p:cNvPr id="55" name="Rectangle 54"/>
          <p:cNvSpPr/>
          <p:nvPr/>
        </p:nvSpPr>
        <p:spPr>
          <a:xfrm>
            <a:off x="6093058" y="6127753"/>
            <a:ext cx="1134849" cy="573177"/>
          </a:xfrm>
          <a:prstGeom prst="rect">
            <a:avLst/>
          </a:prstGeom>
          <a:pattFill prst="ltHorz">
            <a:fgClr>
              <a:schemeClr val="tx1"/>
            </a:fgClr>
            <a:bgClr>
              <a:srgbClr val="FF0000"/>
            </a:bgClr>
          </a:pattFill>
          <a:ln w="57150"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961207" y="6118638"/>
            <a:ext cx="2269961" cy="57317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Content Placeholder 2"/>
          <p:cNvSpPr txBox="1">
            <a:spLocks/>
          </p:cNvSpPr>
          <p:nvPr/>
        </p:nvSpPr>
        <p:spPr>
          <a:xfrm>
            <a:off x="4974859" y="6183954"/>
            <a:ext cx="2242654" cy="4781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</a:rPr>
              <a:t>Physical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4103425" y="5841163"/>
            <a:ext cx="777926" cy="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4103425" y="6391499"/>
            <a:ext cx="777926" cy="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7299273" y="5841163"/>
            <a:ext cx="777926" cy="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7299273" y="6391499"/>
            <a:ext cx="777926" cy="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4103425" y="5263429"/>
            <a:ext cx="777926" cy="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7299273" y="5263429"/>
            <a:ext cx="777926" cy="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4130721" y="2264195"/>
            <a:ext cx="3946478" cy="2954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1751713" y="4177632"/>
            <a:ext cx="2269960" cy="573177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VPN Network</a:t>
            </a:r>
          </a:p>
        </p:txBody>
      </p:sp>
      <p:sp>
        <p:nvSpPr>
          <p:cNvPr id="59" name="Rectangle 58"/>
          <p:cNvSpPr/>
          <p:nvPr/>
        </p:nvSpPr>
        <p:spPr>
          <a:xfrm>
            <a:off x="8168303" y="4177631"/>
            <a:ext cx="2269960" cy="573177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VPN Network</a:t>
            </a:r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4103425" y="4464219"/>
            <a:ext cx="3944206" cy="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1762822" y="2699893"/>
            <a:ext cx="2269960" cy="573177"/>
          </a:xfrm>
          <a:prstGeom prst="rect">
            <a:avLst/>
          </a:prstGeom>
          <a:solidFill>
            <a:schemeClr val="accent4"/>
          </a:solidFill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Multicast Overlay</a:t>
            </a:r>
          </a:p>
        </p:txBody>
      </p:sp>
      <p:sp>
        <p:nvSpPr>
          <p:cNvPr id="63" name="Rectangle 62"/>
          <p:cNvSpPr/>
          <p:nvPr/>
        </p:nvSpPr>
        <p:spPr>
          <a:xfrm>
            <a:off x="8179412" y="2699892"/>
            <a:ext cx="2269960" cy="573177"/>
          </a:xfrm>
          <a:prstGeom prst="rect">
            <a:avLst/>
          </a:prstGeom>
          <a:solidFill>
            <a:schemeClr val="accent4"/>
          </a:solidFill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Multicast Overlay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4114534" y="2986480"/>
            <a:ext cx="3944206" cy="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1819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9" grpId="0" animBg="1"/>
      <p:bldP spid="62" grpId="0" animBg="1"/>
      <p:bldP spid="6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974376" y="2388360"/>
            <a:ext cx="8338782" cy="3807725"/>
          </a:xfrm>
        </p:spPr>
        <p:txBody>
          <a:bodyPr>
            <a:noAutofit/>
          </a:bodyPr>
          <a:lstStyle/>
          <a:p>
            <a:pPr marL="571500" indent="-571500">
              <a:buFont typeface="Wingdings" pitchFamily="2" charset="2"/>
              <a:buChar char="q"/>
            </a:pPr>
            <a:r>
              <a:rPr lang="en-US" sz="4400" dirty="0"/>
              <a:t>Consistent Hashing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en-US" sz="4400" dirty="0"/>
              <a:t>Network Overlay Basic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en-US" sz="4400" dirty="0"/>
              <a:t>Structured Overlays / DHTs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fld id="{283B9EA5-CE9A-4950-A80C-5ADF06B45BB8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402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loud 40"/>
          <p:cNvSpPr/>
          <p:nvPr/>
        </p:nvSpPr>
        <p:spPr>
          <a:xfrm>
            <a:off x="1676400" y="1665515"/>
            <a:ext cx="8697685" cy="5028522"/>
          </a:xfrm>
          <a:prstGeom prst="cloud">
            <a:avLst/>
          </a:prstGeom>
          <a:solidFill>
            <a:schemeClr val="bg2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5" name="Straight Connector 154"/>
          <p:cNvCxnSpPr/>
          <p:nvPr/>
        </p:nvCxnSpPr>
        <p:spPr>
          <a:xfrm>
            <a:off x="7380738" y="2600619"/>
            <a:ext cx="1005566" cy="101940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Unstructured P2P Review</a:t>
            </a:r>
          </a:p>
        </p:txBody>
      </p:sp>
      <p:sp>
        <p:nvSpPr>
          <p:cNvPr id="40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24299" y="1269112"/>
            <a:ext cx="533400" cy="304800"/>
          </a:xfrm>
        </p:spPr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23</a:t>
            </a:fld>
            <a:endParaRPr lang="en-US" dirty="0"/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4680467" y="2715692"/>
            <a:ext cx="1295787" cy="1848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3267794" y="2884199"/>
            <a:ext cx="1412672" cy="34266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2907866" y="3226859"/>
            <a:ext cx="359929" cy="128451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3267795" y="3226860"/>
            <a:ext cx="1086327" cy="109991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2907865" y="4359092"/>
            <a:ext cx="1446256" cy="12008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3701431" y="4359092"/>
            <a:ext cx="652690" cy="12842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H="1" flipV="1">
            <a:off x="2907865" y="4479176"/>
            <a:ext cx="793566" cy="115298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4354121" y="4032747"/>
            <a:ext cx="1412672" cy="34266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V="1">
            <a:off x="5645250" y="3711754"/>
            <a:ext cx="1412672" cy="34266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V="1">
            <a:off x="5929738" y="2584717"/>
            <a:ext cx="1467330" cy="14728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H="1" flipV="1">
            <a:off x="4680467" y="2884407"/>
            <a:ext cx="1086327" cy="114834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H="1" flipV="1">
            <a:off x="4680466" y="2911062"/>
            <a:ext cx="2377456" cy="79534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057922" y="2584716"/>
            <a:ext cx="339146" cy="115423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6351586" y="3633715"/>
            <a:ext cx="706336" cy="167209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H="1" flipV="1">
            <a:off x="5766795" y="4065294"/>
            <a:ext cx="1940289" cy="103300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>
            <a:off x="3701432" y="5523980"/>
            <a:ext cx="1497174" cy="10817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4354122" y="4391639"/>
            <a:ext cx="844484" cy="113234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H="1">
            <a:off x="5198607" y="4054415"/>
            <a:ext cx="568187" cy="146956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flipH="1">
            <a:off x="4354122" y="2911062"/>
            <a:ext cx="326344" cy="141571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7397069" y="2584716"/>
            <a:ext cx="310015" cy="247095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7397069" y="2584716"/>
            <a:ext cx="1603825" cy="3682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flipV="1">
            <a:off x="8321673" y="2621538"/>
            <a:ext cx="679221" cy="108486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8321672" y="3633717"/>
            <a:ext cx="1005566" cy="101940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9000894" y="2584717"/>
            <a:ext cx="326345" cy="199707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flipV="1">
            <a:off x="7723414" y="4653122"/>
            <a:ext cx="1603825" cy="44517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7057922" y="3706403"/>
            <a:ext cx="2269316" cy="87539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 flipH="1" flipV="1">
            <a:off x="5766794" y="4065293"/>
            <a:ext cx="584793" cy="124051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2" descr="D:\Classe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5086" y="5317035"/>
            <a:ext cx="652690" cy="652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D:\Classe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520" y="4185028"/>
            <a:ext cx="652690" cy="652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D:\Classe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776" y="4032747"/>
            <a:ext cx="652690" cy="652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D:\Classe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1449" y="2900514"/>
            <a:ext cx="652690" cy="652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D:\Classe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121" y="2574169"/>
            <a:ext cx="652690" cy="652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D:\Classe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8896" y="2400224"/>
            <a:ext cx="652690" cy="652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D:\Classe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2551" y="3738948"/>
            <a:ext cx="652690" cy="652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D:\Classe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2261" y="5197634"/>
            <a:ext cx="652690" cy="652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D:\Classe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6253" y="4979466"/>
            <a:ext cx="652690" cy="652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D:\Classe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0723" y="2258371"/>
            <a:ext cx="652690" cy="652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2" descr="D:\Classe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0842" y="3412603"/>
            <a:ext cx="652690" cy="652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D:\Classe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738" y="4771953"/>
            <a:ext cx="652690" cy="652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2" descr="D:\Classe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5327" y="3380057"/>
            <a:ext cx="652690" cy="652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2" descr="D:\Classe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0893" y="4326776"/>
            <a:ext cx="652690" cy="652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" descr="D:\Classe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4548" y="2295193"/>
            <a:ext cx="652690" cy="652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0" name="Straight Arrow Connector 69"/>
          <p:cNvCxnSpPr/>
          <p:nvPr/>
        </p:nvCxnSpPr>
        <p:spPr>
          <a:xfrm flipV="1">
            <a:off x="8483364" y="2732008"/>
            <a:ext cx="432037" cy="726569"/>
          </a:xfrm>
          <a:prstGeom prst="straightConnector1">
            <a:avLst/>
          </a:prstGeom>
          <a:ln w="762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Oval 138"/>
          <p:cNvSpPr/>
          <p:nvPr/>
        </p:nvSpPr>
        <p:spPr>
          <a:xfrm>
            <a:off x="8761408" y="2458253"/>
            <a:ext cx="326571" cy="326571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/>
        </p:nvSpPr>
        <p:spPr>
          <a:xfrm>
            <a:off x="8761408" y="2458253"/>
            <a:ext cx="326571" cy="326571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>
          <a:xfrm>
            <a:off x="8767075" y="2458253"/>
            <a:ext cx="326571" cy="326571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/>
          <p:cNvSpPr/>
          <p:nvPr/>
        </p:nvSpPr>
        <p:spPr>
          <a:xfrm>
            <a:off x="9162473" y="4445383"/>
            <a:ext cx="326571" cy="326571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/>
        </p:nvSpPr>
        <p:spPr>
          <a:xfrm>
            <a:off x="8198981" y="3542546"/>
            <a:ext cx="326571" cy="326571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9162472" y="4445382"/>
            <a:ext cx="326571" cy="326571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/>
          <p:cNvSpPr/>
          <p:nvPr/>
        </p:nvSpPr>
        <p:spPr>
          <a:xfrm>
            <a:off x="7243533" y="2421431"/>
            <a:ext cx="326571" cy="326571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/>
          <p:cNvSpPr/>
          <p:nvPr/>
        </p:nvSpPr>
        <p:spPr>
          <a:xfrm>
            <a:off x="7243532" y="2421431"/>
            <a:ext cx="326571" cy="326571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>
            <a:off x="9160879" y="4450522"/>
            <a:ext cx="326571" cy="326571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val 149"/>
          <p:cNvSpPr/>
          <p:nvPr/>
        </p:nvSpPr>
        <p:spPr>
          <a:xfrm>
            <a:off x="6753902" y="3548469"/>
            <a:ext cx="326571" cy="326571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/>
          <p:cNvSpPr/>
          <p:nvPr/>
        </p:nvSpPr>
        <p:spPr>
          <a:xfrm>
            <a:off x="6753901" y="3548468"/>
            <a:ext cx="326571" cy="326571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7570104" y="4935013"/>
            <a:ext cx="326571" cy="326571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64"/>
          <p:cNvSpPr/>
          <p:nvPr/>
        </p:nvSpPr>
        <p:spPr>
          <a:xfrm>
            <a:off x="8192581" y="3524296"/>
            <a:ext cx="326571" cy="326571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6" name="Group 165"/>
          <p:cNvGrpSpPr/>
          <p:nvPr/>
        </p:nvGrpSpPr>
        <p:grpSpPr>
          <a:xfrm flipH="1">
            <a:off x="1710142" y="1680088"/>
            <a:ext cx="2263721" cy="1445154"/>
            <a:chOff x="1219200" y="4876799"/>
            <a:chExt cx="5181605" cy="1384995"/>
          </a:xfrm>
        </p:grpSpPr>
        <p:sp>
          <p:nvSpPr>
            <p:cNvPr id="167" name="Rectangular Callout 166"/>
            <p:cNvSpPr/>
            <p:nvPr/>
          </p:nvSpPr>
          <p:spPr>
            <a:xfrm>
              <a:off x="1219200" y="4876799"/>
              <a:ext cx="5181600" cy="1384995"/>
            </a:xfrm>
            <a:prstGeom prst="wedgeRectCallout">
              <a:avLst>
                <a:gd name="adj1" fmla="val 12508"/>
                <a:gd name="adj2" fmla="val 117723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1219205" y="4876799"/>
              <a:ext cx="5181600" cy="13273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What if the file is rare or far away?</a:t>
              </a:r>
            </a:p>
          </p:txBody>
        </p:sp>
      </p:grpSp>
      <p:grpSp>
        <p:nvGrpSpPr>
          <p:cNvPr id="169" name="Group 168"/>
          <p:cNvGrpSpPr/>
          <p:nvPr/>
        </p:nvGrpSpPr>
        <p:grpSpPr>
          <a:xfrm flipH="1">
            <a:off x="6530231" y="1421512"/>
            <a:ext cx="2263721" cy="523220"/>
            <a:chOff x="1219200" y="4876799"/>
            <a:chExt cx="5181605" cy="1401249"/>
          </a:xfrm>
        </p:grpSpPr>
        <p:sp>
          <p:nvSpPr>
            <p:cNvPr id="170" name="Rectangular Callout 169"/>
            <p:cNvSpPr/>
            <p:nvPr/>
          </p:nvSpPr>
          <p:spPr>
            <a:xfrm>
              <a:off x="1219200" y="4876799"/>
              <a:ext cx="5181600" cy="1384995"/>
            </a:xfrm>
            <a:prstGeom prst="wedgeRectCallout">
              <a:avLst>
                <a:gd name="adj1" fmla="val 12508"/>
                <a:gd name="adj2" fmla="val 155612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1219205" y="4876799"/>
              <a:ext cx="5181600" cy="1401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Redundancy</a:t>
              </a:r>
            </a:p>
          </p:txBody>
        </p:sp>
      </p:grpSp>
      <p:grpSp>
        <p:nvGrpSpPr>
          <p:cNvPr id="172" name="Group 171"/>
          <p:cNvGrpSpPr/>
          <p:nvPr/>
        </p:nvGrpSpPr>
        <p:grpSpPr>
          <a:xfrm flipH="1">
            <a:off x="8198980" y="5335878"/>
            <a:ext cx="2029106" cy="954107"/>
            <a:chOff x="1219200" y="4876799"/>
            <a:chExt cx="5181605" cy="1414760"/>
          </a:xfrm>
        </p:grpSpPr>
        <p:sp>
          <p:nvSpPr>
            <p:cNvPr id="173" name="Rectangular Callout 172"/>
            <p:cNvSpPr/>
            <p:nvPr/>
          </p:nvSpPr>
          <p:spPr>
            <a:xfrm>
              <a:off x="1219200" y="4876799"/>
              <a:ext cx="5181600" cy="1384996"/>
            </a:xfrm>
            <a:prstGeom prst="wedgeRectCallout">
              <a:avLst>
                <a:gd name="adj1" fmla="val 40418"/>
                <a:gd name="adj2" fmla="val -198862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1219205" y="4876799"/>
              <a:ext cx="5181600" cy="1414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Traffic Overhead</a:t>
              </a: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18388" y="2442760"/>
            <a:ext cx="742069" cy="742069"/>
          </a:xfrm>
          <a:prstGeom prst="rect">
            <a:avLst/>
          </a:prstGeom>
        </p:spPr>
      </p:pic>
      <p:pic>
        <p:nvPicPr>
          <p:cNvPr id="83" name="Picture 8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17512" y="5006829"/>
            <a:ext cx="742069" cy="742069"/>
          </a:xfrm>
          <a:prstGeom prst="rect">
            <a:avLst/>
          </a:prstGeom>
        </p:spPr>
      </p:pic>
      <p:pic>
        <p:nvPicPr>
          <p:cNvPr id="85" name="Picture 8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78575" y="3998864"/>
            <a:ext cx="612947" cy="986463"/>
          </a:xfrm>
          <a:prstGeom prst="rect">
            <a:avLst/>
          </a:prstGeom>
        </p:spPr>
      </p:pic>
      <p:sp>
        <p:nvSpPr>
          <p:cNvPr id="152" name="Oval 151"/>
          <p:cNvSpPr/>
          <p:nvPr/>
        </p:nvSpPr>
        <p:spPr>
          <a:xfrm>
            <a:off x="6753913" y="3556513"/>
            <a:ext cx="326571" cy="326571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val 148"/>
          <p:cNvSpPr/>
          <p:nvPr/>
        </p:nvSpPr>
        <p:spPr>
          <a:xfrm>
            <a:off x="5902304" y="2564516"/>
            <a:ext cx="326571" cy="326571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6" name="Group 75"/>
          <p:cNvGrpSpPr/>
          <p:nvPr/>
        </p:nvGrpSpPr>
        <p:grpSpPr>
          <a:xfrm>
            <a:off x="525565" y="5290006"/>
            <a:ext cx="4007466" cy="1423675"/>
            <a:chOff x="414979" y="3333623"/>
            <a:chExt cx="8263530" cy="1523216"/>
          </a:xfrm>
        </p:grpSpPr>
        <p:sp>
          <p:nvSpPr>
            <p:cNvPr id="80" name="Rectangle 79"/>
            <p:cNvSpPr/>
            <p:nvPr/>
          </p:nvSpPr>
          <p:spPr>
            <a:xfrm>
              <a:off x="414979" y="3333623"/>
              <a:ext cx="8263530" cy="1523216"/>
            </a:xfrm>
            <a:prstGeom prst="rect">
              <a:avLst/>
            </a:prstGeom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Content Placeholder 2"/>
            <p:cNvSpPr txBox="1">
              <a:spLocks/>
            </p:cNvSpPr>
            <p:nvPr/>
          </p:nvSpPr>
          <p:spPr>
            <a:xfrm>
              <a:off x="514376" y="3373896"/>
              <a:ext cx="8118848" cy="14684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lIns="91440" tIns="45720" rIns="91440" bIns="45720" rtlCol="0">
              <a:normAutofit/>
            </a:bodyPr>
            <a:lstStyle>
              <a:lvl1pPr marL="3429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2860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05840" indent="-22860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80160" indent="-22860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03120" indent="-18288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18288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Clr>
                  <a:schemeClr val="bg1"/>
                </a:buClr>
              </a:pPr>
              <a:r>
                <a:rPr lang="en-US" sz="2800" dirty="0">
                  <a:solidFill>
                    <a:schemeClr val="bg1"/>
                  </a:solidFill>
                </a:rPr>
                <a:t>Search is broken</a:t>
              </a:r>
            </a:p>
            <a:p>
              <a:pPr lvl="1">
                <a:buClr>
                  <a:schemeClr val="bg1"/>
                </a:buClr>
              </a:pPr>
              <a:r>
                <a:rPr lang="en-US" dirty="0">
                  <a:solidFill>
                    <a:schemeClr val="bg1"/>
                  </a:solidFill>
                </a:rPr>
                <a:t>High overhead</a:t>
              </a:r>
            </a:p>
            <a:p>
              <a:pPr lvl="1">
                <a:buClr>
                  <a:schemeClr val="bg1"/>
                </a:buClr>
              </a:pPr>
              <a:r>
                <a:rPr lang="en-US" dirty="0">
                  <a:solidFill>
                    <a:schemeClr val="bg1"/>
                  </a:solidFill>
                </a:rPr>
                <a:t>No guarantee it will work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55007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4.07407E-6 L -0.12409 -0.00694 " pathEditMode="relative" rAng="0" ptsTypes="AA">
                                      <p:cBhvr>
                                        <p:cTn id="58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50" y="-278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07407E-6 L -0.06076 0.15648 " pathEditMode="relative" rAng="0" ptsTypes="AA">
                                      <p:cBhvr>
                                        <p:cTn id="60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38" y="7824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07407E-6 L 0.04166 0.28356 " pathEditMode="relative" rAng="0" ptsTypes="AA">
                                      <p:cBhvr>
                                        <p:cTn id="62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3" y="14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-0.00625 L -0.12708 0.07431 " pathEditMode="relative" rAng="0" ptsTypes="AA">
                                      <p:cBhvr>
                                        <p:cTn id="88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32" y="3866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6 0.00093 L -0.07735 -0.1625 " pathEditMode="relative" rAng="0" ptsTypes="AA">
                                      <p:cBhvr>
                                        <p:cTn id="90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19" y="-7963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91 -0.00162 L 0.07747 0.12546 " pathEditMode="relative" rAng="0" ptsTypes="AA">
                                      <p:cBhvr>
                                        <p:cTn id="92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06" y="6736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-0.00625 L -0.19401 -0.13842 " pathEditMode="relative" rAng="0" ptsTypes="AA">
                                      <p:cBhvr>
                                        <p:cTn id="94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67" y="-6042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9 -0.00162 L 0.03021 0.36945 " pathEditMode="relative" rAng="0" ptsTypes="AA">
                                      <p:cBhvr>
                                        <p:cTn id="96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0" y="18403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86 -0.00162 L -0.10937 0.02338 " pathEditMode="relative" rAng="0" ptsTypes="AA">
                                      <p:cBhvr>
                                        <p:cTn id="98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64" y="1111"/>
                                    </p:animMotion>
                                  </p:childTnLst>
                                </p:cTn>
                              </p:par>
                              <p:par>
                                <p:cTn id="9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695 L -0.07786 -0.13403 " pathEditMode="relative" rAng="0" ptsTypes="AA">
                                      <p:cBhvr>
                                        <p:cTn id="100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77" y="-5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17 0.00231 L -0.11263 0.0125 " pathEditMode="relative" rAng="0" ptsTypes="AA">
                                      <p:cBhvr>
                                        <p:cTn id="120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90" y="509"/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51 -0.00764 L -0.18295 -0.13078 " pathEditMode="relative" rAng="0" ptsTypes="AA">
                                      <p:cBhvr>
                                        <p:cTn id="122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49" y="-5926"/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00209 L -0.09675 0.04676 " pathEditMode="relative" rAng="0" ptsTypes="AA">
                                      <p:cBhvr>
                                        <p:cTn id="124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96" y="2222"/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0.00023 L -0.05209 0.2419 " pathEditMode="relative" rAng="0" ptsTypes="AA">
                                      <p:cBhvr>
                                        <p:cTn id="126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4" y="12083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52 0.00301 L -0.15117 -0.1426 " pathEditMode="relative" rAng="0" ptsTypes="AA">
                                      <p:cBhvr>
                                        <p:cTn id="128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34" y="-7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26 0.00023 L -0.00026 0.00023 C 0.00078 -0.00371 0.00221 -0.00718 0.00312 -0.01112 C 0.01067 -0.04468 0.0013 -0.01135 0.0095 -0.04352 C 0.01237 -0.05487 0.02109 -0.07917 0.02369 -0.08519 C 0.0276 -0.09445 0.0302 -0.10186 0.0345 -0.10973 C 0.04257 -0.12477 0.03776 -0.11482 0.04817 -0.13241 C 0.04856 -0.13311 0.04869 -0.13426 0.04921 -0.13496 C 0.06822 -0.1632 0.05638 -0.14561 0.0707 -0.16274 C 0.08632 -0.18149 0.0789 -0.17686 0.10208 -0.19237 C 0.10989 -0.19769 0.11796 -0.20232 0.12565 -0.20811 C 0.12786 -0.20973 0.13007 -0.21181 0.13242 -0.2132 C 0.13619 -0.21551 0.13828 -0.21598 0.14179 -0.2169 C 0.14843 -0.222 0.14205 -0.21713 0.14817 -0.22107 C 0.15091 -0.22292 0.15182 -0.22408 0.15507 -0.22547 C 0.1569 -0.22639 0.15898 -0.22639 0.16093 -0.22732 C 0.16497 -0.22894 0.16914 -0.23056 0.17317 -0.23241 C 0.1763 -0.2338 0.17929 -0.23612 0.18242 -0.23681 L 0.18684 -0.23774 C 0.18802 -0.23797 0.18919 -0.23843 0.19036 -0.23866 C 0.19427 -0.23936 0.19817 -0.23959 0.20208 -0.24028 C 0.20325 -0.24051 0.20442 -0.24075 0.20546 -0.24121 C 0.20664 -0.24167 0.20781 -0.2426 0.20898 -0.24283 C 0.21158 -0.24352 0.21419 -0.24352 0.21679 -0.24375 C 0.21875 -0.24399 0.2207 -0.24445 0.22265 -0.24468 C 0.22929 -0.24561 0.23072 -0.24561 0.23789 -0.2463 L 0.3677 -0.24561 C 0.36979 -0.24538 0.38737 -0.24075 0.39414 -0.23866 C 0.39453 -0.23843 0.39804 -0.23727 0.39856 -0.23681 C 0.40065 -0.23519 0.40247 -0.23334 0.40442 -0.23172 C 0.40546 -0.23079 0.40651 -0.2301 0.40742 -0.22894 C 0.40859 -0.22755 0.40963 -0.22593 0.4108 -0.22454 C 0.41276 -0.22246 0.41354 -0.22223 0.41523 -0.21945 C 0.4164 -0.21737 0.41744 -0.21505 0.41862 -0.2132 C 0.4207 -0.21042 0.42174 -0.2095 0.42304 -0.20556 C 0.42304 -0.20556 0.42643 -0.19329 0.42695 -0.19144 L 0.42942 -0.18288 C 0.42981 -0.18172 0.4302 -0.18056 0.43046 -0.1794 C 0.43059 -0.17848 0.43072 -0.17755 0.43099 -0.17663 C 0.43138 -0.175 0.43203 -0.17338 0.43242 -0.17153 C 0.43463 -0.16135 0.4332 -0.1669 0.43437 -0.16019 C 0.43463 -0.15834 0.43502 -0.15672 0.43528 -0.15487 C 0.43776 -0.13982 0.43528 -0.1544 0.43684 -0.14352 C 0.43697 -0.14283 0.4371 -0.1419 0.43737 -0.14098 C 0.43697 -0.13311 0.4371 -0.12524 0.43632 -0.1176 C 0.43606 -0.11505 0.43255 -0.1088 0.4319 -0.10695 C 0.42474 -0.08542 0.43437 -0.10788 0.42552 -0.09144 C 0.42278 -0.08635 0.42083 -0.0801 0.4177 -0.0757 C 0.41458 -0.0713 0.41119 -0.0676 0.40833 -0.0625 C 0.40546 -0.05741 0.40533 -0.05672 0.40104 -0.05209 C 0.39908 -0.05 0.39322 -0.047 0.39166 -0.04607 C 0.38867 -0.0426 0.39205 -0.04584 0.38737 -0.04352 C 0.38437 -0.0419 0.37851 -0.0382 0.37851 -0.0382 L 0.37851 -0.04005 " pathEditMode="relative" ptsTypes="AAAAAAAAAAAAAAAAAAAAAAAAAAAAAAAAAAAAAAAAAAAAAAAAAAAAAA">
                                      <p:cBhvr>
                                        <p:cTn id="13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3 0.00092 L -0.00053 0.00092 C 0.00065 0.00416 0.00208 0.00787 0.00377 0.01065 C 0.00429 0.01134 0.00481 0.0118 0.00533 0.01227 C 0.00559 0.01319 0.00585 0.01435 0.00625 0.01481 C 0.00742 0.01666 0.01015 0.01921 0.01015 0.01921 C 0.01276 0.02616 0.00937 0.01782 0.01263 0.02361 C 0.01588 0.0294 0.01119 0.02338 0.0151 0.02801 C 0.0194 0.03819 0.01341 0.02453 0.01848 0.03495 C 0.01888 0.03565 0.01914 0.0368 0.01953 0.0375 C 0.02044 0.03912 0.02187 0.03981 0.02291 0.04097 C 0.02369 0.0419 0.02434 0.04259 0.02487 0.04375 C 0.02526 0.04444 0.02552 0.0456 0.02591 0.04629 C 0.02708 0.04838 0.02799 0.04815 0.02929 0.04977 C 0.02981 0.05046 0.0302 0.05162 0.03072 0.05231 C 0.03177 0.0537 0.03268 0.05463 0.03372 0.05578 L 0.03515 0.05764 L 0.03815 0.06111 C 0.03867 0.06157 0.03906 0.06273 0.03958 0.06273 C 0.04257 0.06389 0.04127 0.06319 0.04348 0.06458 C 0.04401 0.06528 0.0444 0.06597 0.04505 0.06643 C 0.04596 0.06713 0.047 0.06759 0.04791 0.06805 C 0.04843 0.06828 0.04895 0.06852 0.04934 0.06898 C 0.05013 0.06944 0.05078 0.07014 0.05143 0.0706 C 0.05221 0.07153 0.05299 0.07245 0.05377 0.07338 C 0.05429 0.07361 0.05481 0.07384 0.05533 0.07407 C 0.05651 0.07523 0.05924 0.07801 0.06067 0.07847 C 0.06197 0.07893 0.06328 0.07916 0.06458 0.0794 C 0.06575 0.07986 0.06875 0.08125 0.06953 0.08194 C 0.07005 0.08264 0.07044 0.08333 0.07096 0.08379 C 0.07148 0.08426 0.07395 0.08541 0.07434 0.08541 C 0.07786 0.08611 0.08476 0.08727 0.08476 0.08727 C 0.09335 0.09074 0.08476 0.08773 0.097 0.08981 C 0.09765 0.09004 0.0983 0.09028 0.09895 0.09074 C 0.09947 0.09097 0.09987 0.09143 0.10039 0.09166 C 0.10351 0.09213 0.10664 0.09213 0.10976 0.09236 C 0.14101 0.09583 0.10898 0.09398 0.16458 0.09514 C 0.16705 0.0956 0.16953 0.09676 0.172 0.09676 C 0.21731 0.09676 0.20807 0.09838 0.22929 0.09421 C 0.23802 0.08912 0.22916 0.09375 0.23906 0.08981 C 0.24609 0.08703 0.24283 0.08727 0.24987 0.08541 C 0.2608 0.08287 0.24921 0.08727 0.26406 0.08194 C 0.26523 0.08148 0.2664 0.08078 0.26757 0.08032 C 0.2733 0.07801 0.26875 0.08055 0.27343 0.07847 C 0.2746 0.07801 0.27565 0.07731 0.27682 0.07685 C 0.2776 0.07639 0.27851 0.07639 0.27929 0.07592 C 0.2819 0.07453 0.28151 0.07407 0.28372 0.07245 C 0.28424 0.07199 0.28476 0.07199 0.28515 0.07153 C 0.28684 0.07037 0.28841 0.06852 0.2901 0.06805 L 0.29348 0.06713 C 0.29479 0.06643 0.29609 0.06528 0.29739 0.06458 C 0.30078 0.0625 0.29791 0.06481 0.30182 0.06273 C 0.30273 0.0625 0.30351 0.06157 0.30429 0.06111 C 0.30507 0.06065 0.30598 0.06065 0.30677 0.06018 C 0.30742 0.05995 0.30807 0.05972 0.30872 0.05926 C 0.31223 0.05787 0.31002 0.05926 0.31263 0.05764 C 0.31328 0.05671 0.31393 0.05578 0.31458 0.05509 C 0.31679 0.05278 0.31549 0.05578 0.31757 0.05231 C 0.31927 0.04953 0.32057 0.04606 0.32239 0.04375 C 0.32291 0.04305 0.32356 0.04282 0.32395 0.0419 C 0.33177 0.02639 0.32408 0.04097 0.32786 0.03148 C 0.32981 0.02639 0.32994 0.02778 0.33125 0.02361 C 0.33164 0.02245 0.33177 0.02129 0.33229 0.02014 C 0.33268 0.01921 0.3332 0.01852 0.33372 0.01759 C 0.33619 0.0125 0.33411 0.01528 0.33671 0.01227 C 0.33697 0.01111 0.33723 0.00995 0.33763 0.00879 C 0.33802 0.00787 0.34101 0.00208 0.34153 0.00023 C 0.34192 -0.00116 0.34205 -0.00301 0.34257 -0.00417 C 0.34309 -0.00556 0.34388 -0.00648 0.34453 -0.00764 C 0.34544 -0.00972 0.34622 -0.01181 0.347 -0.01389 C 0.34752 -0.01551 0.34791 -0.01736 0.34843 -0.01898 C 0.34869 -0.01991 0.34908 -0.02084 0.34934 -0.02176 C 0.34973 -0.02269 0.34987 -0.02408 0.35039 -0.02523 C 0.35078 -0.02593 0.3513 -0.02639 0.35182 -0.02685 C 0.35481 -0.0375 0.35104 -0.02431 0.35377 -0.03287 C 0.3552 -0.03727 0.35481 -0.03727 0.35625 -0.04259 C 0.35664 -0.04398 0.35729 -0.04537 0.35768 -0.04699 C 0.3582 -0.04838 0.35846 -0.05162 0.35872 -0.05301 C 0.35976 -0.05903 0.35937 -0.05741 0.36119 -0.0625 C 0.36171 -0.06667 0.36184 -0.06783 0.36315 -0.07222 C 0.36354 -0.07338 0.36419 -0.07431 0.36458 -0.0757 C 0.36536 -0.07847 0.36601 -0.08148 0.36653 -0.08449 C 0.36666 -0.08519 0.36679 -0.08611 0.36705 -0.08704 C 0.36731 -0.0882 0.3677 -0.08935 0.36796 -0.09051 C 0.36875 -0.09398 0.3694 -0.09746 0.37005 -0.10093 C 0.37018 -0.10209 0.37018 -0.10324 0.37044 -0.1044 C 0.3707 -0.10533 0.37109 -0.10625 0.37148 -0.10695 C 0.37174 -0.10996 0.372 -0.11204 0.37239 -0.11482 C 0.37252 -0.11574 0.37278 -0.11667 0.37291 -0.11759 C 0.37304 -0.11852 0.37356 -0.12408 0.37395 -0.12523 C 0.37408 -0.12639 0.3746 -0.12709 0.37487 -0.12801 C 0.375 -0.12917 0.37513 -0.13033 0.37539 -0.13148 C 0.37552 -0.13241 0.37578 -0.1331 0.37591 -0.13403 C 0.37604 -0.13588 0.37617 -0.1375 0.3763 -0.13935 C 0.37643 -0.14028 0.37669 -0.14097 0.37682 -0.1419 C 0.37708 -0.14306 0.37721 -0.14422 0.37734 -0.14537 C 0.37773 -0.14815 0.37799 -0.15116 0.37838 -0.15417 C 0.37812 -0.17408 0.37812 -0.19422 0.37786 -0.21412 C 0.37786 -0.21528 0.37747 -0.21644 0.37734 -0.21759 C 0.37708 -0.21945 0.37708 -0.22107 0.37682 -0.22292 C 0.37526 -0.23634 0.37721 -0.21829 0.37591 -0.22894 C 0.37447 -0.23982 0.37604 -0.23496 0.37343 -0.24121 C 0.3733 -0.24213 0.37317 -0.24306 0.37291 -0.24375 C 0.37265 -0.24491 0.37226 -0.24607 0.372 -0.24722 C 0.37174 -0.24838 0.37174 -0.24977 0.37148 -0.2507 C 0.37122 -0.25185 0.37083 -0.25255 0.37044 -0.25347 C 0.37005 -0.25463 0.36979 -0.25579 0.36953 -0.25695 C 0.36927 -0.25764 0.36927 -0.25857 0.36901 -0.25949 C 0.36875 -0.26065 0.36835 -0.26181 0.36796 -0.26297 C 0.3677 -0.26435 0.36744 -0.26597 0.36705 -0.26736 C 0.36666 -0.26852 0.36601 -0.26968 0.36562 -0.27084 C 0.36445 -0.27384 0.36471 -0.27384 0.36406 -0.27685 C 0.3638 -0.27847 0.36354 -0.27986 0.36315 -0.28125 C 0.36276 -0.28241 0.3621 -0.28287 0.36171 -0.2838 C 0.36106 -0.28496 0.36067 -0.28634 0.36015 -0.28727 C 0.35976 -0.2882 0.35911 -0.28912 0.35872 -0.29005 C 0.35768 -0.29213 0.35664 -0.29445 0.35572 -0.29699 C 0.35533 -0.29838 0.35494 -0.3 0.35429 -0.30139 C 0.3539 -0.30209 0.35325 -0.30232 0.35286 -0.30301 C 0.35234 -0.30394 0.35195 -0.30486 0.3513 -0.30556 C 0.3496 -0.3081 0.34596 -0.31273 0.34596 -0.31273 C 0.34388 -0.31806 0.34622 -0.31273 0.34348 -0.3169 C 0.34231 -0.31898 0.3414 -0.32153 0.3401 -0.32315 C 0.33958 -0.32361 0.33906 -0.32431 0.33867 -0.32477 C 0.33802 -0.32547 0.33723 -0.3257 0.33671 -0.32662 C 0.33593 -0.32755 0.33541 -0.32917 0.33463 -0.33009 C 0.33411 -0.33079 0.33333 -0.33102 0.33268 -0.33172 C 0.33216 -0.33241 0.3319 -0.3338 0.33125 -0.33449 C 0.33007 -0.33588 0.32851 -0.33658 0.32734 -0.33797 C 0.32669 -0.33866 0.32643 -0.33982 0.32591 -0.34051 C 0.32526 -0.34121 0.3246 -0.34167 0.32395 -0.34236 C 0.32343 -0.34283 0.32291 -0.34352 0.32239 -0.34398 C 0.322 -0.34445 0.32148 -0.34445 0.32096 -0.34491 C 0.31927 -0.34607 0.31757 -0.34699 0.31601 -0.34838 C 0.31536 -0.34884 0.31471 -0.34954 0.31406 -0.35 C 0.31328 -0.3507 0.3125 -0.35116 0.31171 -0.35185 C 0.30612 -0.35672 0.31302 -0.35278 0.30377 -0.3588 C 0.29765 -0.36297 0.30416 -0.35741 0.29987 -0.36065 C 0.29921 -0.36111 0.29869 -0.36204 0.29791 -0.36227 C 0.29661 -0.36297 0.29531 -0.36273 0.29401 -0.3632 C 0.29335 -0.36343 0.2927 -0.36366 0.29205 -0.36412 C 0.28723 -0.36922 0.29231 -0.36459 0.28619 -0.36759 C 0.28541 -0.36783 0.28489 -0.36898 0.28424 -0.36922 C 0.2832 -0.36968 0.28229 -0.36991 0.28125 -0.37014 C 0.28072 -0.37037 0.28033 -0.37084 0.27981 -0.37107 C 0.27877 -0.3713 0.27786 -0.3713 0.27682 -0.37176 C 0.27617 -0.37222 0.27565 -0.37338 0.27487 -0.37361 C 0.27356 -0.37408 0.27226 -0.37408 0.27096 -0.37454 C 0.26705 -0.37547 0.26914 -0.375 0.26562 -0.37616 C 0.26367 -0.37685 0.26158 -0.37685 0.25963 -0.37801 C 0.25807 -0.37894 0.25807 -0.37894 0.25625 -0.37963 C 0.25546 -0.38009 0.25468 -0.38033 0.25377 -0.38056 C 0.25325 -0.38079 0.25286 -0.38125 0.25234 -0.38148 C 0.25104 -0.38195 0.24973 -0.38195 0.24843 -0.38241 C 0.24765 -0.38287 0.24557 -0.38449 0.24453 -0.38496 C 0.24257 -0.38588 0.24049 -0.38611 0.23867 -0.38658 C 0.24075 -0.38912 0.23945 -0.38843 0.24257 -0.38843 L 0.24101 -0.38843 " pathEditMode="relative" ptsTypes="AAAAAAAAAAAAAAAAAAAAAAAAAAAAAAAAAAAAAAAAAAAAAAAAAAAAAAAAAAAAAAAAAAAAAAAAAAAAAAAAAAAAAAAAAAAAAAAAAAAAAAAAAAAAAAAAAAAAAAAAAAAAAAAAAAAAAAAAAAAAAAAAAAAAAAAAAAAAAA">
                                      <p:cBhvr>
                                        <p:cTn id="134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" grpId="0" animBg="1"/>
      <p:bldP spid="139" grpId="1" animBg="1"/>
      <p:bldP spid="140" grpId="0" animBg="1"/>
      <p:bldP spid="140" grpId="1" animBg="1"/>
      <p:bldP spid="141" grpId="0" animBg="1"/>
      <p:bldP spid="141" grpId="1" animBg="1"/>
      <p:bldP spid="142" grpId="0" animBg="1"/>
      <p:bldP spid="142" grpId="1" animBg="1"/>
      <p:bldP spid="143" grpId="0" animBg="1"/>
      <p:bldP spid="143" grpId="1" animBg="1"/>
      <p:bldP spid="144" grpId="0" animBg="1"/>
      <p:bldP spid="144" grpId="1" animBg="1"/>
      <p:bldP spid="145" grpId="0" animBg="1"/>
      <p:bldP spid="145" grpId="1" animBg="1"/>
      <p:bldP spid="146" grpId="0" animBg="1"/>
      <p:bldP spid="146" grpId="1" animBg="1"/>
      <p:bldP spid="147" grpId="0" animBg="1"/>
      <p:bldP spid="147" grpId="1" animBg="1"/>
      <p:bldP spid="150" grpId="0" animBg="1"/>
      <p:bldP spid="150" grpId="1" animBg="1"/>
      <p:bldP spid="151" grpId="0" animBg="1"/>
      <p:bldP spid="151" grpId="1" animBg="1"/>
      <p:bldP spid="153" grpId="0" animBg="1"/>
      <p:bldP spid="153" grpId="1" animBg="1"/>
      <p:bldP spid="165" grpId="0" animBg="1"/>
      <p:bldP spid="165" grpId="1" animBg="1"/>
      <p:bldP spid="152" grpId="0" animBg="1"/>
      <p:bldP spid="152" grpId="1" animBg="1"/>
      <p:bldP spid="149" grpId="0" animBg="1"/>
      <p:bldP spid="149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Need Structure?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t>24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Without structure, it is difficult to search</a:t>
            </a:r>
          </a:p>
          <a:p>
            <a:pPr lvl="1"/>
            <a:r>
              <a:rPr lang="en-US" dirty="0"/>
              <a:t>Any file can be on any machine</a:t>
            </a:r>
          </a:p>
          <a:p>
            <a:pPr lvl="1"/>
            <a:r>
              <a:rPr lang="en-US" dirty="0"/>
              <a:t>Centralization can solve this (i.e. Napster), but we know how that ends</a:t>
            </a:r>
          </a:p>
          <a:p>
            <a:r>
              <a:rPr lang="en-US" dirty="0"/>
              <a:t>How do you build a P2P network with structure?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/>
              <a:t>Give every machine and object a unique name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/>
              <a:t>Map from objects </a:t>
            </a:r>
            <a:r>
              <a:rPr lang="en-US" dirty="0">
                <a:sym typeface="Wingdings" pitchFamily="2" charset="2"/>
              </a:rPr>
              <a:t> machines</a:t>
            </a:r>
            <a:endParaRPr lang="en-US" dirty="0"/>
          </a:p>
          <a:p>
            <a:pPr lvl="2"/>
            <a:r>
              <a:rPr lang="en-US" dirty="0"/>
              <a:t>Looking for object </a:t>
            </a:r>
            <a:r>
              <a:rPr lang="en-US" i="1" dirty="0"/>
              <a:t>A</a:t>
            </a:r>
            <a:r>
              <a:rPr lang="en-US" dirty="0"/>
              <a:t>? Map(</a:t>
            </a:r>
            <a:r>
              <a:rPr lang="en-US" i="1" dirty="0"/>
              <a:t>A</a:t>
            </a:r>
            <a:r>
              <a:rPr lang="en-US" dirty="0"/>
              <a:t>)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i="1" dirty="0">
                <a:sym typeface="Wingdings" pitchFamily="2" charset="2"/>
              </a:rPr>
              <a:t>X</a:t>
            </a:r>
            <a:r>
              <a:rPr lang="en-US" dirty="0"/>
              <a:t>, talk to machine </a:t>
            </a:r>
            <a:r>
              <a:rPr lang="en-US" i="1" dirty="0"/>
              <a:t>X</a:t>
            </a:r>
          </a:p>
          <a:p>
            <a:pPr lvl="2"/>
            <a:r>
              <a:rPr lang="en-US" dirty="0"/>
              <a:t>Looking for object </a:t>
            </a:r>
            <a:r>
              <a:rPr lang="en-US" i="1" dirty="0"/>
              <a:t>B?</a:t>
            </a:r>
            <a:r>
              <a:rPr lang="en-US" dirty="0"/>
              <a:t> Map(</a:t>
            </a:r>
            <a:r>
              <a:rPr lang="en-US" i="1" dirty="0"/>
              <a:t>B</a:t>
            </a:r>
            <a:r>
              <a:rPr lang="en-US" dirty="0"/>
              <a:t>)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i="1" dirty="0">
                <a:sym typeface="Wingdings" pitchFamily="2" charset="2"/>
              </a:rPr>
              <a:t>Y</a:t>
            </a:r>
            <a:r>
              <a:rPr lang="en-US" dirty="0">
                <a:sym typeface="Wingdings" pitchFamily="2" charset="2"/>
              </a:rPr>
              <a:t>, talk to machine </a:t>
            </a:r>
            <a:r>
              <a:rPr lang="en-US" i="1" dirty="0">
                <a:sym typeface="Wingdings" pitchFamily="2" charset="2"/>
              </a:rPr>
              <a:t>Y</a:t>
            </a:r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Is this starting to sound familiar?</a:t>
            </a:r>
          </a:p>
        </p:txBody>
      </p:sp>
    </p:spTree>
    <p:extLst>
      <p:ext uri="{BB962C8B-B14F-4D97-AF65-F5344CB8AC3E}">
        <p14:creationId xmlns:p14="http://schemas.microsoft.com/office/powerpoint/2010/main" val="4083366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Naïve Overlay Network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25</a:t>
            </a:fld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4331584" y="2111127"/>
            <a:ext cx="3436774" cy="3824247"/>
            <a:chOff x="6531724" y="2632704"/>
            <a:chExt cx="3436774" cy="3824247"/>
          </a:xfrm>
        </p:grpSpPr>
        <p:sp>
          <p:nvSpPr>
            <p:cNvPr id="15" name="Oval 14"/>
            <p:cNvSpPr/>
            <p:nvPr/>
          </p:nvSpPr>
          <p:spPr>
            <a:xfrm>
              <a:off x="6531724" y="3020177"/>
              <a:ext cx="3436774" cy="3436774"/>
            </a:xfrm>
            <a:prstGeom prst="ellipse">
              <a:avLst/>
            </a:prstGeom>
            <a:noFill/>
            <a:ln w="38100">
              <a:prstDash val="sysDot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8339527" y="2637388"/>
              <a:ext cx="264170" cy="35394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accent4"/>
                  </a:solidFill>
                </a:rPr>
                <a:t>0</a:t>
              </a:r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8288890" y="2818800"/>
              <a:ext cx="0" cy="397652"/>
            </a:xfrm>
            <a:prstGeom prst="line">
              <a:avLst/>
            </a:prstGeom>
            <a:ln w="28575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89" name="Rectangle 88"/>
            <p:cNvSpPr/>
            <p:nvPr/>
          </p:nvSpPr>
          <p:spPr>
            <a:xfrm>
              <a:off x="7970288" y="2632704"/>
              <a:ext cx="264170" cy="35394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accent4"/>
                  </a:solidFill>
                </a:rPr>
                <a:t>1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6978036" y="2794597"/>
            <a:ext cx="779630" cy="585842"/>
            <a:chOff x="7576616" y="2546843"/>
            <a:chExt cx="779630" cy="585842"/>
          </a:xfrm>
        </p:grpSpPr>
        <p:pic>
          <p:nvPicPr>
            <p:cNvPr id="138" name="Picture 2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12825" y="2546843"/>
              <a:ext cx="543421" cy="54342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76616" y="2660267"/>
              <a:ext cx="472418" cy="472418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/>
        </p:nvGrpSpPr>
        <p:grpSpPr>
          <a:xfrm>
            <a:off x="3981531" y="4043662"/>
            <a:ext cx="779630" cy="591512"/>
            <a:chOff x="4078076" y="4035967"/>
            <a:chExt cx="779630" cy="591512"/>
          </a:xfrm>
        </p:grpSpPr>
        <p:pic>
          <p:nvPicPr>
            <p:cNvPr id="133" name="Picture 2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4285" y="4035967"/>
              <a:ext cx="543421" cy="54342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8076" y="4155061"/>
              <a:ext cx="472418" cy="472418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/>
        </p:nvGrpSpPr>
        <p:grpSpPr>
          <a:xfrm>
            <a:off x="4631549" y="5233014"/>
            <a:ext cx="783488" cy="620614"/>
            <a:chOff x="4838906" y="5612797"/>
            <a:chExt cx="783488" cy="620614"/>
          </a:xfrm>
        </p:grpSpPr>
        <p:pic>
          <p:nvPicPr>
            <p:cNvPr id="135" name="Picture 2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8973" y="5612797"/>
              <a:ext cx="543421" cy="54342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38906" y="5760993"/>
              <a:ext cx="472418" cy="472418"/>
            </a:xfrm>
            <a:prstGeom prst="rect">
              <a:avLst/>
            </a:prstGeom>
          </p:spPr>
        </p:pic>
      </p:grpSp>
      <p:grpSp>
        <p:nvGrpSpPr>
          <p:cNvPr id="24" name="Group 23"/>
          <p:cNvGrpSpPr/>
          <p:nvPr/>
        </p:nvGrpSpPr>
        <p:grpSpPr>
          <a:xfrm>
            <a:off x="6623077" y="5343626"/>
            <a:ext cx="779630" cy="628262"/>
            <a:chOff x="7647311" y="5256245"/>
            <a:chExt cx="779630" cy="628262"/>
          </a:xfrm>
        </p:grpSpPr>
        <p:pic>
          <p:nvPicPr>
            <p:cNvPr id="126" name="Picture 2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3520" y="5256245"/>
              <a:ext cx="543421" cy="54342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7311" y="5412089"/>
              <a:ext cx="472418" cy="472418"/>
            </a:xfrm>
            <a:prstGeom prst="rect">
              <a:avLst/>
            </a:prstGeom>
          </p:spPr>
        </p:pic>
      </p:grpSp>
      <p:grpSp>
        <p:nvGrpSpPr>
          <p:cNvPr id="25" name="Group 24"/>
          <p:cNvGrpSpPr/>
          <p:nvPr/>
        </p:nvGrpSpPr>
        <p:grpSpPr>
          <a:xfrm>
            <a:off x="7450454" y="4049341"/>
            <a:ext cx="779630" cy="645206"/>
            <a:chOff x="8048036" y="3764257"/>
            <a:chExt cx="779630" cy="645206"/>
          </a:xfrm>
        </p:grpSpPr>
        <p:pic>
          <p:nvPicPr>
            <p:cNvPr id="127" name="Picture 2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84245" y="3764257"/>
              <a:ext cx="543421" cy="54342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48036" y="3937045"/>
              <a:ext cx="472418" cy="472418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/>
        </p:nvGrpSpPr>
        <p:grpSpPr>
          <a:xfrm>
            <a:off x="4550875" y="2627671"/>
            <a:ext cx="779630" cy="639344"/>
            <a:chOff x="4654803" y="2450920"/>
            <a:chExt cx="779630" cy="639344"/>
          </a:xfrm>
        </p:grpSpPr>
        <p:pic>
          <p:nvPicPr>
            <p:cNvPr id="129" name="Picture 2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1012" y="2450920"/>
              <a:ext cx="543421" cy="54342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54803" y="2617846"/>
              <a:ext cx="472418" cy="472418"/>
            </a:xfrm>
            <a:prstGeom prst="rect">
              <a:avLst/>
            </a:prstGeom>
          </p:spPr>
        </p:pic>
      </p:grpSp>
      <p:grpSp>
        <p:nvGrpSpPr>
          <p:cNvPr id="27" name="Group 26"/>
          <p:cNvGrpSpPr/>
          <p:nvPr/>
        </p:nvGrpSpPr>
        <p:grpSpPr>
          <a:xfrm>
            <a:off x="1833246" y="5573986"/>
            <a:ext cx="2708108" cy="795804"/>
            <a:chOff x="2064041" y="5707098"/>
            <a:chExt cx="2708108" cy="795804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76345" y="5707098"/>
              <a:ext cx="795804" cy="795804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2064041" y="5910493"/>
              <a:ext cx="198002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GoT_s03e04.mkv</a:t>
              </a:r>
            </a:p>
          </p:txBody>
        </p:sp>
      </p:grpSp>
      <p:sp>
        <p:nvSpPr>
          <p:cNvPr id="141" name="Content Placeholder 5"/>
          <p:cNvSpPr>
            <a:spLocks noGrp="1"/>
          </p:cNvSpPr>
          <p:nvPr>
            <p:ph sz="quarter" idx="1"/>
          </p:nvPr>
        </p:nvSpPr>
        <p:spPr>
          <a:xfrm>
            <a:off x="14590" y="1594185"/>
            <a:ext cx="4141968" cy="2201379"/>
          </a:xfrm>
        </p:spPr>
        <p:txBody>
          <a:bodyPr/>
          <a:lstStyle/>
          <a:p>
            <a:r>
              <a:rPr lang="en-US" dirty="0"/>
              <a:t>P2P file-sharing network</a:t>
            </a:r>
          </a:p>
          <a:p>
            <a:r>
              <a:rPr lang="en-US" dirty="0">
                <a:sym typeface="Wingdings" pitchFamily="2" charset="2"/>
              </a:rPr>
              <a:t>Peers choose random IDs</a:t>
            </a:r>
          </a:p>
          <a:p>
            <a:r>
              <a:rPr lang="en-US" dirty="0">
                <a:sym typeface="Wingdings" pitchFamily="2" charset="2"/>
              </a:rPr>
              <a:t>Locate files by hashing their names</a:t>
            </a:r>
          </a:p>
        </p:txBody>
      </p:sp>
      <p:pic>
        <p:nvPicPr>
          <p:cNvPr id="142" name="Picture 14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073" y="3479107"/>
            <a:ext cx="795804" cy="795804"/>
          </a:xfrm>
          <a:prstGeom prst="rect">
            <a:avLst/>
          </a:prstGeom>
        </p:spPr>
      </p:pic>
      <p:sp>
        <p:nvSpPr>
          <p:cNvPr id="36" name="Freeform 35"/>
          <p:cNvSpPr/>
          <p:nvPr/>
        </p:nvSpPr>
        <p:spPr>
          <a:xfrm>
            <a:off x="5405535" y="4516016"/>
            <a:ext cx="1946987" cy="740229"/>
          </a:xfrm>
          <a:custGeom>
            <a:avLst/>
            <a:gdLst>
              <a:gd name="connsiteX0" fmla="*/ 0 w 1946987"/>
              <a:gd name="connsiteY0" fmla="*/ 740229 h 740229"/>
              <a:gd name="connsiteX1" fmla="*/ 920620 w 1946987"/>
              <a:gd name="connsiteY1" fmla="*/ 186613 h 740229"/>
              <a:gd name="connsiteX2" fmla="*/ 1946987 w 1946987"/>
              <a:gd name="connsiteY2" fmla="*/ 0 h 740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46987" h="740229">
                <a:moveTo>
                  <a:pt x="0" y="740229"/>
                </a:moveTo>
                <a:cubicBezTo>
                  <a:pt x="298061" y="525106"/>
                  <a:pt x="596122" y="309984"/>
                  <a:pt x="920620" y="186613"/>
                </a:cubicBezTo>
                <a:cubicBezTo>
                  <a:pt x="1245118" y="63241"/>
                  <a:pt x="1596052" y="31620"/>
                  <a:pt x="1946987" y="0"/>
                </a:cubicBezTo>
              </a:path>
            </a:pathLst>
          </a:custGeom>
          <a:noFill/>
          <a:ln w="38100">
            <a:solidFill>
              <a:schemeClr val="accent3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5306008" y="2973355"/>
            <a:ext cx="2065176" cy="1306286"/>
          </a:xfrm>
          <a:custGeom>
            <a:avLst/>
            <a:gdLst>
              <a:gd name="connsiteX0" fmla="*/ 0 w 2065176"/>
              <a:gd name="connsiteY0" fmla="*/ 0 h 1306286"/>
              <a:gd name="connsiteX1" fmla="*/ 939282 w 2065176"/>
              <a:gd name="connsiteY1" fmla="*/ 877078 h 1306286"/>
              <a:gd name="connsiteX2" fmla="*/ 2065176 w 2065176"/>
              <a:gd name="connsiteY2" fmla="*/ 1306286 h 1306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65176" h="1306286">
                <a:moveTo>
                  <a:pt x="0" y="0"/>
                </a:moveTo>
                <a:cubicBezTo>
                  <a:pt x="297543" y="329682"/>
                  <a:pt x="595086" y="659364"/>
                  <a:pt x="939282" y="877078"/>
                </a:cubicBezTo>
                <a:cubicBezTo>
                  <a:pt x="1283478" y="1094792"/>
                  <a:pt x="1674327" y="1200539"/>
                  <a:pt x="2065176" y="1306286"/>
                </a:cubicBezTo>
              </a:path>
            </a:pathLst>
          </a:custGeom>
          <a:noFill/>
          <a:ln w="38100">
            <a:solidFill>
              <a:schemeClr val="accent3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5206482" y="3253273"/>
            <a:ext cx="2146040" cy="1231641"/>
          </a:xfrm>
          <a:custGeom>
            <a:avLst/>
            <a:gdLst>
              <a:gd name="connsiteX0" fmla="*/ 2146040 w 2146040"/>
              <a:gd name="connsiteY0" fmla="*/ 1231641 h 1231641"/>
              <a:gd name="connsiteX1" fmla="*/ 653142 w 2146040"/>
              <a:gd name="connsiteY1" fmla="*/ 939282 h 1231641"/>
              <a:gd name="connsiteX2" fmla="*/ 0 w 2146040"/>
              <a:gd name="connsiteY2" fmla="*/ 0 h 123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46040" h="1231641">
                <a:moveTo>
                  <a:pt x="2146040" y="1231641"/>
                </a:moveTo>
                <a:cubicBezTo>
                  <a:pt x="1578427" y="1188098"/>
                  <a:pt x="1010815" y="1144555"/>
                  <a:pt x="653142" y="939282"/>
                </a:cubicBezTo>
                <a:cubicBezTo>
                  <a:pt x="295469" y="734009"/>
                  <a:pt x="147734" y="367004"/>
                  <a:pt x="0" y="0"/>
                </a:cubicBezTo>
              </a:path>
            </a:pathLst>
          </a:custGeom>
          <a:noFill/>
          <a:ln w="38100">
            <a:solidFill>
              <a:schemeClr val="accent3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8118411" y="4387028"/>
            <a:ext cx="805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0.322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146762" y="6134435"/>
            <a:ext cx="2592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hash(“</a:t>
            </a:r>
            <a:r>
              <a:rPr lang="en-US" sz="2000" i="1" dirty="0" err="1"/>
              <a:t>GoT</a:t>
            </a:r>
            <a:r>
              <a:rPr lang="en-US" sz="2000" i="1" dirty="0"/>
              <a:t>…”) = 0.314</a:t>
            </a:r>
          </a:p>
        </p:txBody>
      </p:sp>
      <p:pic>
        <p:nvPicPr>
          <p:cNvPr id="143" name="Picture 14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5190" y="1748404"/>
            <a:ext cx="795804" cy="795804"/>
          </a:xfrm>
          <a:prstGeom prst="rect">
            <a:avLst/>
          </a:prstGeom>
        </p:spPr>
      </p:pic>
      <p:sp>
        <p:nvSpPr>
          <p:cNvPr id="148" name="Content Placeholder 5"/>
          <p:cNvSpPr txBox="1">
            <a:spLocks/>
          </p:cNvSpPr>
          <p:nvPr/>
        </p:nvSpPr>
        <p:spPr>
          <a:xfrm>
            <a:off x="8655879" y="1594185"/>
            <a:ext cx="3378139" cy="521716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Problems?</a:t>
            </a:r>
          </a:p>
          <a:p>
            <a:r>
              <a:rPr lang="en-US" dirty="0">
                <a:sym typeface="Wingdings" pitchFamily="2" charset="2"/>
              </a:rPr>
              <a:t>How do you know the IP addresses of arbitrary peers?</a:t>
            </a:r>
          </a:p>
          <a:p>
            <a:pPr lvl="1"/>
            <a:r>
              <a:rPr lang="en-US" dirty="0">
                <a:sym typeface="Wingdings" pitchFamily="2" charset="2"/>
              </a:rPr>
              <a:t>There may be millions of peers</a:t>
            </a:r>
          </a:p>
          <a:p>
            <a:pPr lvl="1"/>
            <a:r>
              <a:rPr lang="en-US" dirty="0">
                <a:sym typeface="Wingdings" pitchFamily="2" charset="2"/>
              </a:rPr>
              <a:t>Peers come and go at random (churn)</a:t>
            </a:r>
          </a:p>
        </p:txBody>
      </p:sp>
    </p:spTree>
    <p:extLst>
      <p:ext uri="{BB962C8B-B14F-4D97-AF65-F5344CB8AC3E}">
        <p14:creationId xmlns:p14="http://schemas.microsoft.com/office/powerpoint/2010/main" val="1098830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"/>
                            </p:stCondLst>
                            <p:childTnLst>
                              <p:par>
                                <p:cTn id="8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5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6" grpId="1" animBg="1"/>
      <p:bldP spid="37" grpId="0" animBg="1"/>
      <p:bldP spid="39" grpId="0" animBg="1"/>
      <p:bldP spid="40" grpId="0"/>
      <p:bldP spid="4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Structured Overlay Fundamentals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Every machine chooses a unique, random ID</a:t>
            </a:r>
          </a:p>
          <a:p>
            <a:pPr lvl="1"/>
            <a:r>
              <a:rPr lang="en-US" dirty="0"/>
              <a:t>Used for routing and object location, instead of IP addresses</a:t>
            </a:r>
          </a:p>
          <a:p>
            <a:r>
              <a:rPr lang="en-US" dirty="0"/>
              <a:t>Deterministic </a:t>
            </a:r>
            <a:r>
              <a:rPr lang="en-US" dirty="0" err="1"/>
              <a:t>Key</a:t>
            </a:r>
            <a:r>
              <a:rPr lang="en-US" dirty="0" err="1">
                <a:sym typeface="Wingdings" pitchFamily="2" charset="2"/>
              </a:rPr>
              <a:t>Node</a:t>
            </a:r>
            <a:r>
              <a:rPr lang="en-US" dirty="0">
                <a:sym typeface="Wingdings" pitchFamily="2" charset="2"/>
              </a:rPr>
              <a:t> mapping</a:t>
            </a:r>
          </a:p>
          <a:p>
            <a:pPr lvl="1"/>
            <a:r>
              <a:rPr lang="en-US" dirty="0">
                <a:sym typeface="Wingdings" pitchFamily="2" charset="2"/>
              </a:rPr>
              <a:t>Consistent hashing</a:t>
            </a:r>
          </a:p>
          <a:p>
            <a:pPr lvl="1"/>
            <a:r>
              <a:rPr lang="en-US" dirty="0">
                <a:sym typeface="Wingdings" pitchFamily="2" charset="2"/>
              </a:rPr>
              <a:t>Allows peer rendezvous using a common name</a:t>
            </a:r>
          </a:p>
          <a:p>
            <a:r>
              <a:rPr lang="en-US" dirty="0">
                <a:sym typeface="Wingdings" pitchFamily="2" charset="2"/>
              </a:rPr>
              <a:t>Key-based routing</a:t>
            </a:r>
          </a:p>
          <a:p>
            <a:pPr lvl="1"/>
            <a:r>
              <a:rPr lang="en-US" dirty="0">
                <a:sym typeface="Wingdings" pitchFamily="2" charset="2"/>
              </a:rPr>
              <a:t>Scalable to any network of size </a:t>
            </a:r>
            <a:r>
              <a:rPr lang="en-US" i="1" dirty="0">
                <a:sym typeface="Wingdings" pitchFamily="2" charset="2"/>
              </a:rPr>
              <a:t>N</a:t>
            </a:r>
            <a:endParaRPr lang="en-US" dirty="0">
              <a:sym typeface="Wingdings" pitchFamily="2" charset="2"/>
            </a:endParaRPr>
          </a:p>
          <a:p>
            <a:pPr lvl="2"/>
            <a:r>
              <a:rPr lang="en-US" dirty="0">
                <a:sym typeface="Wingdings" pitchFamily="2" charset="2"/>
              </a:rPr>
              <a:t>Each node needs to know the IP of b*</a:t>
            </a:r>
            <a:r>
              <a:rPr lang="en-US" dirty="0" err="1">
                <a:sym typeface="Wingdings" pitchFamily="2" charset="2"/>
              </a:rPr>
              <a:t>log</a:t>
            </a:r>
            <a:r>
              <a:rPr lang="en-US" baseline="-25000" dirty="0" err="1">
                <a:sym typeface="Wingdings" pitchFamily="2" charset="2"/>
              </a:rPr>
              <a:t>b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i="1" dirty="0">
                <a:sym typeface="Wingdings" pitchFamily="2" charset="2"/>
              </a:rPr>
              <a:t>N</a:t>
            </a:r>
            <a:r>
              <a:rPr lang="en-US" dirty="0">
                <a:sym typeface="Wingdings" pitchFamily="2" charset="2"/>
              </a:rPr>
              <a:t>) other nodes</a:t>
            </a:r>
          </a:p>
          <a:p>
            <a:pPr lvl="2"/>
            <a:r>
              <a:rPr lang="en-US" dirty="0">
                <a:sym typeface="Wingdings" pitchFamily="2" charset="2"/>
              </a:rPr>
              <a:t>Much better scalability than OSPF/RIP/BGP</a:t>
            </a:r>
          </a:p>
          <a:p>
            <a:pPr lvl="1"/>
            <a:r>
              <a:rPr lang="en-US" dirty="0">
                <a:sym typeface="Wingdings" pitchFamily="2" charset="2"/>
              </a:rPr>
              <a:t>Routing from node AB takes at most </a:t>
            </a:r>
            <a:r>
              <a:rPr lang="en-US" dirty="0" err="1">
                <a:sym typeface="Wingdings" pitchFamily="2" charset="2"/>
              </a:rPr>
              <a:t>log</a:t>
            </a:r>
            <a:r>
              <a:rPr lang="en-US" baseline="-25000" dirty="0" err="1">
                <a:sym typeface="Wingdings" pitchFamily="2" charset="2"/>
              </a:rPr>
              <a:t>b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i="1" dirty="0">
                <a:sym typeface="Wingdings" pitchFamily="2" charset="2"/>
              </a:rPr>
              <a:t>N</a:t>
            </a:r>
            <a:r>
              <a:rPr lang="en-US" dirty="0">
                <a:sym typeface="Wingdings" pitchFamily="2" charset="2"/>
              </a:rPr>
              <a:t>) hops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7314706" y="2655928"/>
            <a:ext cx="4674094" cy="2226905"/>
            <a:chOff x="414979" y="3333623"/>
            <a:chExt cx="8263530" cy="1523216"/>
          </a:xfrm>
        </p:grpSpPr>
        <p:sp>
          <p:nvSpPr>
            <p:cNvPr id="6" name="Rectangle 5"/>
            <p:cNvSpPr/>
            <p:nvPr/>
          </p:nvSpPr>
          <p:spPr>
            <a:xfrm>
              <a:off x="414979" y="3333623"/>
              <a:ext cx="8263530" cy="1523216"/>
            </a:xfrm>
            <a:prstGeom prst="rect">
              <a:avLst/>
            </a:prstGeom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Content Placeholder 2"/>
            <p:cNvSpPr txBox="1">
              <a:spLocks/>
            </p:cNvSpPr>
            <p:nvPr/>
          </p:nvSpPr>
          <p:spPr>
            <a:xfrm>
              <a:off x="514376" y="3373896"/>
              <a:ext cx="8118848" cy="14684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lIns="91440" tIns="45720" rIns="91440" bIns="45720" rtlCol="0">
              <a:normAutofit/>
            </a:bodyPr>
            <a:lstStyle>
              <a:lvl1pPr marL="3429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2860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05840" indent="-22860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80160" indent="-22860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03120" indent="-18288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18288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14300" indent="0" algn="ctr">
                <a:buClr>
                  <a:schemeClr val="bg1"/>
                </a:buClr>
                <a:buNone/>
              </a:pPr>
              <a:r>
                <a:rPr lang="en-US" sz="2800" dirty="0">
                  <a:solidFill>
                    <a:schemeClr val="bg1"/>
                  </a:solidFill>
                </a:rPr>
                <a:t>Advantages</a:t>
              </a:r>
            </a:p>
            <a:p>
              <a:pPr>
                <a:buClr>
                  <a:schemeClr val="bg1"/>
                </a:buClr>
              </a:pPr>
              <a:r>
                <a:rPr lang="en-US" sz="2800" dirty="0">
                  <a:solidFill>
                    <a:schemeClr val="bg1"/>
                  </a:solidFill>
                </a:rPr>
                <a:t>Completely decentralized</a:t>
              </a:r>
            </a:p>
            <a:p>
              <a:pPr>
                <a:buClr>
                  <a:schemeClr val="bg1"/>
                </a:buClr>
              </a:pPr>
              <a:r>
                <a:rPr lang="en-US" sz="2800" dirty="0">
                  <a:solidFill>
                    <a:schemeClr val="bg1"/>
                  </a:solidFill>
                </a:rPr>
                <a:t>Self organizing</a:t>
              </a:r>
            </a:p>
            <a:p>
              <a:pPr>
                <a:buClr>
                  <a:schemeClr val="bg1"/>
                </a:buClr>
              </a:pPr>
              <a:r>
                <a:rPr lang="en-US" sz="2800" dirty="0">
                  <a:solidFill>
                    <a:schemeClr val="bg1"/>
                  </a:solidFill>
                </a:rPr>
                <a:t>Infinitely scalable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69776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Structured Overlays at 10,000ft.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676400" y="1491340"/>
            <a:ext cx="8839200" cy="1427161"/>
          </a:xfrm>
        </p:spPr>
        <p:txBody>
          <a:bodyPr>
            <a:normAutofit/>
          </a:bodyPr>
          <a:lstStyle/>
          <a:p>
            <a:r>
              <a:rPr lang="en-US" sz="2400" dirty="0"/>
              <a:t>Node IDs and keys from a randomized namespace</a:t>
            </a:r>
          </a:p>
          <a:p>
            <a:pPr lvl="1"/>
            <a:r>
              <a:rPr lang="en-US" sz="2000" dirty="0"/>
              <a:t>Incrementally route towards to destination ID</a:t>
            </a:r>
          </a:p>
          <a:p>
            <a:pPr lvl="1"/>
            <a:r>
              <a:rPr lang="en-US" sz="2000" dirty="0"/>
              <a:t>Each node knows a small number of IDs + IPs</a:t>
            </a:r>
          </a:p>
        </p:txBody>
      </p:sp>
      <p:pic>
        <p:nvPicPr>
          <p:cNvPr id="3074" name="Picture 2" descr="D:\Classes\CS 4700\assets\usa.jpg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18" t="14869" r="-957" b="11154"/>
          <a:stretch/>
        </p:blipFill>
        <p:spPr bwMode="auto">
          <a:xfrm>
            <a:off x="4321665" y="3094704"/>
            <a:ext cx="6034251" cy="3763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664" y="4976352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7253" y="5422636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8658" y="3898667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9190" y="3234638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6991" y="3648265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778" y="4421180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35" y="3648265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607" y="3703261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864" y="3715190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4911" y="6337036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6453" y="5825347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864" y="6032115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864" y="5389975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5770" y="4881998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2940" y="5520607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4548" y="6359167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9158" y="5159738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2636" y="5052497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3588" y="4487329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3752" y="3715190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5103" y="3541526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7669" y="4163703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9488" y="4585540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Classes\CS 4700\assets\Email-0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35" y="5059242"/>
            <a:ext cx="558800" cy="55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549719" y="5509721"/>
            <a:ext cx="1031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To: ABCD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097026" y="6423694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A</a:t>
            </a:r>
            <a:r>
              <a:rPr lang="en-US" dirty="0"/>
              <a:t>930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155609" y="5726753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AB</a:t>
            </a:r>
            <a:r>
              <a:rPr lang="en-US" dirty="0"/>
              <a:t>5F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9821242" y="4693475"/>
            <a:ext cx="726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ABC</a:t>
            </a:r>
            <a:r>
              <a:rPr lang="en-US" dirty="0"/>
              <a:t>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066928" y="3368547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ABC</a:t>
            </a:r>
            <a:r>
              <a:rPr lang="en-US" dirty="0"/>
              <a:t>E</a:t>
            </a:r>
          </a:p>
        </p:txBody>
      </p:sp>
      <p:grpSp>
        <p:nvGrpSpPr>
          <p:cNvPr id="56" name="Group 55"/>
          <p:cNvGrpSpPr/>
          <p:nvPr/>
        </p:nvGrpSpPr>
        <p:grpSpPr>
          <a:xfrm>
            <a:off x="4484950" y="4106002"/>
            <a:ext cx="3167206" cy="2231034"/>
            <a:chOff x="1611086" y="4106002"/>
            <a:chExt cx="3167206" cy="2231034"/>
          </a:xfrm>
        </p:grpSpPr>
        <p:cxnSp>
          <p:nvCxnSpPr>
            <p:cNvPr id="31" name="Curved Connector 30"/>
            <p:cNvCxnSpPr>
              <a:stCxn id="7" idx="3"/>
              <a:endCxn id="8" idx="0"/>
            </p:cNvCxnSpPr>
            <p:nvPr/>
          </p:nvCxnSpPr>
          <p:spPr>
            <a:xfrm>
              <a:off x="1849498" y="5171758"/>
              <a:ext cx="260183" cy="250878"/>
            </a:xfrm>
            <a:prstGeom prst="curvedConnector2">
              <a:avLst/>
            </a:prstGeom>
            <a:ln w="57150">
              <a:solidFill>
                <a:schemeClr val="accent3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urved Connector 44"/>
            <p:cNvCxnSpPr>
              <a:stCxn id="7" idx="3"/>
              <a:endCxn id="12" idx="1"/>
            </p:cNvCxnSpPr>
            <p:nvPr/>
          </p:nvCxnSpPr>
          <p:spPr>
            <a:xfrm flipV="1">
              <a:off x="1849498" y="4616586"/>
              <a:ext cx="360302" cy="555172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accent3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urved Connector 47"/>
            <p:cNvCxnSpPr>
              <a:stCxn id="7" idx="3"/>
              <a:endCxn id="9" idx="2"/>
            </p:cNvCxnSpPr>
            <p:nvPr/>
          </p:nvCxnSpPr>
          <p:spPr>
            <a:xfrm flipH="1" flipV="1">
              <a:off x="1611086" y="4289479"/>
              <a:ext cx="238412" cy="882279"/>
            </a:xfrm>
            <a:prstGeom prst="curvedConnector4">
              <a:avLst>
                <a:gd name="adj1" fmla="val 4566"/>
                <a:gd name="adj2" fmla="val 61074"/>
              </a:avLst>
            </a:prstGeom>
            <a:ln w="57150">
              <a:solidFill>
                <a:schemeClr val="accent3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urved Connector 51"/>
            <p:cNvCxnSpPr>
              <a:stCxn id="7" idx="3"/>
              <a:endCxn id="16" idx="0"/>
            </p:cNvCxnSpPr>
            <p:nvPr/>
          </p:nvCxnSpPr>
          <p:spPr>
            <a:xfrm>
              <a:off x="1849498" y="5171758"/>
              <a:ext cx="2197841" cy="1165278"/>
            </a:xfrm>
            <a:prstGeom prst="curvedConnector2">
              <a:avLst/>
            </a:prstGeom>
            <a:ln w="57150">
              <a:solidFill>
                <a:schemeClr val="accent3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urved Connector 54"/>
            <p:cNvCxnSpPr>
              <a:stCxn id="7" idx="3"/>
              <a:endCxn id="15" idx="2"/>
            </p:cNvCxnSpPr>
            <p:nvPr/>
          </p:nvCxnSpPr>
          <p:spPr>
            <a:xfrm flipV="1">
              <a:off x="1849498" y="4106002"/>
              <a:ext cx="2928794" cy="1065756"/>
            </a:xfrm>
            <a:prstGeom prst="curvedConnector2">
              <a:avLst/>
            </a:prstGeom>
            <a:ln w="57150">
              <a:solidFill>
                <a:schemeClr val="accent3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5568690" y="3843671"/>
            <a:ext cx="3345136" cy="2493366"/>
            <a:chOff x="-3520917" y="6017004"/>
            <a:chExt cx="3345136" cy="2493366"/>
          </a:xfrm>
        </p:grpSpPr>
        <p:cxnSp>
          <p:nvCxnSpPr>
            <p:cNvPr id="60" name="Curved Connector 59"/>
            <p:cNvCxnSpPr>
              <a:stCxn id="16" idx="0"/>
              <a:endCxn id="18" idx="1"/>
            </p:cNvCxnSpPr>
            <p:nvPr/>
          </p:nvCxnSpPr>
          <p:spPr>
            <a:xfrm rot="5400000" flipH="1" flipV="1">
              <a:off x="-1955388" y="8187839"/>
              <a:ext cx="109515" cy="535547"/>
            </a:xfrm>
            <a:prstGeom prst="curvedConnector2">
              <a:avLst/>
            </a:prstGeom>
            <a:ln w="57150">
              <a:solidFill>
                <a:schemeClr val="accent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urved Connector 60"/>
            <p:cNvCxnSpPr>
              <a:stCxn id="16" idx="0"/>
              <a:endCxn id="19" idx="1"/>
            </p:cNvCxnSpPr>
            <p:nvPr/>
          </p:nvCxnSpPr>
          <p:spPr>
            <a:xfrm rot="5400000" flipH="1" flipV="1">
              <a:off x="-2276458" y="7866769"/>
              <a:ext cx="751655" cy="535547"/>
            </a:xfrm>
            <a:prstGeom prst="curvedConnector2">
              <a:avLst/>
            </a:prstGeom>
            <a:ln w="57150">
              <a:solidFill>
                <a:schemeClr val="accent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urved Connector 61"/>
            <p:cNvCxnSpPr>
              <a:stCxn id="16" idx="0"/>
              <a:endCxn id="17" idx="3"/>
            </p:cNvCxnSpPr>
            <p:nvPr/>
          </p:nvCxnSpPr>
          <p:spPr>
            <a:xfrm rot="16200000" flipV="1">
              <a:off x="-2588071" y="8090702"/>
              <a:ext cx="316283" cy="523052"/>
            </a:xfrm>
            <a:prstGeom prst="curvedConnector2">
              <a:avLst/>
            </a:prstGeom>
            <a:ln w="57150">
              <a:solidFill>
                <a:schemeClr val="accent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urved Connector 62"/>
            <p:cNvCxnSpPr>
              <a:stCxn id="16" idx="0"/>
              <a:endCxn id="11" idx="3"/>
            </p:cNvCxnSpPr>
            <p:nvPr/>
          </p:nvCxnSpPr>
          <p:spPr>
            <a:xfrm rot="16200000" flipV="1">
              <a:off x="-4091343" y="6587430"/>
              <a:ext cx="2493365" cy="1352514"/>
            </a:xfrm>
            <a:prstGeom prst="curvedConnector2">
              <a:avLst/>
            </a:prstGeom>
            <a:ln w="57150">
              <a:solidFill>
                <a:schemeClr val="accent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urved Connector 63"/>
            <p:cNvCxnSpPr>
              <a:stCxn id="16" idx="0"/>
              <a:endCxn id="21" idx="1"/>
            </p:cNvCxnSpPr>
            <p:nvPr/>
          </p:nvCxnSpPr>
          <p:spPr>
            <a:xfrm rot="5400000" flipH="1" flipV="1">
              <a:off x="-1482604" y="7203547"/>
              <a:ext cx="621023" cy="1992623"/>
            </a:xfrm>
            <a:prstGeom prst="curvedConnector2">
              <a:avLst/>
            </a:prstGeom>
            <a:ln w="57150">
              <a:solidFill>
                <a:schemeClr val="accent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6302328" y="4039077"/>
            <a:ext cx="3447553" cy="2320090"/>
            <a:chOff x="-7683363" y="7370426"/>
            <a:chExt cx="3447553" cy="2320090"/>
          </a:xfrm>
        </p:grpSpPr>
        <p:cxnSp>
          <p:nvCxnSpPr>
            <p:cNvPr id="76" name="Curved Connector 75"/>
            <p:cNvCxnSpPr>
              <a:stCxn id="21" idx="0"/>
              <a:endCxn id="24" idx="3"/>
            </p:cNvCxnSpPr>
            <p:nvPr/>
          </p:nvCxnSpPr>
          <p:spPr>
            <a:xfrm rot="16200000" flipV="1">
              <a:off x="-5230259" y="8498155"/>
              <a:ext cx="272704" cy="434898"/>
            </a:xfrm>
            <a:prstGeom prst="curvedConnector2">
              <a:avLst/>
            </a:prstGeom>
            <a:ln w="57150"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urved Connector 76"/>
            <p:cNvCxnSpPr>
              <a:stCxn id="21" idx="0"/>
              <a:endCxn id="25" idx="2"/>
            </p:cNvCxnSpPr>
            <p:nvPr/>
          </p:nvCxnSpPr>
          <p:spPr>
            <a:xfrm rot="5400000" flipH="1" flipV="1">
              <a:off x="-4877367" y="8210399"/>
              <a:ext cx="642466" cy="640648"/>
            </a:xfrm>
            <a:prstGeom prst="curvedConnector3">
              <a:avLst>
                <a:gd name="adj1" fmla="val 61861"/>
              </a:avLst>
            </a:prstGeom>
            <a:ln w="57150"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urved Connector 77"/>
            <p:cNvCxnSpPr>
              <a:stCxn id="21" idx="3"/>
              <a:endCxn id="23" idx="2"/>
            </p:cNvCxnSpPr>
            <p:nvPr/>
          </p:nvCxnSpPr>
          <p:spPr>
            <a:xfrm flipV="1">
              <a:off x="-4681052" y="8881899"/>
              <a:ext cx="390812" cy="165463"/>
            </a:xfrm>
            <a:prstGeom prst="curvedConnector2">
              <a:avLst/>
            </a:prstGeom>
            <a:ln w="57150"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urved Connector 78"/>
            <p:cNvCxnSpPr>
              <a:stCxn id="21" idx="2"/>
              <a:endCxn id="22" idx="0"/>
            </p:cNvCxnSpPr>
            <p:nvPr/>
          </p:nvCxnSpPr>
          <p:spPr>
            <a:xfrm rot="16200000" flipH="1">
              <a:off x="-4964528" y="9330838"/>
              <a:ext cx="447748" cy="271608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urved Connector 79"/>
            <p:cNvCxnSpPr>
              <a:stCxn id="21" idx="0"/>
              <a:endCxn id="13" idx="2"/>
            </p:cNvCxnSpPr>
            <p:nvPr/>
          </p:nvCxnSpPr>
          <p:spPr>
            <a:xfrm rot="16200000" flipV="1">
              <a:off x="-7020675" y="6707738"/>
              <a:ext cx="1481530" cy="2806905"/>
            </a:xfrm>
            <a:prstGeom prst="curvedConnector3">
              <a:avLst>
                <a:gd name="adj1" fmla="val 69838"/>
              </a:avLst>
            </a:prstGeom>
            <a:ln w="57150"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Group 91"/>
          <p:cNvGrpSpPr/>
          <p:nvPr/>
        </p:nvGrpSpPr>
        <p:grpSpPr>
          <a:xfrm>
            <a:off x="7009901" y="3932339"/>
            <a:ext cx="3161495" cy="1145064"/>
            <a:chOff x="-7101757" y="8608014"/>
            <a:chExt cx="3161495" cy="1145064"/>
          </a:xfrm>
        </p:grpSpPr>
        <p:cxnSp>
          <p:nvCxnSpPr>
            <p:cNvPr id="93" name="Curved Connector 92"/>
            <p:cNvCxnSpPr>
              <a:stCxn id="25" idx="0"/>
              <a:endCxn id="28" idx="3"/>
            </p:cNvCxnSpPr>
            <p:nvPr/>
          </p:nvCxnSpPr>
          <p:spPr>
            <a:xfrm rot="16200000" flipV="1">
              <a:off x="-4721143" y="8803637"/>
              <a:ext cx="128220" cy="590513"/>
            </a:xfrm>
            <a:prstGeom prst="curvedConnector2">
              <a:avLst/>
            </a:prstGeom>
            <a:ln w="57150">
              <a:solidFill>
                <a:schemeClr val="accent6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urved Connector 93"/>
            <p:cNvCxnSpPr>
              <a:stCxn id="25" idx="0"/>
              <a:endCxn id="26" idx="2"/>
            </p:cNvCxnSpPr>
            <p:nvPr/>
          </p:nvCxnSpPr>
          <p:spPr>
            <a:xfrm rot="16200000" flipV="1">
              <a:off x="-4677358" y="8847423"/>
              <a:ext cx="381327" cy="249836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accent6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urved Connector 94"/>
            <p:cNvCxnSpPr>
              <a:stCxn id="25" idx="0"/>
              <a:endCxn id="27" idx="2"/>
            </p:cNvCxnSpPr>
            <p:nvPr/>
          </p:nvCxnSpPr>
          <p:spPr>
            <a:xfrm rot="5400000" flipH="1" flipV="1">
              <a:off x="-4428515" y="8674752"/>
              <a:ext cx="554991" cy="421515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accent6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urved Connector 95"/>
            <p:cNvCxnSpPr>
              <a:stCxn id="25" idx="1"/>
              <a:endCxn id="20" idx="3"/>
            </p:cNvCxnSpPr>
            <p:nvPr/>
          </p:nvCxnSpPr>
          <p:spPr>
            <a:xfrm rot="10800000" flipV="1">
              <a:off x="-6954189" y="9358409"/>
              <a:ext cx="2397006" cy="394669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accent6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urved Connector 96"/>
            <p:cNvCxnSpPr>
              <a:stCxn id="25" idx="1"/>
              <a:endCxn id="14" idx="2"/>
            </p:cNvCxnSpPr>
            <p:nvPr/>
          </p:nvCxnSpPr>
          <p:spPr>
            <a:xfrm rot="10800000">
              <a:off x="-7101757" y="8769748"/>
              <a:ext cx="2544575" cy="588662"/>
            </a:xfrm>
            <a:prstGeom prst="curvedConnector2">
              <a:avLst/>
            </a:prstGeom>
            <a:ln w="57150">
              <a:solidFill>
                <a:schemeClr val="accent6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/>
          <p:cNvGrpSpPr/>
          <p:nvPr/>
        </p:nvGrpSpPr>
        <p:grpSpPr>
          <a:xfrm flipH="1">
            <a:off x="1957457" y="3592930"/>
            <a:ext cx="1928780" cy="1233808"/>
            <a:chOff x="1219200" y="4876799"/>
            <a:chExt cx="5181605" cy="1384995"/>
          </a:xfrm>
        </p:grpSpPr>
        <p:sp>
          <p:nvSpPr>
            <p:cNvPr id="66" name="Rectangular Callout 65"/>
            <p:cNvSpPr/>
            <p:nvPr/>
          </p:nvSpPr>
          <p:spPr>
            <a:xfrm>
              <a:off x="1219200" y="4876799"/>
              <a:ext cx="5181600" cy="1384995"/>
            </a:xfrm>
            <a:prstGeom prst="wedgeRectCallout">
              <a:avLst>
                <a:gd name="adj1" fmla="val -77229"/>
                <a:gd name="adj2" fmla="val 69197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1219205" y="4876799"/>
              <a:ext cx="5181600" cy="13474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400" kern="0" dirty="0">
                  <a:solidFill>
                    <a:sysClr val="window" lastClr="FFFFFF"/>
                  </a:solidFill>
                </a:rPr>
                <a:t>Each node has a routing table</a:t>
              </a:r>
            </a:p>
          </p:txBody>
        </p:sp>
      </p:grpSp>
      <p:grpSp>
        <p:nvGrpSpPr>
          <p:cNvPr id="145" name="Group 144"/>
          <p:cNvGrpSpPr/>
          <p:nvPr/>
        </p:nvGrpSpPr>
        <p:grpSpPr>
          <a:xfrm flipH="1">
            <a:off x="1620938" y="5374552"/>
            <a:ext cx="1928780" cy="1233808"/>
            <a:chOff x="1219200" y="4876799"/>
            <a:chExt cx="5181605" cy="1384995"/>
          </a:xfrm>
        </p:grpSpPr>
        <p:sp>
          <p:nvSpPr>
            <p:cNvPr id="146" name="Rectangular Callout 145"/>
            <p:cNvSpPr/>
            <p:nvPr/>
          </p:nvSpPr>
          <p:spPr>
            <a:xfrm>
              <a:off x="1219200" y="4876799"/>
              <a:ext cx="5181600" cy="1384995"/>
            </a:xfrm>
            <a:prstGeom prst="wedgeRectCallout">
              <a:avLst>
                <a:gd name="adj1" fmla="val -184462"/>
                <a:gd name="adj2" fmla="val 48022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1219205" y="4876799"/>
              <a:ext cx="5181600" cy="13474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400" kern="0" dirty="0">
                  <a:solidFill>
                    <a:sysClr val="window" lastClr="FFFFFF"/>
                  </a:solidFill>
                </a:rPr>
                <a:t>Forward to the longest prefix match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77764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8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2" grpId="0"/>
      <p:bldP spid="33" grpId="0"/>
      <p:bldP spid="34" grpId="0"/>
      <p:bldP spid="3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29" y="228600"/>
            <a:ext cx="10516571" cy="990600"/>
          </a:xfrm>
        </p:spPr>
        <p:txBody>
          <a:bodyPr>
            <a:normAutofit/>
          </a:bodyPr>
          <a:lstStyle/>
          <a:p>
            <a:r>
              <a:rPr lang="en-US" dirty="0"/>
              <a:t>Structured Overlay Implementations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51429" y="1600200"/>
            <a:ext cx="10331515" cy="5105400"/>
          </a:xfrm>
        </p:spPr>
        <p:txBody>
          <a:bodyPr/>
          <a:lstStyle/>
          <a:p>
            <a:r>
              <a:rPr lang="en-US" dirty="0"/>
              <a:t>Many P2P structured overlay implementations</a:t>
            </a:r>
          </a:p>
          <a:p>
            <a:pPr lvl="1"/>
            <a:r>
              <a:rPr lang="en-US" dirty="0"/>
              <a:t>Generation 1: Chord, Tapestry, Pastry, CAN</a:t>
            </a:r>
          </a:p>
          <a:p>
            <a:pPr lvl="1"/>
            <a:r>
              <a:rPr lang="en-US" dirty="0"/>
              <a:t>Generation 2: </a:t>
            </a:r>
            <a:r>
              <a:rPr lang="en-US" dirty="0" err="1"/>
              <a:t>Kademlia</a:t>
            </a:r>
            <a:r>
              <a:rPr lang="en-US" dirty="0"/>
              <a:t>, </a:t>
            </a:r>
            <a:r>
              <a:rPr lang="en-US" dirty="0" err="1"/>
              <a:t>SkipNet</a:t>
            </a:r>
            <a:r>
              <a:rPr lang="en-US" dirty="0"/>
              <a:t>, Viceroy, Symphony, </a:t>
            </a:r>
            <a:r>
              <a:rPr lang="en-US" dirty="0" err="1"/>
              <a:t>Koorde</a:t>
            </a:r>
            <a:r>
              <a:rPr lang="en-US" dirty="0"/>
              <a:t>, </a:t>
            </a:r>
            <a:r>
              <a:rPr lang="en-US" dirty="0" err="1"/>
              <a:t>Ulysseus</a:t>
            </a:r>
            <a:r>
              <a:rPr lang="en-US" dirty="0"/>
              <a:t>, …</a:t>
            </a:r>
          </a:p>
          <a:p>
            <a:r>
              <a:rPr lang="en-US" dirty="0"/>
              <a:t>Shared goals and design</a:t>
            </a:r>
          </a:p>
          <a:p>
            <a:pPr lvl="1"/>
            <a:r>
              <a:rPr lang="en-US" dirty="0"/>
              <a:t>Large, sparse, randomized ID space</a:t>
            </a:r>
          </a:p>
          <a:p>
            <a:pPr lvl="1"/>
            <a:r>
              <a:rPr lang="en-US" dirty="0"/>
              <a:t>All nodes choose IDs randomly</a:t>
            </a:r>
          </a:p>
          <a:p>
            <a:pPr lvl="1"/>
            <a:r>
              <a:rPr lang="en-US" dirty="0"/>
              <a:t>Nodes insert themselves into overlay based on ID</a:t>
            </a:r>
          </a:p>
          <a:p>
            <a:pPr lvl="1"/>
            <a:r>
              <a:rPr lang="en-US" dirty="0"/>
              <a:t>Given a key </a:t>
            </a:r>
            <a:r>
              <a:rPr lang="en-US" i="1" dirty="0"/>
              <a:t>k</a:t>
            </a:r>
            <a:r>
              <a:rPr lang="en-US" dirty="0"/>
              <a:t>, overlay deterministically maps </a:t>
            </a:r>
            <a:r>
              <a:rPr lang="en-US" i="1" dirty="0"/>
              <a:t>k </a:t>
            </a:r>
            <a:r>
              <a:rPr lang="en-US" dirty="0"/>
              <a:t>to its </a:t>
            </a:r>
            <a:r>
              <a:rPr lang="en-US" dirty="0">
                <a:solidFill>
                  <a:schemeClr val="accent1"/>
                </a:solidFill>
              </a:rPr>
              <a:t>root</a:t>
            </a:r>
            <a:r>
              <a:rPr lang="en-US" dirty="0"/>
              <a:t> node (a live node in the overlay)</a:t>
            </a:r>
          </a:p>
        </p:txBody>
      </p:sp>
    </p:spTree>
    <p:extLst>
      <p:ext uri="{BB962C8B-B14F-4D97-AF65-F5344CB8AC3E}">
        <p14:creationId xmlns:p14="http://schemas.microsoft.com/office/powerpoint/2010/main" val="32152740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60" y="228600"/>
            <a:ext cx="10557340" cy="990600"/>
          </a:xfrm>
        </p:spPr>
        <p:txBody>
          <a:bodyPr>
            <a:normAutofit/>
          </a:bodyPr>
          <a:lstStyle/>
          <a:p>
            <a:r>
              <a:rPr lang="en-US" dirty="0"/>
              <a:t>Details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57254" y="1600200"/>
            <a:ext cx="10510746" cy="5257800"/>
          </a:xfrm>
        </p:spPr>
        <p:txBody>
          <a:bodyPr>
            <a:normAutofit/>
          </a:bodyPr>
          <a:lstStyle/>
          <a:p>
            <a:r>
              <a:rPr lang="en-US" dirty="0"/>
              <a:t>Structured overlay APIs</a:t>
            </a:r>
          </a:p>
          <a:p>
            <a:pPr lvl="1"/>
            <a:r>
              <a:rPr lang="en-US" i="1" dirty="0"/>
              <a:t>route(key, </a:t>
            </a:r>
            <a:r>
              <a:rPr lang="en-US" i="1" dirty="0" err="1"/>
              <a:t>msg</a:t>
            </a:r>
            <a:r>
              <a:rPr lang="en-US" i="1" dirty="0"/>
              <a:t>) </a:t>
            </a:r>
            <a:r>
              <a:rPr lang="en-US" dirty="0"/>
              <a:t>: route </a:t>
            </a:r>
            <a:r>
              <a:rPr lang="en-US" i="1" dirty="0" err="1"/>
              <a:t>msg</a:t>
            </a:r>
            <a:r>
              <a:rPr lang="en-US" dirty="0"/>
              <a:t> to node responsible for </a:t>
            </a:r>
            <a:r>
              <a:rPr lang="en-US" i="1" dirty="0"/>
              <a:t>key</a:t>
            </a:r>
          </a:p>
          <a:p>
            <a:pPr lvl="2"/>
            <a:r>
              <a:rPr lang="en-US" dirty="0"/>
              <a:t>Just like sending a packet to an IP address</a:t>
            </a:r>
          </a:p>
          <a:p>
            <a:pPr lvl="1"/>
            <a:r>
              <a:rPr lang="en-US" dirty="0"/>
              <a:t>Distributed hash table (DHT) functionality</a:t>
            </a:r>
          </a:p>
          <a:p>
            <a:pPr lvl="2"/>
            <a:r>
              <a:rPr lang="en-US" i="1" dirty="0"/>
              <a:t>put(key, value) </a:t>
            </a:r>
            <a:r>
              <a:rPr lang="en-US" dirty="0"/>
              <a:t>: store value at node/</a:t>
            </a:r>
            <a:r>
              <a:rPr lang="en-US" i="1" dirty="0"/>
              <a:t>key</a:t>
            </a:r>
          </a:p>
          <a:p>
            <a:pPr lvl="2"/>
            <a:r>
              <a:rPr lang="en-US" i="1" dirty="0"/>
              <a:t>get(key)</a:t>
            </a:r>
            <a:r>
              <a:rPr lang="en-US" dirty="0"/>
              <a:t> : retrieve stored value for </a:t>
            </a:r>
            <a:r>
              <a:rPr lang="en-US" i="1" dirty="0"/>
              <a:t>key</a:t>
            </a:r>
            <a:r>
              <a:rPr lang="en-US" dirty="0"/>
              <a:t> at node</a:t>
            </a:r>
          </a:p>
          <a:p>
            <a:r>
              <a:rPr lang="en-US" dirty="0"/>
              <a:t>Key questions:</a:t>
            </a:r>
          </a:p>
          <a:p>
            <a:pPr lvl="1"/>
            <a:r>
              <a:rPr lang="en-US" dirty="0"/>
              <a:t>Node ID space, what does it represent?</a:t>
            </a:r>
          </a:p>
          <a:p>
            <a:pPr lvl="1"/>
            <a:r>
              <a:rPr lang="en-US" dirty="0"/>
              <a:t>How do you route within the ID space?</a:t>
            </a:r>
          </a:p>
          <a:p>
            <a:pPr lvl="1"/>
            <a:r>
              <a:rPr lang="en-US" dirty="0"/>
              <a:t>How big are the routing tables?</a:t>
            </a:r>
          </a:p>
          <a:p>
            <a:pPr lvl="1"/>
            <a:r>
              <a:rPr lang="en-US" dirty="0"/>
              <a:t>How many hops to a destination (in the worst case)?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440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Key/Value Storage Service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203200" y="5083476"/>
            <a:ext cx="11785600" cy="1653226"/>
          </a:xfrm>
        </p:spPr>
        <p:txBody>
          <a:bodyPr/>
          <a:lstStyle/>
          <a:p>
            <a:r>
              <a:rPr lang="en-US" dirty="0"/>
              <a:t>One server is probably fine as long as total pairs &lt; 1M</a:t>
            </a:r>
          </a:p>
          <a:p>
            <a:r>
              <a:rPr lang="en-US" dirty="0"/>
              <a:t>How do we scale the service as pairs grows?</a:t>
            </a:r>
          </a:p>
          <a:p>
            <a:pPr lvl="1"/>
            <a:r>
              <a:rPr lang="en-US" dirty="0"/>
              <a:t>Add more servers and distribute the data across them</a:t>
            </a:r>
          </a:p>
        </p:txBody>
      </p:sp>
      <p:pic>
        <p:nvPicPr>
          <p:cNvPr id="8" name="Picture 3" descr="D:\Pictures\Server_icons_lnx\Icons\128X128\data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0760" y="3154363"/>
            <a:ext cx="985543" cy="985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80301" y="3144031"/>
            <a:ext cx="838507" cy="1006209"/>
          </a:xfrm>
          <a:prstGeom prst="rect">
            <a:avLst/>
          </a:prstGeom>
        </p:spPr>
      </p:pic>
      <p:grpSp>
        <p:nvGrpSpPr>
          <p:cNvPr id="23" name="Group 22"/>
          <p:cNvGrpSpPr/>
          <p:nvPr/>
        </p:nvGrpSpPr>
        <p:grpSpPr>
          <a:xfrm>
            <a:off x="4428930" y="2738282"/>
            <a:ext cx="2980882" cy="461532"/>
            <a:chOff x="4372947" y="2929812"/>
            <a:chExt cx="2980882" cy="461532"/>
          </a:xfrm>
        </p:grpSpPr>
        <p:cxnSp>
          <p:nvCxnSpPr>
            <p:cNvPr id="12" name="Straight Arrow Connector 11"/>
            <p:cNvCxnSpPr/>
            <p:nvPr/>
          </p:nvCxnSpPr>
          <p:spPr>
            <a:xfrm>
              <a:off x="4372947" y="3391344"/>
              <a:ext cx="2980882" cy="0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4719165" y="2929812"/>
              <a:ext cx="253178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put(“</a:t>
              </a:r>
              <a:r>
                <a:rPr lang="en-US" sz="2000" dirty="0" err="1"/>
                <a:t>ajackson</a:t>
              </a:r>
              <a:r>
                <a:rPr lang="en-US" sz="2000" dirty="0"/>
                <a:t>”</a:t>
              </a:r>
              <a:r>
                <a:rPr lang="en-US" dirty="0"/>
                <a:t>, “</a:t>
              </a:r>
              <a:r>
                <a:rPr lang="en-US" dirty="0" err="1"/>
                <a:t>abc</a:t>
              </a:r>
              <a:r>
                <a:rPr lang="en-US" dirty="0"/>
                <a:t>…”)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428930" y="3447081"/>
            <a:ext cx="2980882" cy="451064"/>
            <a:chOff x="4372947" y="3638611"/>
            <a:chExt cx="2980882" cy="451064"/>
          </a:xfrm>
        </p:grpSpPr>
        <p:cxnSp>
          <p:nvCxnSpPr>
            <p:cNvPr id="16" name="Straight Arrow Connector 15"/>
            <p:cNvCxnSpPr/>
            <p:nvPr/>
          </p:nvCxnSpPr>
          <p:spPr>
            <a:xfrm>
              <a:off x="4372947" y="4089675"/>
              <a:ext cx="2980882" cy="0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5139055" y="3638611"/>
              <a:ext cx="168398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get(“</a:t>
              </a:r>
              <a:r>
                <a:rPr lang="en-US" sz="2000" dirty="0" err="1"/>
                <a:t>ajackson</a:t>
              </a:r>
              <a:r>
                <a:rPr lang="en-US" sz="2000" dirty="0"/>
                <a:t>”)</a:t>
              </a:r>
              <a:endParaRPr lang="en-US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428930" y="4193615"/>
            <a:ext cx="2980883" cy="400110"/>
            <a:chOff x="4372947" y="4385145"/>
            <a:chExt cx="2980883" cy="400110"/>
          </a:xfrm>
        </p:grpSpPr>
        <p:cxnSp>
          <p:nvCxnSpPr>
            <p:cNvPr id="18" name="Straight Arrow Connector 17"/>
            <p:cNvCxnSpPr/>
            <p:nvPr/>
          </p:nvCxnSpPr>
          <p:spPr>
            <a:xfrm flipH="1">
              <a:off x="4372947" y="4385145"/>
              <a:ext cx="2980883" cy="0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5358281" y="4385145"/>
              <a:ext cx="101021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“</a:t>
              </a:r>
              <a:r>
                <a:rPr lang="en-US" sz="2000" dirty="0" err="1"/>
                <a:t>abc</a:t>
              </a:r>
              <a:r>
                <a:rPr lang="en-US" sz="2000" dirty="0"/>
                <a:t>…”</a:t>
              </a:r>
              <a:endParaRPr lang="en-US" dirty="0"/>
            </a:p>
          </p:txBody>
        </p:sp>
      </p:grpSp>
      <p:sp>
        <p:nvSpPr>
          <p:cNvPr id="26" name="Content Placeholder 5"/>
          <p:cNvSpPr txBox="1">
            <a:spLocks/>
          </p:cNvSpPr>
          <p:nvPr/>
        </p:nvSpPr>
        <p:spPr>
          <a:xfrm>
            <a:off x="203200" y="1622492"/>
            <a:ext cx="11785600" cy="111579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Imagine a simple service that stores key/value pairs</a:t>
            </a:r>
          </a:p>
          <a:p>
            <a:pPr lvl="1"/>
            <a:r>
              <a:rPr lang="en-US" dirty="0"/>
              <a:t>Similar to </a:t>
            </a:r>
            <a:r>
              <a:rPr lang="en-US" dirty="0" err="1"/>
              <a:t>memcached</a:t>
            </a:r>
            <a:r>
              <a:rPr lang="en-US" dirty="0"/>
              <a:t> or </a:t>
            </a:r>
            <a:r>
              <a:rPr lang="en-US" dirty="0" err="1"/>
              <a:t>redis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306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Tapestry/Pastry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03200" y="1600200"/>
            <a:ext cx="7035804" cy="5105400"/>
          </a:xfrm>
        </p:spPr>
        <p:txBody>
          <a:bodyPr/>
          <a:lstStyle/>
          <a:p>
            <a:r>
              <a:rPr lang="en-US" dirty="0"/>
              <a:t>Node IDs are numbers in a ring</a:t>
            </a:r>
          </a:p>
          <a:p>
            <a:pPr lvl="1"/>
            <a:r>
              <a:rPr lang="en-US" dirty="0"/>
              <a:t>160-bit circular ID space</a:t>
            </a:r>
          </a:p>
          <a:p>
            <a:r>
              <a:rPr lang="en-US" dirty="0"/>
              <a:t>Node IDs chosen at random</a:t>
            </a:r>
          </a:p>
          <a:p>
            <a:r>
              <a:rPr lang="en-US" dirty="0"/>
              <a:t>Messages for key </a:t>
            </a:r>
            <a:r>
              <a:rPr lang="en-US" i="1" dirty="0"/>
              <a:t>X</a:t>
            </a:r>
            <a:r>
              <a:rPr lang="en-US" dirty="0"/>
              <a:t> is routed to live node with longest prefix match to </a:t>
            </a:r>
            <a:r>
              <a:rPr lang="en-US" i="1" dirty="0"/>
              <a:t>X</a:t>
            </a:r>
          </a:p>
          <a:p>
            <a:pPr lvl="1"/>
            <a:r>
              <a:rPr lang="en-US" dirty="0"/>
              <a:t>Incremental prefix routing</a:t>
            </a:r>
          </a:p>
          <a:p>
            <a:pPr lvl="1"/>
            <a:r>
              <a:rPr lang="en-US" dirty="0"/>
              <a:t>1110</a:t>
            </a:r>
            <a:r>
              <a:rPr lang="en-US" dirty="0">
                <a:sym typeface="Wingdings" pitchFamily="2" charset="2"/>
              </a:rPr>
              <a:t>: 1XXX11XX111X1110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7391408" y="2667000"/>
            <a:ext cx="3124200" cy="335280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400">
              <a:solidFill>
                <a:schemeClr val="tx2"/>
              </a:solidFill>
              <a:latin typeface="Tahoma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8813808" y="2800351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0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8534408" y="5543551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1000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9660174" y="4143376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Tahoma" charset="0"/>
              </a:rPr>
              <a:t>0100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9442458" y="3200401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0010</a:t>
            </a: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8972558" y="2667000"/>
            <a:ext cx="0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7870833" y="3181351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1110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7519996" y="4162426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1100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7842258" y="5043488"/>
            <a:ext cx="768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1010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9512308" y="5105401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0110</a:t>
            </a: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8948746" y="5867400"/>
            <a:ext cx="0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 rot="-5326868">
            <a:off x="10438616" y="4261644"/>
            <a:ext cx="1588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rot="-7652711">
            <a:off x="9957603" y="3091657"/>
            <a:ext cx="1587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rot="-2252711">
            <a:off x="9980622" y="5410200"/>
            <a:ext cx="1587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 rot="-7652711">
            <a:off x="7924015" y="5409407"/>
            <a:ext cx="1587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 rot="-5326868">
            <a:off x="7466814" y="4267994"/>
            <a:ext cx="1588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 rot="-2252711">
            <a:off x="7956558" y="3076575"/>
            <a:ext cx="1588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8161117" y="2122716"/>
            <a:ext cx="1366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1111 | 0</a:t>
            </a:r>
          </a:p>
        </p:txBody>
      </p:sp>
      <p:sp>
        <p:nvSpPr>
          <p:cNvPr id="37" name="Line 16"/>
          <p:cNvSpPr>
            <a:spLocks noChangeShapeType="1"/>
          </p:cNvSpPr>
          <p:nvPr/>
        </p:nvSpPr>
        <p:spPr bwMode="auto">
          <a:xfrm rot="-7652711">
            <a:off x="9970071" y="3057300"/>
            <a:ext cx="1587" cy="1524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Line 21"/>
          <p:cNvSpPr>
            <a:spLocks noChangeShapeType="1"/>
          </p:cNvSpPr>
          <p:nvPr/>
        </p:nvSpPr>
        <p:spPr bwMode="auto">
          <a:xfrm rot="-5326868">
            <a:off x="7479282" y="4233637"/>
            <a:ext cx="1588" cy="1524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Freeform 40"/>
          <p:cNvSpPr>
            <a:spLocks/>
          </p:cNvSpPr>
          <p:nvPr/>
        </p:nvSpPr>
        <p:spPr bwMode="auto">
          <a:xfrm>
            <a:off x="7870833" y="3089844"/>
            <a:ext cx="2200043" cy="2235365"/>
          </a:xfrm>
          <a:custGeom>
            <a:avLst/>
            <a:gdLst/>
            <a:ahLst/>
            <a:cxnLst>
              <a:cxn ang="0">
                <a:pos x="1392" y="0"/>
              </a:cxn>
              <a:cxn ang="0">
                <a:pos x="384" y="432"/>
              </a:cxn>
              <a:cxn ang="0">
                <a:pos x="0" y="1536"/>
              </a:cxn>
            </a:cxnLst>
            <a:rect l="0" t="0" r="r" b="b"/>
            <a:pathLst>
              <a:path w="1392" h="1536">
                <a:moveTo>
                  <a:pt x="1392" y="0"/>
                </a:moveTo>
                <a:cubicBezTo>
                  <a:pt x="1004" y="88"/>
                  <a:pt x="616" y="176"/>
                  <a:pt x="384" y="432"/>
                </a:cubicBezTo>
                <a:cubicBezTo>
                  <a:pt x="152" y="688"/>
                  <a:pt x="76" y="1112"/>
                  <a:pt x="0" y="1536"/>
                </a:cubicBezTo>
              </a:path>
            </a:pathLst>
          </a:custGeom>
          <a:noFill/>
          <a:ln w="38100">
            <a:solidFill>
              <a:schemeClr val="accent3"/>
            </a:solidFill>
            <a:round/>
            <a:headEnd type="none" w="med" len="med"/>
            <a:tailEnd type="stealth" w="lg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41"/>
          <p:cNvSpPr>
            <a:spLocks/>
          </p:cNvSpPr>
          <p:nvPr/>
        </p:nvSpPr>
        <p:spPr bwMode="auto">
          <a:xfrm>
            <a:off x="7543808" y="4430486"/>
            <a:ext cx="413544" cy="1021557"/>
          </a:xfrm>
          <a:custGeom>
            <a:avLst/>
            <a:gdLst/>
            <a:ahLst/>
            <a:cxnLst>
              <a:cxn ang="0">
                <a:pos x="288" y="720"/>
              </a:cxn>
              <a:cxn ang="0">
                <a:pos x="336" y="240"/>
              </a:cxn>
              <a:cxn ang="0">
                <a:pos x="0" y="0"/>
              </a:cxn>
            </a:cxnLst>
            <a:rect l="0" t="0" r="r" b="b"/>
            <a:pathLst>
              <a:path w="384" h="720">
                <a:moveTo>
                  <a:pt x="288" y="720"/>
                </a:moveTo>
                <a:cubicBezTo>
                  <a:pt x="336" y="540"/>
                  <a:pt x="384" y="360"/>
                  <a:pt x="336" y="240"/>
                </a:cubicBezTo>
                <a:cubicBezTo>
                  <a:pt x="288" y="120"/>
                  <a:pt x="144" y="60"/>
                  <a:pt x="0" y="0"/>
                </a:cubicBezTo>
              </a:path>
            </a:pathLst>
          </a:custGeom>
          <a:noFill/>
          <a:ln w="38100" cap="flat" cmpd="sng">
            <a:solidFill>
              <a:schemeClr val="accent3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42"/>
          <p:cNvSpPr>
            <a:spLocks/>
          </p:cNvSpPr>
          <p:nvPr/>
        </p:nvSpPr>
        <p:spPr bwMode="auto">
          <a:xfrm rot="1618352">
            <a:off x="7899222" y="2931552"/>
            <a:ext cx="328290" cy="1394813"/>
          </a:xfrm>
          <a:custGeom>
            <a:avLst/>
            <a:gdLst/>
            <a:ahLst/>
            <a:cxnLst>
              <a:cxn ang="0">
                <a:pos x="0" y="480"/>
              </a:cxn>
              <a:cxn ang="0">
                <a:pos x="240" y="240"/>
              </a:cxn>
              <a:cxn ang="0">
                <a:pos x="96" y="0"/>
              </a:cxn>
            </a:cxnLst>
            <a:rect l="0" t="0" r="r" b="b"/>
            <a:pathLst>
              <a:path w="256" h="480">
                <a:moveTo>
                  <a:pt x="0" y="480"/>
                </a:moveTo>
                <a:cubicBezTo>
                  <a:pt x="112" y="400"/>
                  <a:pt x="224" y="320"/>
                  <a:pt x="240" y="240"/>
                </a:cubicBezTo>
                <a:cubicBezTo>
                  <a:pt x="256" y="160"/>
                  <a:pt x="176" y="80"/>
                  <a:pt x="96" y="0"/>
                </a:cubicBezTo>
              </a:path>
            </a:pathLst>
          </a:custGeom>
          <a:noFill/>
          <a:ln w="38100" cap="flat" cmpd="sng">
            <a:solidFill>
              <a:schemeClr val="accent3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4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3890" y="2896468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426" y="2611369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8470" y="4147994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670" y="5325208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7052" y="5748194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0658" y="3771613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Freeform 49"/>
          <p:cNvSpPr>
            <a:spLocks/>
          </p:cNvSpPr>
          <p:nvPr/>
        </p:nvSpPr>
        <p:spPr bwMode="auto">
          <a:xfrm rot="8240043" flipH="1">
            <a:off x="8796541" y="2539431"/>
            <a:ext cx="952862" cy="1056817"/>
          </a:xfrm>
          <a:custGeom>
            <a:avLst/>
            <a:gdLst/>
            <a:ahLst/>
            <a:cxnLst>
              <a:cxn ang="0">
                <a:pos x="1392" y="0"/>
              </a:cxn>
              <a:cxn ang="0">
                <a:pos x="384" y="432"/>
              </a:cxn>
              <a:cxn ang="0">
                <a:pos x="0" y="1536"/>
              </a:cxn>
            </a:cxnLst>
            <a:rect l="0" t="0" r="r" b="b"/>
            <a:pathLst>
              <a:path w="1392" h="1536">
                <a:moveTo>
                  <a:pt x="1392" y="0"/>
                </a:moveTo>
                <a:cubicBezTo>
                  <a:pt x="1004" y="88"/>
                  <a:pt x="616" y="176"/>
                  <a:pt x="384" y="432"/>
                </a:cubicBezTo>
                <a:cubicBezTo>
                  <a:pt x="152" y="688"/>
                  <a:pt x="76" y="1112"/>
                  <a:pt x="0" y="1536"/>
                </a:cubicBezTo>
              </a:path>
            </a:pathLst>
          </a:custGeom>
          <a:noFill/>
          <a:ln w="38100">
            <a:solidFill>
              <a:schemeClr val="accent2"/>
            </a:solidFill>
            <a:round/>
            <a:headEnd type="none" w="med" len="med"/>
            <a:tailEnd type="stealth" w="lg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2" name="Picture 3" descr="D:\Classes\CS 4700\assets\Email-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0926" y="1998778"/>
            <a:ext cx="558800" cy="55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TextBox 52"/>
          <p:cNvSpPr txBox="1"/>
          <p:nvPr/>
        </p:nvSpPr>
        <p:spPr>
          <a:xfrm>
            <a:off x="9632652" y="2426703"/>
            <a:ext cx="10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To: 1110</a:t>
            </a:r>
          </a:p>
        </p:txBody>
      </p:sp>
      <p:sp>
        <p:nvSpPr>
          <p:cNvPr id="54" name="Oval 53"/>
          <p:cNvSpPr/>
          <p:nvPr/>
        </p:nvSpPr>
        <p:spPr>
          <a:xfrm>
            <a:off x="7832279" y="3004458"/>
            <a:ext cx="185057" cy="1850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859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00"/>
                            </p:stCondLst>
                            <p:childTnLst>
                              <p:par>
                                <p:cTn id="8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50" grpId="0" animBg="1"/>
      <p:bldP spid="50" grpId="1" animBg="1"/>
      <p:bldP spid="53" grpId="0"/>
      <p:bldP spid="5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and Virtual Routing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7391408" y="2667000"/>
            <a:ext cx="3124200" cy="335280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400">
              <a:solidFill>
                <a:schemeClr val="tx2"/>
              </a:solidFill>
              <a:latin typeface="Tahoma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8813808" y="2800351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0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8534408" y="5543551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1000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9660174" y="4143376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Tahoma" charset="0"/>
              </a:rPr>
              <a:t>0100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9442458" y="3200401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0010</a:t>
            </a: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8972558" y="2667000"/>
            <a:ext cx="0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7870833" y="3181351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1110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7519996" y="4162426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1100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7842258" y="5043488"/>
            <a:ext cx="768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1010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9512308" y="5105401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0110</a:t>
            </a: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8948746" y="5867400"/>
            <a:ext cx="0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 rot="-5326868">
            <a:off x="10438616" y="4261644"/>
            <a:ext cx="1588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rot="-7652711">
            <a:off x="9957603" y="3091657"/>
            <a:ext cx="1587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rot="-2252711">
            <a:off x="9980622" y="5410200"/>
            <a:ext cx="1587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 rot="-7652711">
            <a:off x="7924015" y="5409407"/>
            <a:ext cx="1587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 rot="-5326868">
            <a:off x="7466814" y="4267994"/>
            <a:ext cx="1588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 rot="-2252711">
            <a:off x="7956558" y="3076575"/>
            <a:ext cx="1588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8161117" y="2122716"/>
            <a:ext cx="1366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1111 | 0</a:t>
            </a:r>
          </a:p>
        </p:txBody>
      </p:sp>
      <p:sp>
        <p:nvSpPr>
          <p:cNvPr id="23" name="Line 16"/>
          <p:cNvSpPr>
            <a:spLocks noChangeShapeType="1"/>
          </p:cNvSpPr>
          <p:nvPr/>
        </p:nvSpPr>
        <p:spPr bwMode="auto">
          <a:xfrm rot="-7652711">
            <a:off x="9970071" y="3057300"/>
            <a:ext cx="1587" cy="1524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 rot="-5326868">
            <a:off x="7479282" y="4233637"/>
            <a:ext cx="1588" cy="1524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7870833" y="3089844"/>
            <a:ext cx="2200043" cy="2235365"/>
          </a:xfrm>
          <a:custGeom>
            <a:avLst/>
            <a:gdLst/>
            <a:ahLst/>
            <a:cxnLst>
              <a:cxn ang="0">
                <a:pos x="1392" y="0"/>
              </a:cxn>
              <a:cxn ang="0">
                <a:pos x="384" y="432"/>
              </a:cxn>
              <a:cxn ang="0">
                <a:pos x="0" y="1536"/>
              </a:cxn>
            </a:cxnLst>
            <a:rect l="0" t="0" r="r" b="b"/>
            <a:pathLst>
              <a:path w="1392" h="1536">
                <a:moveTo>
                  <a:pt x="1392" y="0"/>
                </a:moveTo>
                <a:cubicBezTo>
                  <a:pt x="1004" y="88"/>
                  <a:pt x="616" y="176"/>
                  <a:pt x="384" y="432"/>
                </a:cubicBezTo>
                <a:cubicBezTo>
                  <a:pt x="152" y="688"/>
                  <a:pt x="76" y="1112"/>
                  <a:pt x="0" y="1536"/>
                </a:cubicBezTo>
              </a:path>
            </a:pathLst>
          </a:custGeom>
          <a:noFill/>
          <a:ln w="38100">
            <a:solidFill>
              <a:schemeClr val="accent3"/>
            </a:solidFill>
            <a:round/>
            <a:headEnd type="none" w="med" len="med"/>
            <a:tailEnd type="stealth" w="lg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7543808" y="4430486"/>
            <a:ext cx="413544" cy="1021557"/>
          </a:xfrm>
          <a:custGeom>
            <a:avLst/>
            <a:gdLst/>
            <a:ahLst/>
            <a:cxnLst>
              <a:cxn ang="0">
                <a:pos x="288" y="720"/>
              </a:cxn>
              <a:cxn ang="0">
                <a:pos x="336" y="240"/>
              </a:cxn>
              <a:cxn ang="0">
                <a:pos x="0" y="0"/>
              </a:cxn>
            </a:cxnLst>
            <a:rect l="0" t="0" r="r" b="b"/>
            <a:pathLst>
              <a:path w="384" h="720">
                <a:moveTo>
                  <a:pt x="288" y="720"/>
                </a:moveTo>
                <a:cubicBezTo>
                  <a:pt x="336" y="540"/>
                  <a:pt x="384" y="360"/>
                  <a:pt x="336" y="240"/>
                </a:cubicBezTo>
                <a:cubicBezTo>
                  <a:pt x="288" y="120"/>
                  <a:pt x="144" y="60"/>
                  <a:pt x="0" y="0"/>
                </a:cubicBezTo>
              </a:path>
            </a:pathLst>
          </a:custGeom>
          <a:noFill/>
          <a:ln w="38100" cap="flat" cmpd="sng">
            <a:solidFill>
              <a:schemeClr val="accent3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 rot="1438815">
            <a:off x="7873502" y="2922846"/>
            <a:ext cx="368911" cy="1390260"/>
          </a:xfrm>
          <a:custGeom>
            <a:avLst/>
            <a:gdLst/>
            <a:ahLst/>
            <a:cxnLst>
              <a:cxn ang="0">
                <a:pos x="0" y="480"/>
              </a:cxn>
              <a:cxn ang="0">
                <a:pos x="240" y="240"/>
              </a:cxn>
              <a:cxn ang="0">
                <a:pos x="96" y="0"/>
              </a:cxn>
            </a:cxnLst>
            <a:rect l="0" t="0" r="r" b="b"/>
            <a:pathLst>
              <a:path w="256" h="480">
                <a:moveTo>
                  <a:pt x="0" y="480"/>
                </a:moveTo>
                <a:cubicBezTo>
                  <a:pt x="112" y="400"/>
                  <a:pt x="224" y="320"/>
                  <a:pt x="240" y="240"/>
                </a:cubicBezTo>
                <a:cubicBezTo>
                  <a:pt x="256" y="160"/>
                  <a:pt x="176" y="80"/>
                  <a:pt x="96" y="0"/>
                </a:cubicBezTo>
              </a:path>
            </a:pathLst>
          </a:custGeom>
          <a:noFill/>
          <a:ln w="38100" cap="flat" cmpd="sng">
            <a:solidFill>
              <a:schemeClr val="accent3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8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3890" y="2896468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0274" y="2607317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8470" y="4147994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670" y="5325208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7052" y="5748194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0658" y="3771613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3" descr="D:\Classes\CS 4700\assets\Email-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0926" y="1998778"/>
            <a:ext cx="558800" cy="55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TextBox 35"/>
          <p:cNvSpPr txBox="1"/>
          <p:nvPr/>
        </p:nvSpPr>
        <p:spPr>
          <a:xfrm>
            <a:off x="9632652" y="2426703"/>
            <a:ext cx="10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To: 1110</a:t>
            </a:r>
          </a:p>
        </p:txBody>
      </p:sp>
      <p:sp>
        <p:nvSpPr>
          <p:cNvPr id="37" name="Oval 36"/>
          <p:cNvSpPr/>
          <p:nvPr/>
        </p:nvSpPr>
        <p:spPr>
          <a:xfrm>
            <a:off x="7832279" y="3004458"/>
            <a:ext cx="185057" cy="1850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8" name="Picture 2" descr="D:\Classes\CS 4700\assets\usa.jpg"/>
          <p:cNvPicPr>
            <a:picLocks noChangeAspect="1" noChangeArrowheads="1"/>
          </p:cNvPicPr>
          <p:nvPr/>
        </p:nvPicPr>
        <p:blipFill rotWithShape="1"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18" t="14869" r="-957" b="11154"/>
          <a:stretch/>
        </p:blipFill>
        <p:spPr bwMode="auto">
          <a:xfrm>
            <a:off x="1618894" y="2667001"/>
            <a:ext cx="5068518" cy="3161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963" y="4213717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4704" y="5281182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185" y="4550879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6942" y="3733458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4704" y="3219935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186" y="3557095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3" descr="D:\Classes\CS 4700\assets\Email-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7868" y="3454058"/>
            <a:ext cx="558800" cy="55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TextBox 62"/>
          <p:cNvSpPr txBox="1"/>
          <p:nvPr/>
        </p:nvSpPr>
        <p:spPr>
          <a:xfrm>
            <a:off x="1599594" y="3847610"/>
            <a:ext cx="10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To: 1110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591297" y="5628775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1010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517623" y="4911941"/>
            <a:ext cx="684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1100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591297" y="2917948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1111</a:t>
            </a:r>
          </a:p>
        </p:txBody>
      </p:sp>
      <p:cxnSp>
        <p:nvCxnSpPr>
          <p:cNvPr id="72" name="Curved Connector 71"/>
          <p:cNvCxnSpPr>
            <a:stCxn id="39" idx="3"/>
            <a:endCxn id="48" idx="0"/>
          </p:cNvCxnSpPr>
          <p:nvPr/>
        </p:nvCxnSpPr>
        <p:spPr>
          <a:xfrm>
            <a:off x="2073776" y="4409124"/>
            <a:ext cx="1866335" cy="872059"/>
          </a:xfrm>
          <a:prstGeom prst="curvedConnector2">
            <a:avLst/>
          </a:prstGeom>
          <a:ln w="57150">
            <a:solidFill>
              <a:schemeClr val="accent3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urved Connector 78"/>
          <p:cNvCxnSpPr>
            <a:stCxn id="48" idx="0"/>
            <a:endCxn id="53" idx="1"/>
          </p:cNvCxnSpPr>
          <p:nvPr/>
        </p:nvCxnSpPr>
        <p:spPr>
          <a:xfrm rot="5400000" flipH="1" flipV="1">
            <a:off x="4531200" y="4155198"/>
            <a:ext cx="534897" cy="1717075"/>
          </a:xfrm>
          <a:prstGeom prst="curvedConnector2">
            <a:avLst/>
          </a:prstGeom>
          <a:ln w="57150">
            <a:solidFill>
              <a:schemeClr val="accent3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urved Connector 81"/>
          <p:cNvCxnSpPr>
            <a:stCxn id="53" idx="0"/>
            <a:endCxn id="57" idx="2"/>
          </p:cNvCxnSpPr>
          <p:nvPr/>
        </p:nvCxnSpPr>
        <p:spPr>
          <a:xfrm rot="16200000" flipV="1">
            <a:off x="4426285" y="3124573"/>
            <a:ext cx="940132" cy="1912481"/>
          </a:xfrm>
          <a:prstGeom prst="curvedConnector3">
            <a:avLst>
              <a:gd name="adj1" fmla="val 50000"/>
            </a:avLst>
          </a:prstGeom>
          <a:ln w="57150">
            <a:solidFill>
              <a:schemeClr val="accent3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>
            <a:off x="1529610" y="4583746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0010</a:t>
            </a:r>
          </a:p>
        </p:txBody>
      </p:sp>
    </p:spTree>
    <p:extLst>
      <p:ext uri="{BB962C8B-B14F-4D97-AF65-F5344CB8AC3E}">
        <p14:creationId xmlns:p14="http://schemas.microsoft.com/office/powerpoint/2010/main" val="4284384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36" grpId="0"/>
      <p:bldP spid="37" grpId="0" animBg="1"/>
      <p:bldP spid="6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Problem: Routing Table Size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Definitions:</a:t>
            </a:r>
          </a:p>
          <a:p>
            <a:pPr lvl="1"/>
            <a:r>
              <a:rPr lang="en-US" i="1" dirty="0"/>
              <a:t>N </a:t>
            </a:r>
            <a:r>
              <a:rPr lang="en-US" dirty="0"/>
              <a:t>is the size of the network</a:t>
            </a:r>
            <a:endParaRPr lang="en-US" i="1" dirty="0"/>
          </a:p>
          <a:p>
            <a:pPr lvl="1"/>
            <a:r>
              <a:rPr lang="en-US" i="1" dirty="0"/>
              <a:t>b</a:t>
            </a:r>
            <a:r>
              <a:rPr lang="en-US" dirty="0"/>
              <a:t> is the base of the node IDs</a:t>
            </a:r>
          </a:p>
          <a:p>
            <a:pPr lvl="1"/>
            <a:r>
              <a:rPr lang="en-US" i="1" dirty="0"/>
              <a:t>d </a:t>
            </a:r>
            <a:r>
              <a:rPr lang="en-US" dirty="0"/>
              <a:t>is the number of digits in node IDs</a:t>
            </a:r>
          </a:p>
          <a:p>
            <a:pPr lvl="1"/>
            <a:r>
              <a:rPr lang="en-US" i="1" dirty="0" err="1"/>
              <a:t>b</a:t>
            </a:r>
            <a:r>
              <a:rPr lang="en-US" i="1" baseline="30000" dirty="0" err="1"/>
              <a:t>d</a:t>
            </a:r>
            <a:r>
              <a:rPr lang="en-US" i="1" dirty="0"/>
              <a:t> = N</a:t>
            </a:r>
          </a:p>
          <a:p>
            <a:r>
              <a:rPr lang="en-US" dirty="0"/>
              <a:t>If </a:t>
            </a:r>
            <a:r>
              <a:rPr lang="en-US" i="1" dirty="0"/>
              <a:t>N</a:t>
            </a:r>
            <a:r>
              <a:rPr lang="en-US" dirty="0"/>
              <a:t> is large, then a naïve routing table is going to be huge</a:t>
            </a:r>
          </a:p>
          <a:p>
            <a:pPr lvl="1"/>
            <a:r>
              <a:rPr lang="en-US" dirty="0"/>
              <a:t>Assume a flat naming space (kind of like MAC addresses)</a:t>
            </a:r>
          </a:p>
          <a:p>
            <a:pPr lvl="1"/>
            <a:r>
              <a:rPr lang="en-US" dirty="0"/>
              <a:t>A client knows its own ID</a:t>
            </a:r>
          </a:p>
          <a:p>
            <a:pPr lvl="1"/>
            <a:r>
              <a:rPr lang="en-US" dirty="0"/>
              <a:t>To send to any other node, would need to know </a:t>
            </a:r>
            <a:r>
              <a:rPr lang="en-US" i="1" dirty="0"/>
              <a:t>N-1</a:t>
            </a:r>
            <a:r>
              <a:rPr lang="en-US" dirty="0"/>
              <a:t> other IP addresses</a:t>
            </a:r>
          </a:p>
          <a:p>
            <a:pPr lvl="1"/>
            <a:r>
              <a:rPr lang="en-US" dirty="0"/>
              <a:t>Suppose </a:t>
            </a:r>
            <a:r>
              <a:rPr lang="en-US" i="1" dirty="0"/>
              <a:t>N</a:t>
            </a:r>
            <a:r>
              <a:rPr lang="en-US" dirty="0"/>
              <a:t> = 1 billion :(</a:t>
            </a:r>
          </a:p>
        </p:txBody>
      </p:sp>
    </p:spTree>
    <p:extLst>
      <p:ext uri="{BB962C8B-B14F-4D97-AF65-F5344CB8AC3E}">
        <p14:creationId xmlns:p14="http://schemas.microsoft.com/office/powerpoint/2010/main" val="35685324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Tapestry/Pastry Routing Tables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03200" y="1600200"/>
            <a:ext cx="6751717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Incremental prefix routing</a:t>
            </a:r>
          </a:p>
          <a:p>
            <a:r>
              <a:rPr lang="en-US" dirty="0"/>
              <a:t>Definitions:</a:t>
            </a:r>
          </a:p>
          <a:p>
            <a:pPr lvl="1"/>
            <a:r>
              <a:rPr lang="en-US" i="1" dirty="0"/>
              <a:t>N </a:t>
            </a:r>
            <a:r>
              <a:rPr lang="en-US" dirty="0"/>
              <a:t>is the size of the network</a:t>
            </a:r>
            <a:endParaRPr lang="en-US" i="1" dirty="0"/>
          </a:p>
          <a:p>
            <a:pPr lvl="1"/>
            <a:r>
              <a:rPr lang="en-US" i="1" dirty="0"/>
              <a:t>b</a:t>
            </a:r>
            <a:r>
              <a:rPr lang="en-US" dirty="0"/>
              <a:t> is the base of the node IDs</a:t>
            </a:r>
          </a:p>
          <a:p>
            <a:pPr lvl="1"/>
            <a:r>
              <a:rPr lang="en-US" i="1" dirty="0"/>
              <a:t>d </a:t>
            </a:r>
            <a:r>
              <a:rPr lang="en-US" dirty="0"/>
              <a:t>is the number of digits in node IDs</a:t>
            </a:r>
          </a:p>
          <a:p>
            <a:pPr lvl="1"/>
            <a:r>
              <a:rPr lang="en-US" i="1" dirty="0" err="1"/>
              <a:t>b</a:t>
            </a:r>
            <a:r>
              <a:rPr lang="en-US" i="1" baseline="30000" dirty="0" err="1"/>
              <a:t>d</a:t>
            </a:r>
            <a:r>
              <a:rPr lang="en-US" i="1" dirty="0"/>
              <a:t> = N</a:t>
            </a:r>
          </a:p>
          <a:p>
            <a:r>
              <a:rPr lang="en-US" dirty="0"/>
              <a:t>How many neighbors at each prefix digit?</a:t>
            </a:r>
          </a:p>
          <a:p>
            <a:pPr lvl="1"/>
            <a:r>
              <a:rPr lang="en-US" i="1" dirty="0"/>
              <a:t>b-1</a:t>
            </a:r>
            <a:endParaRPr lang="en-US" dirty="0"/>
          </a:p>
          <a:p>
            <a:r>
              <a:rPr lang="en-US" dirty="0"/>
              <a:t>How big is the routing table?</a:t>
            </a:r>
          </a:p>
          <a:p>
            <a:pPr lvl="1"/>
            <a:r>
              <a:rPr lang="en-US" dirty="0"/>
              <a:t>Total size: </a:t>
            </a:r>
            <a:r>
              <a:rPr lang="en-US" i="1" dirty="0"/>
              <a:t>b * d</a:t>
            </a:r>
          </a:p>
          <a:p>
            <a:pPr lvl="1"/>
            <a:r>
              <a:rPr lang="en-US" dirty="0"/>
              <a:t>Or, equivalently: </a:t>
            </a:r>
            <a:r>
              <a:rPr lang="en-US" i="1" dirty="0"/>
              <a:t>b * </a:t>
            </a:r>
            <a:r>
              <a:rPr lang="en-US" i="1" dirty="0" err="1"/>
              <a:t>log</a:t>
            </a:r>
            <a:r>
              <a:rPr lang="en-US" i="1" baseline="-25000" dirty="0" err="1"/>
              <a:t>b</a:t>
            </a:r>
            <a:r>
              <a:rPr lang="en-US" i="1" dirty="0"/>
              <a:t> N</a:t>
            </a:r>
          </a:p>
          <a:p>
            <a:r>
              <a:rPr lang="en-US" i="1" dirty="0" err="1"/>
              <a:t>log</a:t>
            </a:r>
            <a:r>
              <a:rPr lang="en-US" i="1" baseline="-25000" dirty="0" err="1"/>
              <a:t>b</a:t>
            </a:r>
            <a:r>
              <a:rPr lang="en-US" i="1" dirty="0"/>
              <a:t> N</a:t>
            </a:r>
            <a:r>
              <a:rPr lang="en-US" dirty="0"/>
              <a:t> hops to any destination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7086600" y="2667000"/>
            <a:ext cx="3124200" cy="335280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400">
              <a:solidFill>
                <a:schemeClr val="tx2"/>
              </a:solidFill>
              <a:latin typeface="Tahoma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8509000" y="2800351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0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8229600" y="5543551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1000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9355366" y="4143376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0100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9137650" y="3200401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0010</a:t>
            </a: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8667750" y="2667000"/>
            <a:ext cx="0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7566025" y="3181351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1110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7215188" y="4162426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1100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7537450" y="5043488"/>
            <a:ext cx="768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Tahoma" charset="0"/>
              </a:rPr>
              <a:t>1010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9207500" y="5105401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0110</a:t>
            </a: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8643938" y="5867400"/>
            <a:ext cx="0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 rot="-5326868">
            <a:off x="10133808" y="4261644"/>
            <a:ext cx="1588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rot="-7652711">
            <a:off x="9652795" y="3091657"/>
            <a:ext cx="1587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 rot="-2252711">
            <a:off x="9675814" y="5410200"/>
            <a:ext cx="1587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 rot="-7652711">
            <a:off x="7619207" y="5409407"/>
            <a:ext cx="1587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20"/>
          <p:cNvSpPr>
            <a:spLocks noChangeShapeType="1"/>
          </p:cNvSpPr>
          <p:nvPr/>
        </p:nvSpPr>
        <p:spPr bwMode="auto">
          <a:xfrm rot="-5326868">
            <a:off x="7162006" y="4267994"/>
            <a:ext cx="1588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Line 21"/>
          <p:cNvSpPr>
            <a:spLocks noChangeShapeType="1"/>
          </p:cNvSpPr>
          <p:nvPr/>
        </p:nvSpPr>
        <p:spPr bwMode="auto">
          <a:xfrm rot="-2252711">
            <a:off x="7651750" y="3076575"/>
            <a:ext cx="1588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7086600" y="2667000"/>
            <a:ext cx="1600200" cy="3352800"/>
            <a:chOff x="3504" y="1680"/>
            <a:chExt cx="1008" cy="2112"/>
          </a:xfrm>
        </p:grpSpPr>
        <p:sp>
          <p:nvSpPr>
            <p:cNvPr id="24" name="Arc 23"/>
            <p:cNvSpPr>
              <a:spLocks/>
            </p:cNvSpPr>
            <p:nvPr/>
          </p:nvSpPr>
          <p:spPr bwMode="auto">
            <a:xfrm rot="-5400000">
              <a:off x="3480" y="1704"/>
              <a:ext cx="1056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Arc 24"/>
            <p:cNvSpPr>
              <a:spLocks/>
            </p:cNvSpPr>
            <p:nvPr/>
          </p:nvSpPr>
          <p:spPr bwMode="auto">
            <a:xfrm rot="5400000" flipV="1">
              <a:off x="3480" y="2760"/>
              <a:ext cx="1056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6" name="Arc 25"/>
          <p:cNvSpPr>
            <a:spLocks/>
          </p:cNvSpPr>
          <p:nvPr/>
        </p:nvSpPr>
        <p:spPr bwMode="auto">
          <a:xfrm rot="5400000" flipV="1">
            <a:off x="7124700" y="4381500"/>
            <a:ext cx="1600200" cy="1524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57150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Arc 26"/>
          <p:cNvSpPr>
            <a:spLocks/>
          </p:cNvSpPr>
          <p:nvPr/>
        </p:nvSpPr>
        <p:spPr bwMode="auto">
          <a:xfrm rot="5400000" flipV="1">
            <a:off x="7425531" y="4160044"/>
            <a:ext cx="1074738" cy="1447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5230"/>
              <a:gd name="T1" fmla="*/ 0 h 21600"/>
              <a:gd name="T2" fmla="*/ 15230 w 15230"/>
              <a:gd name="T3" fmla="*/ 6283 h 21600"/>
              <a:gd name="T4" fmla="*/ 0 w 1523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230" h="21600" fill="none" extrusionOk="0">
                <a:moveTo>
                  <a:pt x="0" y="-1"/>
                </a:moveTo>
                <a:cubicBezTo>
                  <a:pt x="5707" y="-1"/>
                  <a:pt x="11182" y="2258"/>
                  <a:pt x="15229" y="6283"/>
                </a:cubicBezTo>
              </a:path>
              <a:path w="15230" h="21600" stroke="0" extrusionOk="0">
                <a:moveTo>
                  <a:pt x="0" y="-1"/>
                </a:moveTo>
                <a:cubicBezTo>
                  <a:pt x="5707" y="-1"/>
                  <a:pt x="11182" y="2258"/>
                  <a:pt x="15229" y="6283"/>
                </a:cubicBezTo>
                <a:lnTo>
                  <a:pt x="0" y="21600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Arc 27"/>
          <p:cNvSpPr>
            <a:spLocks/>
          </p:cNvSpPr>
          <p:nvPr/>
        </p:nvSpPr>
        <p:spPr bwMode="auto">
          <a:xfrm rot="-5400000">
            <a:off x="7124700" y="2781300"/>
            <a:ext cx="1600200" cy="1524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57150">
            <a:solidFill>
              <a:srgbClr val="008000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9" name="Group 28"/>
          <p:cNvGrpSpPr>
            <a:grpSpLocks/>
          </p:cNvGrpSpPr>
          <p:nvPr/>
        </p:nvGrpSpPr>
        <p:grpSpPr bwMode="auto">
          <a:xfrm flipH="1">
            <a:off x="8686800" y="2667000"/>
            <a:ext cx="1524000" cy="3352800"/>
            <a:chOff x="3504" y="1680"/>
            <a:chExt cx="1008" cy="2112"/>
          </a:xfrm>
        </p:grpSpPr>
        <p:sp>
          <p:nvSpPr>
            <p:cNvPr id="30" name="Arc 29"/>
            <p:cNvSpPr>
              <a:spLocks/>
            </p:cNvSpPr>
            <p:nvPr/>
          </p:nvSpPr>
          <p:spPr bwMode="auto">
            <a:xfrm rot="-5400000">
              <a:off x="3480" y="1704"/>
              <a:ext cx="1056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Arc 30"/>
            <p:cNvSpPr>
              <a:spLocks/>
            </p:cNvSpPr>
            <p:nvPr/>
          </p:nvSpPr>
          <p:spPr bwMode="auto">
            <a:xfrm rot="5400000" flipV="1">
              <a:off x="3480" y="2760"/>
              <a:ext cx="1056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2" name="Arc 31"/>
          <p:cNvSpPr>
            <a:spLocks/>
          </p:cNvSpPr>
          <p:nvPr/>
        </p:nvSpPr>
        <p:spPr bwMode="auto">
          <a:xfrm rot="5400000" flipV="1">
            <a:off x="7428707" y="4606132"/>
            <a:ext cx="1522412" cy="1000125"/>
          </a:xfrm>
          <a:custGeom>
            <a:avLst/>
            <a:gdLst>
              <a:gd name="G0" fmla="+- 0 0 0"/>
              <a:gd name="G1" fmla="+- 14918 0 0"/>
              <a:gd name="G2" fmla="+- 21600 0 0"/>
              <a:gd name="T0" fmla="*/ 15621 w 21580"/>
              <a:gd name="T1" fmla="*/ 0 h 14918"/>
              <a:gd name="T2" fmla="*/ 21580 w 21580"/>
              <a:gd name="T3" fmla="*/ 14000 h 14918"/>
              <a:gd name="T4" fmla="*/ 0 w 21580"/>
              <a:gd name="T5" fmla="*/ 14918 h 149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80" h="14918" fill="none" extrusionOk="0">
                <a:moveTo>
                  <a:pt x="15620" y="0"/>
                </a:moveTo>
                <a:cubicBezTo>
                  <a:pt x="19239" y="3789"/>
                  <a:pt x="21357" y="8764"/>
                  <a:pt x="21580" y="13999"/>
                </a:cubicBezTo>
              </a:path>
              <a:path w="21580" h="14918" stroke="0" extrusionOk="0">
                <a:moveTo>
                  <a:pt x="15620" y="0"/>
                </a:moveTo>
                <a:cubicBezTo>
                  <a:pt x="19239" y="3789"/>
                  <a:pt x="21357" y="8764"/>
                  <a:pt x="21580" y="13999"/>
                </a:cubicBezTo>
                <a:lnTo>
                  <a:pt x="0" y="14918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Arc 33"/>
          <p:cNvSpPr>
            <a:spLocks/>
          </p:cNvSpPr>
          <p:nvPr/>
        </p:nvSpPr>
        <p:spPr bwMode="auto">
          <a:xfrm rot="5400000" flipV="1">
            <a:off x="7773988" y="3878263"/>
            <a:ext cx="530225" cy="1447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7505"/>
              <a:gd name="T1" fmla="*/ 0 h 21600"/>
              <a:gd name="T2" fmla="*/ 7505 w 7505"/>
              <a:gd name="T3" fmla="*/ 1346 h 21600"/>
              <a:gd name="T4" fmla="*/ 0 w 7505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505" h="21600" fill="none" extrusionOk="0">
                <a:moveTo>
                  <a:pt x="0" y="-1"/>
                </a:moveTo>
                <a:cubicBezTo>
                  <a:pt x="2561" y="-1"/>
                  <a:pt x="5102" y="455"/>
                  <a:pt x="7505" y="1345"/>
                </a:cubicBezTo>
              </a:path>
              <a:path w="7505" h="21600" stroke="0" extrusionOk="0">
                <a:moveTo>
                  <a:pt x="0" y="-1"/>
                </a:moveTo>
                <a:cubicBezTo>
                  <a:pt x="2561" y="-1"/>
                  <a:pt x="5102" y="455"/>
                  <a:pt x="7505" y="1345"/>
                </a:cubicBezTo>
                <a:lnTo>
                  <a:pt x="0" y="21600"/>
                </a:lnTo>
                <a:close/>
              </a:path>
            </a:pathLst>
          </a:custGeom>
          <a:noFill/>
          <a:ln w="57150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Arc 34"/>
          <p:cNvSpPr>
            <a:spLocks/>
          </p:cNvSpPr>
          <p:nvPr/>
        </p:nvSpPr>
        <p:spPr bwMode="auto">
          <a:xfrm rot="5400000" flipV="1">
            <a:off x="7560470" y="4152107"/>
            <a:ext cx="1033462" cy="1330325"/>
          </a:xfrm>
          <a:custGeom>
            <a:avLst/>
            <a:gdLst>
              <a:gd name="G0" fmla="+- 0 0 0"/>
              <a:gd name="G1" fmla="+- 19836 0 0"/>
              <a:gd name="G2" fmla="+- 21600 0 0"/>
              <a:gd name="T0" fmla="*/ 8550 w 14620"/>
              <a:gd name="T1" fmla="*/ 0 h 19836"/>
              <a:gd name="T2" fmla="*/ 14620 w 14620"/>
              <a:gd name="T3" fmla="*/ 3935 h 19836"/>
              <a:gd name="T4" fmla="*/ 0 w 14620"/>
              <a:gd name="T5" fmla="*/ 19836 h 198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620" h="19836" fill="none" extrusionOk="0">
                <a:moveTo>
                  <a:pt x="8549" y="0"/>
                </a:moveTo>
                <a:cubicBezTo>
                  <a:pt x="10779" y="961"/>
                  <a:pt x="12831" y="2291"/>
                  <a:pt x="14619" y="3935"/>
                </a:cubicBezTo>
              </a:path>
              <a:path w="14620" h="19836" stroke="0" extrusionOk="0">
                <a:moveTo>
                  <a:pt x="8549" y="0"/>
                </a:moveTo>
                <a:cubicBezTo>
                  <a:pt x="10779" y="961"/>
                  <a:pt x="12831" y="2291"/>
                  <a:pt x="14619" y="3935"/>
                </a:cubicBezTo>
                <a:lnTo>
                  <a:pt x="0" y="19836"/>
                </a:lnTo>
                <a:close/>
              </a:path>
            </a:pathLst>
          </a:custGeom>
          <a:noFill/>
          <a:ln w="57150">
            <a:solidFill>
              <a:srgbClr val="FF00FF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8161117" y="2122716"/>
            <a:ext cx="1366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1111 | 0</a:t>
            </a:r>
          </a:p>
        </p:txBody>
      </p:sp>
      <p:pic>
        <p:nvPicPr>
          <p:cNvPr id="38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1226" y="4803374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9988" y="3364706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3809" y="2896468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3294" y="5824394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3693" y="5372792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TextBox 42"/>
          <p:cNvSpPr txBox="1"/>
          <p:nvPr/>
        </p:nvSpPr>
        <p:spPr>
          <a:xfrm>
            <a:off x="6411149" y="4929498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1011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9975851" y="3062914"/>
            <a:ext cx="680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0</a:t>
            </a:r>
            <a:r>
              <a:rPr lang="en-US" dirty="0"/>
              <a:t>011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954918" y="2581716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1</a:t>
            </a:r>
            <a:r>
              <a:rPr lang="en-US" b="1" dirty="0">
                <a:solidFill>
                  <a:schemeClr val="accent2"/>
                </a:solidFill>
              </a:rPr>
              <a:t>1</a:t>
            </a:r>
            <a:r>
              <a:rPr lang="en-US" dirty="0"/>
              <a:t>10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264962" y="6167349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10</a:t>
            </a:r>
            <a:r>
              <a:rPr lang="en-US" b="1" dirty="0">
                <a:solidFill>
                  <a:schemeClr val="accent2"/>
                </a:solidFill>
              </a:rPr>
              <a:t>0</a:t>
            </a:r>
            <a:r>
              <a:rPr lang="en-US" dirty="0"/>
              <a:t>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808328" y="5616883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101</a:t>
            </a:r>
            <a:r>
              <a:rPr lang="en-US" b="1" dirty="0">
                <a:solidFill>
                  <a:schemeClr val="accent2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281239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6" grpId="0" animBg="1"/>
      <p:bldP spid="27" grpId="0" animBg="1"/>
      <p:bldP spid="28" grpId="0" animBg="1"/>
      <p:bldP spid="32" grpId="0" animBg="1"/>
      <p:bldP spid="34" grpId="0" animBg="1"/>
      <p:bldP spid="35" grpId="0" animBg="1"/>
      <p:bldP spid="43" grpId="0"/>
      <p:bldP spid="44" grpId="0"/>
      <p:bldP spid="45" grpId="0"/>
      <p:bldP spid="46" grpId="0"/>
      <p:bldP spid="4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Derivation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76788" y="1589567"/>
            <a:ext cx="5617612" cy="4572000"/>
          </a:xfrm>
        </p:spPr>
        <p:txBody>
          <a:bodyPr>
            <a:normAutofit/>
          </a:bodyPr>
          <a:lstStyle/>
          <a:p>
            <a:r>
              <a:rPr lang="en-US" dirty="0"/>
              <a:t>Definitions:</a:t>
            </a:r>
          </a:p>
          <a:p>
            <a:pPr lvl="1"/>
            <a:r>
              <a:rPr lang="en-US" i="1" dirty="0"/>
              <a:t>N </a:t>
            </a:r>
            <a:r>
              <a:rPr lang="en-US" dirty="0"/>
              <a:t>is the size of the network</a:t>
            </a:r>
            <a:endParaRPr lang="en-US" i="1" dirty="0"/>
          </a:p>
          <a:p>
            <a:pPr lvl="1"/>
            <a:r>
              <a:rPr lang="en-US" i="1" dirty="0"/>
              <a:t>b</a:t>
            </a:r>
            <a:r>
              <a:rPr lang="en-US" dirty="0"/>
              <a:t> is the base of the node IDs</a:t>
            </a:r>
          </a:p>
          <a:p>
            <a:pPr lvl="1"/>
            <a:r>
              <a:rPr lang="en-US" i="1" dirty="0"/>
              <a:t>d </a:t>
            </a:r>
            <a:r>
              <a:rPr lang="en-US" dirty="0"/>
              <a:t>is the number of digits in node IDs</a:t>
            </a:r>
          </a:p>
          <a:p>
            <a:pPr lvl="1"/>
            <a:r>
              <a:rPr lang="en-US" i="1" dirty="0"/>
              <a:t>b</a:t>
            </a:r>
            <a:r>
              <a:rPr lang="en-US" i="1" baseline="30000" dirty="0"/>
              <a:t>d</a:t>
            </a:r>
            <a:r>
              <a:rPr lang="en-US" i="1" dirty="0"/>
              <a:t> = N</a:t>
            </a:r>
          </a:p>
          <a:p>
            <a:pPr lvl="1"/>
            <a:r>
              <a:rPr lang="en-US" i="1" dirty="0"/>
              <a:t>b</a:t>
            </a:r>
            <a:r>
              <a:rPr lang="en-US" i="1" baseline="30000" dirty="0"/>
              <a:t>d </a:t>
            </a:r>
            <a:r>
              <a:rPr lang="en-US" i="1" dirty="0"/>
              <a:t>can enumerate up to N items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6248497" y="1589567"/>
            <a:ext cx="5781145" cy="4572000"/>
          </a:xfrm>
        </p:spPr>
        <p:txBody>
          <a:bodyPr>
            <a:normAutofit/>
          </a:bodyPr>
          <a:lstStyle/>
          <a:p>
            <a:r>
              <a:rPr lang="en-US" dirty="0"/>
              <a:t>Routing table size is </a:t>
            </a:r>
            <a:r>
              <a:rPr lang="en-US" i="1" dirty="0"/>
              <a:t>b * d</a:t>
            </a:r>
          </a:p>
          <a:p>
            <a:endParaRPr lang="en-US" i="1" dirty="0"/>
          </a:p>
          <a:p>
            <a:pPr marL="0" indent="0" algn="ctr">
              <a:buNone/>
            </a:pPr>
            <a:r>
              <a:rPr lang="en-US" i="1" dirty="0" err="1"/>
              <a:t>b</a:t>
            </a:r>
            <a:r>
              <a:rPr lang="en-US" i="1" baseline="30000" dirty="0" err="1"/>
              <a:t>d</a:t>
            </a:r>
            <a:r>
              <a:rPr lang="en-US" i="1" dirty="0"/>
              <a:t> = N</a:t>
            </a:r>
          </a:p>
          <a:p>
            <a:pPr marL="0" indent="0" algn="ctr">
              <a:buNone/>
            </a:pPr>
            <a:r>
              <a:rPr lang="en-US" i="1" dirty="0"/>
              <a:t>d * log b = log N</a:t>
            </a:r>
          </a:p>
          <a:p>
            <a:pPr marL="0" indent="0" algn="ctr">
              <a:buNone/>
            </a:pPr>
            <a:r>
              <a:rPr lang="en-US" i="1" dirty="0"/>
              <a:t>d = log N / log b</a:t>
            </a:r>
          </a:p>
          <a:p>
            <a:pPr marL="0" indent="0" algn="ctr">
              <a:buNone/>
            </a:pPr>
            <a:r>
              <a:rPr lang="en-US" i="1" dirty="0"/>
              <a:t>d = </a:t>
            </a:r>
            <a:r>
              <a:rPr lang="en-US" i="1" dirty="0" err="1"/>
              <a:t>log</a:t>
            </a:r>
            <a:r>
              <a:rPr lang="en-US" i="1" baseline="-25000" dirty="0" err="1"/>
              <a:t>b</a:t>
            </a:r>
            <a:r>
              <a:rPr lang="en-US" i="1" dirty="0"/>
              <a:t> N</a:t>
            </a:r>
          </a:p>
          <a:p>
            <a:pPr marL="0" indent="0" algn="ctr">
              <a:buNone/>
            </a:pPr>
            <a:endParaRPr lang="en-US" i="1" dirty="0"/>
          </a:p>
          <a:p>
            <a:r>
              <a:rPr lang="en-US" dirty="0"/>
              <a:t>Thus, routing table is size </a:t>
            </a:r>
            <a:r>
              <a:rPr lang="en-US" i="1" dirty="0"/>
              <a:t>b * </a:t>
            </a:r>
            <a:r>
              <a:rPr lang="en-US" i="1" dirty="0" err="1"/>
              <a:t>log</a:t>
            </a:r>
            <a:r>
              <a:rPr lang="en-US" i="1" baseline="-25000" dirty="0" err="1"/>
              <a:t>b</a:t>
            </a:r>
            <a:r>
              <a:rPr lang="en-US" i="1" dirty="0"/>
              <a:t> 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70000" lnSpcReduction="20000"/>
          </a:bodyPr>
          <a:lstStyle/>
          <a:p>
            <a:fld id="{283B9EA5-CE9A-4950-A80C-5ADF06B45BB8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620322" y="4801749"/>
            <a:ext cx="5049878" cy="1608241"/>
          </a:xfrm>
          <a:prstGeom prst="wedgeRectCallout">
            <a:avLst>
              <a:gd name="adj1" fmla="val 60787"/>
              <a:gd name="adj2" fmla="val 5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Key result!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Size of routing tables grows logarithmically to the size of the network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Huge P2P overlays are totally feasible</a:t>
            </a:r>
          </a:p>
        </p:txBody>
      </p:sp>
    </p:spTree>
    <p:extLst>
      <p:ext uri="{BB962C8B-B14F-4D97-AF65-F5344CB8AC3E}">
        <p14:creationId xmlns:p14="http://schemas.microsoft.com/office/powerpoint/2010/main" val="297239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Routing Table Example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676400" y="1534884"/>
            <a:ext cx="8839200" cy="544286"/>
          </a:xfrm>
        </p:spPr>
        <p:txBody>
          <a:bodyPr/>
          <a:lstStyle/>
          <a:p>
            <a:r>
              <a:rPr lang="en-US" dirty="0"/>
              <a:t>Hexadecimal (base-16), node ID = 65a1fc4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18368" y="2259472"/>
            <a:ext cx="934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Row 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18367" y="3176104"/>
            <a:ext cx="934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Row 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18368" y="4324548"/>
            <a:ext cx="934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Row 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18368" y="5725631"/>
            <a:ext cx="934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Row 3</a:t>
            </a:r>
          </a:p>
        </p:txBody>
      </p:sp>
      <p:pic>
        <p:nvPicPr>
          <p:cNvPr id="4098" name="Picture 2" descr="D:\Classes\CS 4700\assets\row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618" y="2238534"/>
            <a:ext cx="5988050" cy="48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D:\Classes\CS 4700\assets\row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618" y="3032286"/>
            <a:ext cx="5988050" cy="74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D:\Classes\CS 4700\assets\row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618" y="4060080"/>
            <a:ext cx="601345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D:\Classes\CS 4700\assets\row3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618" y="5318288"/>
            <a:ext cx="599440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Down Arrow 9"/>
          <p:cNvSpPr/>
          <p:nvPr/>
        </p:nvSpPr>
        <p:spPr>
          <a:xfrm>
            <a:off x="6187746" y="2479834"/>
            <a:ext cx="315686" cy="5524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5806743" y="3452454"/>
            <a:ext cx="315686" cy="5524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7624657" y="4698252"/>
            <a:ext cx="315686" cy="5524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4260971" y="6272890"/>
            <a:ext cx="315686" cy="5524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ular Callout 18"/>
          <p:cNvSpPr/>
          <p:nvPr/>
        </p:nvSpPr>
        <p:spPr>
          <a:xfrm flipH="1">
            <a:off x="10263506" y="1905071"/>
            <a:ext cx="1710776" cy="1348202"/>
          </a:xfrm>
          <a:prstGeom prst="wedgeRectCallout">
            <a:avLst>
              <a:gd name="adj1" fmla="val 69002"/>
              <a:gd name="adj2" fmla="val 22893"/>
            </a:avLst>
          </a:prstGeom>
          <a:solidFill>
            <a:srgbClr val="DA1F28"/>
          </a:solidFill>
          <a:ln w="38100" cap="flat" cmpd="sng" algn="ctr">
            <a:solidFill>
              <a:srgbClr val="DA1F28">
                <a:lumMod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sz="2400" kern="0" dirty="0">
                <a:solidFill>
                  <a:sysClr val="window" lastClr="FFFFFF"/>
                </a:solidFill>
              </a:rPr>
              <a:t>Each </a:t>
            </a:r>
            <a:r>
              <a:rPr lang="en-US" sz="2400" i="1" kern="0" dirty="0">
                <a:solidFill>
                  <a:sysClr val="window" lastClr="FFFFFF"/>
                </a:solidFill>
              </a:rPr>
              <a:t>x</a:t>
            </a:r>
            <a:r>
              <a:rPr lang="en-US" sz="2400" kern="0" dirty="0">
                <a:solidFill>
                  <a:sysClr val="window" lastClr="FFFFFF"/>
                </a:solidFill>
              </a:rPr>
              <a:t> is the IP address of a peer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67818" y="2262993"/>
            <a:ext cx="1981568" cy="4383924"/>
            <a:chOff x="-457568" y="2259472"/>
            <a:chExt cx="1981568" cy="4383924"/>
          </a:xfrm>
        </p:grpSpPr>
        <p:sp>
          <p:nvSpPr>
            <p:cNvPr id="11" name="Left Brace 10"/>
            <p:cNvSpPr/>
            <p:nvPr/>
          </p:nvSpPr>
          <p:spPr>
            <a:xfrm>
              <a:off x="1194318" y="2259472"/>
              <a:ext cx="329682" cy="4383924"/>
            </a:xfrm>
            <a:prstGeom prst="leftBrac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-457568" y="3778065"/>
              <a:ext cx="156739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i="1" dirty="0"/>
                <a:t>d </a:t>
              </a:r>
              <a:r>
                <a:rPr lang="en-US" sz="2400" dirty="0"/>
                <a:t>Rows</a:t>
              </a:r>
            </a:p>
            <a:p>
              <a:pPr algn="r"/>
              <a:r>
                <a:rPr lang="en-US" sz="2400" dirty="0"/>
                <a:t>(</a:t>
              </a:r>
              <a:r>
                <a:rPr lang="en-US" sz="2400" i="1" dirty="0"/>
                <a:t>d</a:t>
              </a:r>
              <a:r>
                <a:rPr lang="en-US" sz="2400" dirty="0"/>
                <a:t> = length of node ID)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68426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 animBg="1"/>
      <p:bldP spid="15" grpId="0" animBg="1"/>
      <p:bldP spid="16" grpId="0" animBg="1"/>
      <p:bldP spid="1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Routing, One More Time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03201" y="1600200"/>
            <a:ext cx="6023430" cy="5105400"/>
          </a:xfrm>
        </p:spPr>
        <p:txBody>
          <a:bodyPr/>
          <a:lstStyle/>
          <a:p>
            <a:r>
              <a:rPr lang="en-US" dirty="0"/>
              <a:t>Each node has a routing table</a:t>
            </a:r>
          </a:p>
          <a:p>
            <a:r>
              <a:rPr lang="en-US" dirty="0"/>
              <a:t>Routing table size:</a:t>
            </a:r>
          </a:p>
          <a:p>
            <a:pPr lvl="1"/>
            <a:r>
              <a:rPr lang="en-US" i="1" dirty="0"/>
              <a:t>b * d </a:t>
            </a:r>
            <a:r>
              <a:rPr lang="en-US" dirty="0"/>
              <a:t>or</a:t>
            </a:r>
            <a:r>
              <a:rPr lang="en-US" i="1" dirty="0"/>
              <a:t> b * </a:t>
            </a:r>
            <a:r>
              <a:rPr lang="en-US" i="1" dirty="0" err="1"/>
              <a:t>log</a:t>
            </a:r>
            <a:r>
              <a:rPr lang="en-US" i="1" baseline="-25000" dirty="0" err="1"/>
              <a:t>b</a:t>
            </a:r>
            <a:r>
              <a:rPr lang="en-US" i="1" dirty="0"/>
              <a:t> N</a:t>
            </a:r>
          </a:p>
          <a:p>
            <a:r>
              <a:rPr lang="en-US" dirty="0"/>
              <a:t>Hops to any destination:</a:t>
            </a:r>
          </a:p>
          <a:p>
            <a:pPr lvl="1"/>
            <a:r>
              <a:rPr lang="en-US" i="1" dirty="0" err="1"/>
              <a:t>log</a:t>
            </a:r>
            <a:r>
              <a:rPr lang="en-US" i="1" baseline="-25000" dirty="0" err="1"/>
              <a:t>b</a:t>
            </a:r>
            <a:r>
              <a:rPr lang="en-US" i="1" dirty="0"/>
              <a:t> N</a:t>
            </a:r>
            <a:endParaRPr lang="en-US" dirty="0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6750503" y="2584380"/>
            <a:ext cx="3124200" cy="335280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400">
              <a:solidFill>
                <a:schemeClr val="tx2"/>
              </a:solidFill>
              <a:latin typeface="Tahoma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8172903" y="2717731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0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893503" y="5460931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1000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9019269" y="4060756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Tahoma" charset="0"/>
              </a:rPr>
              <a:t>0100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8801553" y="3117781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0010</a:t>
            </a: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8331653" y="2584380"/>
            <a:ext cx="0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7229928" y="3098731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1110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6879091" y="4079806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1100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7201353" y="4960868"/>
            <a:ext cx="768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1010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8871403" y="5022781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0110</a:t>
            </a: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8307841" y="5784780"/>
            <a:ext cx="0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 rot="-5326868">
            <a:off x="9797711" y="4179024"/>
            <a:ext cx="1588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rot="-7652711">
            <a:off x="9316698" y="3009037"/>
            <a:ext cx="1587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rot="-2252711">
            <a:off x="9339717" y="5327580"/>
            <a:ext cx="1587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 rot="-7652711">
            <a:off x="7283110" y="5326787"/>
            <a:ext cx="1587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 rot="-5326868">
            <a:off x="6825909" y="4185374"/>
            <a:ext cx="1588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 rot="-2252711">
            <a:off x="7315653" y="2993955"/>
            <a:ext cx="1588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7520212" y="2040096"/>
            <a:ext cx="1366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1111 | 0</a:t>
            </a:r>
          </a:p>
        </p:txBody>
      </p:sp>
      <p:sp>
        <p:nvSpPr>
          <p:cNvPr id="23" name="Line 16"/>
          <p:cNvSpPr>
            <a:spLocks noChangeShapeType="1"/>
          </p:cNvSpPr>
          <p:nvPr/>
        </p:nvSpPr>
        <p:spPr bwMode="auto">
          <a:xfrm rot="-7652711">
            <a:off x="9329166" y="2974680"/>
            <a:ext cx="1587" cy="1524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 rot="-5326868">
            <a:off x="6838377" y="4151017"/>
            <a:ext cx="1588" cy="1524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7229928" y="3007224"/>
            <a:ext cx="2200043" cy="2235365"/>
          </a:xfrm>
          <a:custGeom>
            <a:avLst/>
            <a:gdLst/>
            <a:ahLst/>
            <a:cxnLst>
              <a:cxn ang="0">
                <a:pos x="1392" y="0"/>
              </a:cxn>
              <a:cxn ang="0">
                <a:pos x="384" y="432"/>
              </a:cxn>
              <a:cxn ang="0">
                <a:pos x="0" y="1536"/>
              </a:cxn>
            </a:cxnLst>
            <a:rect l="0" t="0" r="r" b="b"/>
            <a:pathLst>
              <a:path w="1392" h="1536">
                <a:moveTo>
                  <a:pt x="1392" y="0"/>
                </a:moveTo>
                <a:cubicBezTo>
                  <a:pt x="1004" y="88"/>
                  <a:pt x="616" y="176"/>
                  <a:pt x="384" y="432"/>
                </a:cubicBezTo>
                <a:cubicBezTo>
                  <a:pt x="152" y="688"/>
                  <a:pt x="76" y="1112"/>
                  <a:pt x="0" y="1536"/>
                </a:cubicBezTo>
              </a:path>
            </a:pathLst>
          </a:custGeom>
          <a:noFill/>
          <a:ln w="38100">
            <a:solidFill>
              <a:schemeClr val="accent3"/>
            </a:solidFill>
            <a:round/>
            <a:headEnd type="none" w="med" len="med"/>
            <a:tailEnd type="stealth" w="lg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6902903" y="4347866"/>
            <a:ext cx="413544" cy="1021557"/>
          </a:xfrm>
          <a:custGeom>
            <a:avLst/>
            <a:gdLst/>
            <a:ahLst/>
            <a:cxnLst>
              <a:cxn ang="0">
                <a:pos x="288" y="720"/>
              </a:cxn>
              <a:cxn ang="0">
                <a:pos x="336" y="240"/>
              </a:cxn>
              <a:cxn ang="0">
                <a:pos x="0" y="0"/>
              </a:cxn>
            </a:cxnLst>
            <a:rect l="0" t="0" r="r" b="b"/>
            <a:pathLst>
              <a:path w="384" h="720">
                <a:moveTo>
                  <a:pt x="288" y="720"/>
                </a:moveTo>
                <a:cubicBezTo>
                  <a:pt x="336" y="540"/>
                  <a:pt x="384" y="360"/>
                  <a:pt x="336" y="240"/>
                </a:cubicBezTo>
                <a:cubicBezTo>
                  <a:pt x="288" y="120"/>
                  <a:pt x="144" y="60"/>
                  <a:pt x="0" y="0"/>
                </a:cubicBezTo>
              </a:path>
            </a:pathLst>
          </a:custGeom>
          <a:noFill/>
          <a:ln w="38100" cap="flat" cmpd="sng">
            <a:solidFill>
              <a:schemeClr val="accent3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 rot="1435157">
            <a:off x="7226594" y="2836120"/>
            <a:ext cx="337476" cy="1436123"/>
          </a:xfrm>
          <a:custGeom>
            <a:avLst/>
            <a:gdLst/>
            <a:ahLst/>
            <a:cxnLst>
              <a:cxn ang="0">
                <a:pos x="0" y="480"/>
              </a:cxn>
              <a:cxn ang="0">
                <a:pos x="240" y="240"/>
              </a:cxn>
              <a:cxn ang="0">
                <a:pos x="96" y="0"/>
              </a:cxn>
            </a:cxnLst>
            <a:rect l="0" t="0" r="r" b="b"/>
            <a:pathLst>
              <a:path w="256" h="480">
                <a:moveTo>
                  <a:pt x="0" y="480"/>
                </a:moveTo>
                <a:cubicBezTo>
                  <a:pt x="112" y="400"/>
                  <a:pt x="224" y="320"/>
                  <a:pt x="240" y="240"/>
                </a:cubicBezTo>
                <a:cubicBezTo>
                  <a:pt x="256" y="160"/>
                  <a:pt x="176" y="80"/>
                  <a:pt x="96" y="0"/>
                </a:cubicBezTo>
              </a:path>
            </a:pathLst>
          </a:custGeom>
          <a:noFill/>
          <a:ln w="38100" cap="flat" cmpd="sng">
            <a:solidFill>
              <a:schemeClr val="accent3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8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2985" y="2813848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94" y="2516193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7565" y="4065374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4765" y="5242588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6147" y="5665574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9753" y="3688993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3" descr="D:\Classes\CS 4700\assets\Email-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0021" y="1916158"/>
            <a:ext cx="558800" cy="55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TextBox 35"/>
          <p:cNvSpPr txBox="1"/>
          <p:nvPr/>
        </p:nvSpPr>
        <p:spPr>
          <a:xfrm>
            <a:off x="8991747" y="2344083"/>
            <a:ext cx="10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To: 1110</a:t>
            </a:r>
          </a:p>
        </p:txBody>
      </p:sp>
      <p:sp>
        <p:nvSpPr>
          <p:cNvPr id="37" name="Oval 36"/>
          <p:cNvSpPr/>
          <p:nvPr/>
        </p:nvSpPr>
        <p:spPr>
          <a:xfrm>
            <a:off x="7191374" y="2921838"/>
            <a:ext cx="185057" cy="1850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984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36" grpId="0"/>
      <p:bldP spid="3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Leaf Sets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03200" y="1600200"/>
            <a:ext cx="10247086" cy="5105400"/>
          </a:xfrm>
        </p:spPr>
        <p:txBody>
          <a:bodyPr/>
          <a:lstStyle/>
          <a:p>
            <a:r>
              <a:rPr lang="en-US" dirty="0"/>
              <a:t>Each node has an additional table of the </a:t>
            </a:r>
            <a:r>
              <a:rPr lang="en-US" i="1" dirty="0"/>
              <a:t>L</a:t>
            </a:r>
            <a:r>
              <a:rPr lang="en-US" dirty="0"/>
              <a:t>/2 numerically closest neighbors</a:t>
            </a:r>
          </a:p>
          <a:p>
            <a:pPr lvl="1"/>
            <a:r>
              <a:rPr lang="en-US" dirty="0"/>
              <a:t>Larger and smaller</a:t>
            </a:r>
          </a:p>
          <a:p>
            <a:r>
              <a:rPr lang="en-US" dirty="0"/>
              <a:t>Uses</a:t>
            </a:r>
          </a:p>
          <a:p>
            <a:pPr lvl="1"/>
            <a:r>
              <a:rPr lang="en-US" dirty="0"/>
              <a:t>Alternate routes</a:t>
            </a:r>
          </a:p>
          <a:p>
            <a:pPr lvl="1"/>
            <a:r>
              <a:rPr lang="en-US" dirty="0"/>
              <a:t>Fault detection (keep-alive)</a:t>
            </a:r>
          </a:p>
          <a:p>
            <a:pPr lvl="1"/>
            <a:r>
              <a:rPr lang="en-US" dirty="0"/>
              <a:t>Replication of data</a:t>
            </a:r>
          </a:p>
          <a:p>
            <a:pPr lvl="1"/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6834413" y="3080937"/>
            <a:ext cx="6597919" cy="6537141"/>
            <a:chOff x="4711554" y="2356488"/>
            <a:chExt cx="6597919" cy="6537141"/>
          </a:xfrm>
        </p:grpSpPr>
        <p:sp>
          <p:nvSpPr>
            <p:cNvPr id="5" name="Arc 4"/>
            <p:cNvSpPr/>
            <p:nvPr/>
          </p:nvSpPr>
          <p:spPr>
            <a:xfrm rot="16200000">
              <a:off x="5137273" y="2721429"/>
              <a:ext cx="6172200" cy="6172200"/>
            </a:xfrm>
            <a:prstGeom prst="arc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2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10412" y="3957760"/>
              <a:ext cx="532863" cy="5328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24774" y="5105934"/>
              <a:ext cx="532863" cy="5328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00511" y="2721428"/>
              <a:ext cx="532863" cy="5328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2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97196" y="2515134"/>
              <a:ext cx="532863" cy="5328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Arc 10"/>
            <p:cNvSpPr/>
            <p:nvPr/>
          </p:nvSpPr>
          <p:spPr>
            <a:xfrm rot="16200000">
              <a:off x="4562132" y="2505910"/>
              <a:ext cx="5742484" cy="5443640"/>
            </a:xfrm>
            <a:prstGeom prst="arc">
              <a:avLst/>
            </a:prstGeom>
            <a:ln w="57150">
              <a:solidFill>
                <a:schemeClr val="accent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5522413" y="3199861"/>
              <a:ext cx="359476" cy="30533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" name="Picture 2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69888" y="3375645"/>
              <a:ext cx="532863" cy="5328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753692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 44"/>
          <p:cNvSpPr>
            <a:spLocks/>
          </p:cNvSpPr>
          <p:nvPr/>
        </p:nvSpPr>
        <p:spPr bwMode="auto">
          <a:xfrm rot="6014510">
            <a:off x="10042777" y="3123976"/>
            <a:ext cx="329726" cy="321730"/>
          </a:xfrm>
          <a:custGeom>
            <a:avLst/>
            <a:gdLst/>
            <a:ahLst/>
            <a:cxnLst>
              <a:cxn ang="0">
                <a:pos x="1392" y="0"/>
              </a:cxn>
              <a:cxn ang="0">
                <a:pos x="384" y="432"/>
              </a:cxn>
              <a:cxn ang="0">
                <a:pos x="0" y="1536"/>
              </a:cxn>
            </a:cxnLst>
            <a:rect l="0" t="0" r="r" b="b"/>
            <a:pathLst>
              <a:path w="1392" h="1536">
                <a:moveTo>
                  <a:pt x="1392" y="0"/>
                </a:moveTo>
                <a:cubicBezTo>
                  <a:pt x="1004" y="88"/>
                  <a:pt x="616" y="176"/>
                  <a:pt x="384" y="432"/>
                </a:cubicBezTo>
                <a:cubicBezTo>
                  <a:pt x="152" y="688"/>
                  <a:pt x="76" y="1112"/>
                  <a:pt x="0" y="1536"/>
                </a:cubicBezTo>
              </a:path>
            </a:pathLst>
          </a:custGeom>
          <a:noFill/>
          <a:ln w="38100">
            <a:solidFill>
              <a:schemeClr val="accent3"/>
            </a:solidFill>
            <a:round/>
            <a:headEnd type="none" w="med" len="med"/>
            <a:tailEnd type="stealth" w="lg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Joining the Overlay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03201" y="1600200"/>
            <a:ext cx="5555344" cy="51054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Pick a new ID </a:t>
            </a:r>
            <a:r>
              <a:rPr lang="en-US" i="1" dirty="0"/>
              <a:t>X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Contact an arbitrary bootstrap node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Route a message to </a:t>
            </a:r>
            <a:r>
              <a:rPr lang="en-US" i="1" dirty="0"/>
              <a:t>X</a:t>
            </a:r>
            <a:r>
              <a:rPr lang="en-US" dirty="0"/>
              <a:t>, discover the current owner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Add new node to the ring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Download routes from new neighbors, update leaf sets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7269382" y="2663345"/>
            <a:ext cx="3124200" cy="335280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400">
              <a:solidFill>
                <a:schemeClr val="tx2"/>
              </a:solidFill>
              <a:latin typeface="Tahoma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8691782" y="2796696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0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8412382" y="5539896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1000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9538148" y="4139721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Tahoma" charset="0"/>
              </a:rPr>
              <a:t>0100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9320432" y="3196746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0010</a:t>
            </a: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8850532" y="2663345"/>
            <a:ext cx="0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7748807" y="3177696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1110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7397970" y="4158771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1100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7720232" y="5039833"/>
            <a:ext cx="768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1010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9390282" y="5101746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0110</a:t>
            </a: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8826720" y="5863745"/>
            <a:ext cx="0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 rot="-5326868">
            <a:off x="10316590" y="4257989"/>
            <a:ext cx="1588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rot="-7652711">
            <a:off x="9835577" y="3088002"/>
            <a:ext cx="1587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rot="-2252711">
            <a:off x="9858596" y="5406545"/>
            <a:ext cx="1587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 rot="-7652711">
            <a:off x="7801989" y="5405752"/>
            <a:ext cx="1587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 rot="-5326868">
            <a:off x="7344788" y="4264339"/>
            <a:ext cx="1588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 rot="-2252711">
            <a:off x="7834532" y="3072920"/>
            <a:ext cx="1588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8039091" y="2119061"/>
            <a:ext cx="1366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1111 | 0</a:t>
            </a:r>
          </a:p>
        </p:txBody>
      </p:sp>
      <p:sp>
        <p:nvSpPr>
          <p:cNvPr id="23" name="Line 16"/>
          <p:cNvSpPr>
            <a:spLocks noChangeShapeType="1"/>
          </p:cNvSpPr>
          <p:nvPr/>
        </p:nvSpPr>
        <p:spPr bwMode="auto">
          <a:xfrm rot="-7652711">
            <a:off x="9848045" y="3053645"/>
            <a:ext cx="1587" cy="1524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 rot="-5326868">
            <a:off x="7357256" y="4229982"/>
            <a:ext cx="1588" cy="1524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 flipH="1">
            <a:off x="9048823" y="4492304"/>
            <a:ext cx="1247634" cy="1309583"/>
          </a:xfrm>
          <a:custGeom>
            <a:avLst/>
            <a:gdLst/>
            <a:ahLst/>
            <a:cxnLst>
              <a:cxn ang="0">
                <a:pos x="288" y="720"/>
              </a:cxn>
              <a:cxn ang="0">
                <a:pos x="336" y="240"/>
              </a:cxn>
              <a:cxn ang="0">
                <a:pos x="0" y="0"/>
              </a:cxn>
            </a:cxnLst>
            <a:rect l="0" t="0" r="r" b="b"/>
            <a:pathLst>
              <a:path w="384" h="720">
                <a:moveTo>
                  <a:pt x="288" y="720"/>
                </a:moveTo>
                <a:cubicBezTo>
                  <a:pt x="336" y="540"/>
                  <a:pt x="384" y="360"/>
                  <a:pt x="336" y="240"/>
                </a:cubicBezTo>
                <a:cubicBezTo>
                  <a:pt x="288" y="120"/>
                  <a:pt x="144" y="60"/>
                  <a:pt x="0" y="0"/>
                </a:cubicBezTo>
              </a:path>
            </a:pathLst>
          </a:custGeom>
          <a:noFill/>
          <a:ln w="38100" cap="flat" cmpd="sng">
            <a:solidFill>
              <a:schemeClr val="accent3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 rot="17393686" flipV="1">
            <a:off x="8424812" y="4818944"/>
            <a:ext cx="343449" cy="1366840"/>
          </a:xfrm>
          <a:custGeom>
            <a:avLst/>
            <a:gdLst/>
            <a:ahLst/>
            <a:cxnLst>
              <a:cxn ang="0">
                <a:pos x="0" y="480"/>
              </a:cxn>
              <a:cxn ang="0">
                <a:pos x="240" y="240"/>
              </a:cxn>
              <a:cxn ang="0">
                <a:pos x="96" y="0"/>
              </a:cxn>
            </a:cxnLst>
            <a:rect l="0" t="0" r="r" b="b"/>
            <a:pathLst>
              <a:path w="256" h="480">
                <a:moveTo>
                  <a:pt x="0" y="480"/>
                </a:moveTo>
                <a:cubicBezTo>
                  <a:pt x="112" y="400"/>
                  <a:pt x="224" y="320"/>
                  <a:pt x="240" y="240"/>
                </a:cubicBezTo>
                <a:cubicBezTo>
                  <a:pt x="256" y="160"/>
                  <a:pt x="176" y="80"/>
                  <a:pt x="96" y="0"/>
                </a:cubicBezTo>
              </a:path>
            </a:pathLst>
          </a:custGeom>
          <a:noFill/>
          <a:ln w="38100" cap="flat" cmpd="sng">
            <a:solidFill>
              <a:schemeClr val="accent3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8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1864" y="2892813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0823" y="2635635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444" y="4144339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644" y="5321553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5026" y="5744539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6278" y="4139721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720" y="5145436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TextBox 37"/>
          <p:cNvSpPr txBox="1"/>
          <p:nvPr/>
        </p:nvSpPr>
        <p:spPr>
          <a:xfrm>
            <a:off x="6015685" y="5463205"/>
            <a:ext cx="949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 0011</a:t>
            </a:r>
          </a:p>
        </p:txBody>
      </p:sp>
      <p:cxnSp>
        <p:nvCxnSpPr>
          <p:cNvPr id="40" name="Straight Arrow Connector 39"/>
          <p:cNvCxnSpPr>
            <a:stCxn id="37" idx="3"/>
            <a:endCxn id="31" idx="1"/>
          </p:cNvCxnSpPr>
          <p:nvPr/>
        </p:nvCxnSpPr>
        <p:spPr>
          <a:xfrm>
            <a:off x="6677532" y="5340843"/>
            <a:ext cx="866112" cy="176117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8" idx="1"/>
          </p:cNvCxnSpPr>
          <p:nvPr/>
        </p:nvCxnSpPr>
        <p:spPr>
          <a:xfrm flipH="1">
            <a:off x="6677534" y="4323078"/>
            <a:ext cx="2860614" cy="900111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Freeform 40"/>
          <p:cNvSpPr>
            <a:spLocks/>
          </p:cNvSpPr>
          <p:nvPr/>
        </p:nvSpPr>
        <p:spPr bwMode="auto">
          <a:xfrm rot="7434691">
            <a:off x="10255832" y="3726674"/>
            <a:ext cx="329726" cy="321730"/>
          </a:xfrm>
          <a:custGeom>
            <a:avLst/>
            <a:gdLst/>
            <a:ahLst/>
            <a:cxnLst>
              <a:cxn ang="0">
                <a:pos x="1392" y="0"/>
              </a:cxn>
              <a:cxn ang="0">
                <a:pos x="384" y="432"/>
              </a:cxn>
              <a:cxn ang="0">
                <a:pos x="0" y="1536"/>
              </a:cxn>
            </a:cxnLst>
            <a:rect l="0" t="0" r="r" b="b"/>
            <a:pathLst>
              <a:path w="1392" h="1536">
                <a:moveTo>
                  <a:pt x="1392" y="0"/>
                </a:moveTo>
                <a:cubicBezTo>
                  <a:pt x="1004" y="88"/>
                  <a:pt x="616" y="176"/>
                  <a:pt x="384" y="432"/>
                </a:cubicBezTo>
                <a:cubicBezTo>
                  <a:pt x="152" y="688"/>
                  <a:pt x="76" y="1112"/>
                  <a:pt x="0" y="1536"/>
                </a:cubicBezTo>
              </a:path>
            </a:pathLst>
          </a:custGeom>
          <a:noFill/>
          <a:ln w="38100">
            <a:solidFill>
              <a:schemeClr val="accent3"/>
            </a:solidFill>
            <a:round/>
            <a:headEnd type="stealth" w="med" len="med"/>
            <a:tailEnd type="none" w="lg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617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3.7037E-6 L 0.30938 -0.24838 " pathEditMode="relative" rAng="0" ptsTypes="AA">
                                      <p:cBhvr>
                                        <p:cTn id="7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69" y="-12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8" grpId="0"/>
      <p:bldP spid="26" grpId="0" animBg="1"/>
      <p:bldP spid="26" grpId="1" animBg="1"/>
      <p:bldP spid="27" grpId="0" animBg="1"/>
      <p:bldP spid="27" grpId="1" animBg="1"/>
      <p:bldP spid="38" grpId="0"/>
      <p:bldP spid="38" grpId="1"/>
      <p:bldP spid="41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Node Departure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Leaf set members exchange periodic keep-alive messages</a:t>
            </a:r>
          </a:p>
          <a:p>
            <a:pPr lvl="1"/>
            <a:r>
              <a:rPr lang="en-US" dirty="0"/>
              <a:t>Handles local failures</a:t>
            </a:r>
          </a:p>
          <a:p>
            <a:r>
              <a:rPr lang="en-US" dirty="0"/>
              <a:t>Leaf set repair:</a:t>
            </a:r>
          </a:p>
          <a:p>
            <a:pPr lvl="1"/>
            <a:r>
              <a:rPr lang="en-US" dirty="0"/>
              <a:t>Request the leaf set from the farthest node in the set</a:t>
            </a:r>
          </a:p>
          <a:p>
            <a:r>
              <a:rPr lang="en-US" dirty="0"/>
              <a:t>Routing table repair:</a:t>
            </a:r>
          </a:p>
          <a:p>
            <a:pPr lvl="1"/>
            <a:r>
              <a:rPr lang="en-US" dirty="0"/>
              <a:t>Get table from peers in row 0, then row 1, …</a:t>
            </a:r>
          </a:p>
          <a:p>
            <a:pPr lvl="1"/>
            <a:r>
              <a:rPr lang="en-US" dirty="0"/>
              <a:t>Periodic, lazy</a:t>
            </a:r>
          </a:p>
        </p:txBody>
      </p:sp>
    </p:spTree>
    <p:extLst>
      <p:ext uri="{BB962C8B-B14F-4D97-AF65-F5344CB8AC3E}">
        <p14:creationId xmlns:p14="http://schemas.microsoft.com/office/powerpoint/2010/main" val="825664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Keys to Servers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Problem: how do you map keys to servers?</a:t>
            </a:r>
          </a:p>
        </p:txBody>
      </p:sp>
      <p:pic>
        <p:nvPicPr>
          <p:cNvPr id="5" name="Picture 3" descr="D:\Pictures\Server_icons_lnx\Icons\128X128\data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9650" y="2529367"/>
            <a:ext cx="785061" cy="785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70636" y="2529367"/>
            <a:ext cx="838507" cy="1006209"/>
          </a:xfrm>
          <a:prstGeom prst="rect">
            <a:avLst/>
          </a:prstGeom>
        </p:spPr>
      </p:pic>
      <p:pic>
        <p:nvPicPr>
          <p:cNvPr id="7" name="Picture 3" descr="D:\Pictures\Server_icons_lnx\Icons\128X128\data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9649" y="3524599"/>
            <a:ext cx="785061" cy="785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D:\Pictures\Server_icons_lnx\Icons\128X128\data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9648" y="5115089"/>
            <a:ext cx="785061" cy="785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55281" y="3674937"/>
            <a:ext cx="22320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&lt;“key1”, “value1”&gt;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55281" y="4214408"/>
            <a:ext cx="22320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&lt;“key2”, “value2”&gt;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55281" y="4753879"/>
            <a:ext cx="22320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&lt;“key3”, “value3”&gt;</a:t>
            </a:r>
          </a:p>
        </p:txBody>
      </p:sp>
      <p:sp>
        <p:nvSpPr>
          <p:cNvPr id="12" name="TextBox 11"/>
          <p:cNvSpPr txBox="1"/>
          <p:nvPr/>
        </p:nvSpPr>
        <p:spPr>
          <a:xfrm rot="5400000">
            <a:off x="8447904" y="438920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…</a:t>
            </a:r>
          </a:p>
        </p:txBody>
      </p:sp>
      <p:cxnSp>
        <p:nvCxnSpPr>
          <p:cNvPr id="14" name="Straight Arrow Connector 13"/>
          <p:cNvCxnSpPr>
            <a:cxnSpLocks/>
            <a:stCxn id="9" idx="3"/>
            <a:endCxn id="7" idx="1"/>
          </p:cNvCxnSpPr>
          <p:nvPr/>
        </p:nvCxnSpPr>
        <p:spPr>
          <a:xfrm>
            <a:off x="3087302" y="3874992"/>
            <a:ext cx="5122347" cy="4213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cxnSpLocks/>
            <a:stCxn id="10" idx="3"/>
            <a:endCxn id="5" idx="1"/>
          </p:cNvCxnSpPr>
          <p:nvPr/>
        </p:nvCxnSpPr>
        <p:spPr>
          <a:xfrm flipV="1">
            <a:off x="3087303" y="2921898"/>
            <a:ext cx="5122347" cy="149256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3"/>
            <a:endCxn id="8" idx="1"/>
          </p:cNvCxnSpPr>
          <p:nvPr/>
        </p:nvCxnSpPr>
        <p:spPr>
          <a:xfrm>
            <a:off x="3087302" y="4953934"/>
            <a:ext cx="5122346" cy="55368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212106" y="3281213"/>
            <a:ext cx="63448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dirty="0"/>
              <a:t>?</a:t>
            </a:r>
          </a:p>
        </p:txBody>
      </p:sp>
      <p:sp>
        <p:nvSpPr>
          <p:cNvPr id="24" name="Rectangular Callout 23"/>
          <p:cNvSpPr/>
          <p:nvPr/>
        </p:nvSpPr>
        <p:spPr>
          <a:xfrm flipH="1">
            <a:off x="9513932" y="2921897"/>
            <a:ext cx="2437599" cy="2641809"/>
          </a:xfrm>
          <a:prstGeom prst="wedgeRectCallout">
            <a:avLst>
              <a:gd name="adj1" fmla="val 70096"/>
              <a:gd name="adj2" fmla="val -6061"/>
            </a:avLst>
          </a:prstGeom>
          <a:solidFill>
            <a:srgbClr val="DA1F28"/>
          </a:solidFill>
          <a:ln w="38100" cap="flat" cmpd="sng" algn="ctr">
            <a:solidFill>
              <a:srgbClr val="DA1F28">
                <a:lumMod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sz="2400" kern="0" dirty="0">
                <a:solidFill>
                  <a:sysClr val="window" lastClr="FFFFFF"/>
                </a:solidFill>
              </a:rPr>
              <a:t>Keep in mind, the number of servers may change (e.g. we could add a new server, or a server could crash)</a:t>
            </a:r>
          </a:p>
        </p:txBody>
      </p:sp>
    </p:spTree>
    <p:extLst>
      <p:ext uri="{BB962C8B-B14F-4D97-AF65-F5344CB8AC3E}">
        <p14:creationId xmlns:p14="http://schemas.microsoft.com/office/powerpoint/2010/main" val="2045279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DHTs and Consistent Hashing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7268955" y="3214922"/>
            <a:ext cx="3124200" cy="335280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400">
              <a:solidFill>
                <a:schemeClr val="tx2"/>
              </a:solidFill>
              <a:latin typeface="Tahoma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8691355" y="3348273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0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8411955" y="6091473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1000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9537721" y="4691298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Tahoma" charset="0"/>
              </a:rPr>
              <a:t>0100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9320005" y="3748323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0010</a:t>
            </a: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8850105" y="3214922"/>
            <a:ext cx="0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7748380" y="3729273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1110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7397543" y="4710348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1100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7719805" y="5591410"/>
            <a:ext cx="768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1010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9389855" y="5653323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0110</a:t>
            </a: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8826293" y="6415322"/>
            <a:ext cx="0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 rot="-5326868">
            <a:off x="10316163" y="4809566"/>
            <a:ext cx="1588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rot="-7652711">
            <a:off x="9835150" y="3639579"/>
            <a:ext cx="1587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rot="-2252711">
            <a:off x="9858169" y="5958122"/>
            <a:ext cx="1587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 rot="-7652711">
            <a:off x="7801562" y="5957329"/>
            <a:ext cx="1587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 rot="-5326868">
            <a:off x="7344361" y="4815916"/>
            <a:ext cx="1588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 rot="-2252711">
            <a:off x="7834105" y="3624497"/>
            <a:ext cx="1588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8038664" y="2670638"/>
            <a:ext cx="1366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1111 | 0</a:t>
            </a:r>
          </a:p>
        </p:txBody>
      </p:sp>
      <p:sp>
        <p:nvSpPr>
          <p:cNvPr id="23" name="Line 16"/>
          <p:cNvSpPr>
            <a:spLocks noChangeShapeType="1"/>
          </p:cNvSpPr>
          <p:nvPr/>
        </p:nvSpPr>
        <p:spPr bwMode="auto">
          <a:xfrm rot="-7652711">
            <a:off x="9847618" y="3605222"/>
            <a:ext cx="1587" cy="1524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 rot="-5326868">
            <a:off x="7356829" y="4781559"/>
            <a:ext cx="1588" cy="1524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7748380" y="3637766"/>
            <a:ext cx="2200043" cy="2235365"/>
          </a:xfrm>
          <a:custGeom>
            <a:avLst/>
            <a:gdLst/>
            <a:ahLst/>
            <a:cxnLst>
              <a:cxn ang="0">
                <a:pos x="1392" y="0"/>
              </a:cxn>
              <a:cxn ang="0">
                <a:pos x="384" y="432"/>
              </a:cxn>
              <a:cxn ang="0">
                <a:pos x="0" y="1536"/>
              </a:cxn>
            </a:cxnLst>
            <a:rect l="0" t="0" r="r" b="b"/>
            <a:pathLst>
              <a:path w="1392" h="1536">
                <a:moveTo>
                  <a:pt x="1392" y="0"/>
                </a:moveTo>
                <a:cubicBezTo>
                  <a:pt x="1004" y="88"/>
                  <a:pt x="616" y="176"/>
                  <a:pt x="384" y="432"/>
                </a:cubicBezTo>
                <a:cubicBezTo>
                  <a:pt x="152" y="688"/>
                  <a:pt x="76" y="1112"/>
                  <a:pt x="0" y="1536"/>
                </a:cubicBezTo>
              </a:path>
            </a:pathLst>
          </a:custGeom>
          <a:noFill/>
          <a:ln w="38100">
            <a:solidFill>
              <a:schemeClr val="accent3"/>
            </a:solidFill>
            <a:round/>
            <a:headEnd type="none" w="med" len="med"/>
            <a:tailEnd type="stealth" w="lg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7421355" y="4978408"/>
            <a:ext cx="413544" cy="1021557"/>
          </a:xfrm>
          <a:custGeom>
            <a:avLst/>
            <a:gdLst/>
            <a:ahLst/>
            <a:cxnLst>
              <a:cxn ang="0">
                <a:pos x="288" y="720"/>
              </a:cxn>
              <a:cxn ang="0">
                <a:pos x="336" y="240"/>
              </a:cxn>
              <a:cxn ang="0">
                <a:pos x="0" y="0"/>
              </a:cxn>
            </a:cxnLst>
            <a:rect l="0" t="0" r="r" b="b"/>
            <a:pathLst>
              <a:path w="384" h="720">
                <a:moveTo>
                  <a:pt x="288" y="720"/>
                </a:moveTo>
                <a:cubicBezTo>
                  <a:pt x="336" y="540"/>
                  <a:pt x="384" y="360"/>
                  <a:pt x="336" y="240"/>
                </a:cubicBezTo>
                <a:cubicBezTo>
                  <a:pt x="288" y="120"/>
                  <a:pt x="144" y="60"/>
                  <a:pt x="0" y="0"/>
                </a:cubicBezTo>
              </a:path>
            </a:pathLst>
          </a:custGeom>
          <a:noFill/>
          <a:ln w="38100" cap="flat" cmpd="sng">
            <a:solidFill>
              <a:schemeClr val="accent3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7368511" y="4205522"/>
            <a:ext cx="406400" cy="651443"/>
          </a:xfrm>
          <a:custGeom>
            <a:avLst/>
            <a:gdLst/>
            <a:ahLst/>
            <a:cxnLst>
              <a:cxn ang="0">
                <a:pos x="0" y="480"/>
              </a:cxn>
              <a:cxn ang="0">
                <a:pos x="240" y="240"/>
              </a:cxn>
              <a:cxn ang="0">
                <a:pos x="96" y="0"/>
              </a:cxn>
            </a:cxnLst>
            <a:rect l="0" t="0" r="r" b="b"/>
            <a:pathLst>
              <a:path w="256" h="480">
                <a:moveTo>
                  <a:pt x="0" y="480"/>
                </a:moveTo>
                <a:cubicBezTo>
                  <a:pt x="112" y="400"/>
                  <a:pt x="224" y="320"/>
                  <a:pt x="240" y="240"/>
                </a:cubicBezTo>
                <a:cubicBezTo>
                  <a:pt x="256" y="160"/>
                  <a:pt x="176" y="80"/>
                  <a:pt x="96" y="0"/>
                </a:cubicBezTo>
              </a:path>
            </a:pathLst>
          </a:custGeom>
          <a:noFill/>
          <a:ln w="38100" cap="flat" cmpd="sng">
            <a:solidFill>
              <a:schemeClr val="accent3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8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1437" y="3444390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5949" y="3899559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017" y="4695916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217" y="5873130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4599" y="6296116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8205" y="4319535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TextBox 35"/>
          <p:cNvSpPr txBox="1"/>
          <p:nvPr/>
        </p:nvSpPr>
        <p:spPr>
          <a:xfrm>
            <a:off x="9510199" y="2974625"/>
            <a:ext cx="1004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To: 1101</a:t>
            </a:r>
          </a:p>
        </p:txBody>
      </p:sp>
      <p:pic>
        <p:nvPicPr>
          <p:cNvPr id="39" name="Picture 2" descr="D:\Pictures\soft-scraps icons\Folder Compressed-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748474" y="2453657"/>
            <a:ext cx="552215" cy="552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Freeform 39"/>
          <p:cNvSpPr>
            <a:spLocks/>
          </p:cNvSpPr>
          <p:nvPr/>
        </p:nvSpPr>
        <p:spPr bwMode="auto">
          <a:xfrm rot="15147422">
            <a:off x="8755206" y="3756351"/>
            <a:ext cx="515466" cy="2875369"/>
          </a:xfrm>
          <a:custGeom>
            <a:avLst/>
            <a:gdLst/>
            <a:ahLst/>
            <a:cxnLst>
              <a:cxn ang="0">
                <a:pos x="288" y="720"/>
              </a:cxn>
              <a:cxn ang="0">
                <a:pos x="336" y="240"/>
              </a:cxn>
              <a:cxn ang="0">
                <a:pos x="0" y="0"/>
              </a:cxn>
            </a:cxnLst>
            <a:rect l="0" t="0" r="r" b="b"/>
            <a:pathLst>
              <a:path w="384" h="720">
                <a:moveTo>
                  <a:pt x="288" y="720"/>
                </a:moveTo>
                <a:cubicBezTo>
                  <a:pt x="336" y="540"/>
                  <a:pt x="384" y="360"/>
                  <a:pt x="336" y="240"/>
                </a:cubicBezTo>
                <a:cubicBezTo>
                  <a:pt x="288" y="120"/>
                  <a:pt x="144" y="60"/>
                  <a:pt x="0" y="0"/>
                </a:cubicBezTo>
              </a:path>
            </a:pathLst>
          </a:custGeom>
          <a:noFill/>
          <a:ln w="38100" cap="flat" cmpd="sng">
            <a:solidFill>
              <a:schemeClr val="accent3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7599461" y="4144729"/>
            <a:ext cx="2570862" cy="291284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5351" y="5457916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137" y="5293779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339" y="3394523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Content Placeholder 3"/>
          <p:cNvSpPr txBox="1">
            <a:spLocks/>
          </p:cNvSpPr>
          <p:nvPr/>
        </p:nvSpPr>
        <p:spPr>
          <a:xfrm>
            <a:off x="203200" y="2024750"/>
            <a:ext cx="6491514" cy="433249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Mappings are deterministic in consistent hashing</a:t>
            </a:r>
          </a:p>
          <a:p>
            <a:pPr lvl="1"/>
            <a:r>
              <a:rPr lang="en-US" dirty="0"/>
              <a:t>Nodes can leave</a:t>
            </a:r>
          </a:p>
          <a:p>
            <a:pPr lvl="1"/>
            <a:r>
              <a:rPr lang="en-US" dirty="0"/>
              <a:t>Nodes can enter</a:t>
            </a:r>
          </a:p>
          <a:p>
            <a:pPr lvl="1"/>
            <a:r>
              <a:rPr lang="en-US" dirty="0"/>
              <a:t>Most data does not move</a:t>
            </a:r>
          </a:p>
          <a:p>
            <a:r>
              <a:rPr lang="en-US" dirty="0"/>
              <a:t>Only local changes impact data placement</a:t>
            </a:r>
          </a:p>
          <a:p>
            <a:pPr lvl="1"/>
            <a:r>
              <a:rPr lang="en-US" dirty="0"/>
              <a:t>Data is replicated among the leaf set</a:t>
            </a:r>
          </a:p>
        </p:txBody>
      </p:sp>
      <p:pic>
        <p:nvPicPr>
          <p:cNvPr id="50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0594" y="3013863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D:\Pictures\soft-scraps icons\Folder Compressed-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05409" y="3562821"/>
            <a:ext cx="552215" cy="552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D:\Pictures\soft-scraps icons\Folder Compressed-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170427" y="3005872"/>
            <a:ext cx="552215" cy="552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2196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5" grpId="1" animBg="1"/>
      <p:bldP spid="26" grpId="0" animBg="1"/>
      <p:bldP spid="26" grpId="1" animBg="1"/>
      <p:bldP spid="26" grpId="2" animBg="1"/>
      <p:bldP spid="26" grpId="3" animBg="1"/>
      <p:bldP spid="27" grpId="0" animBg="1"/>
      <p:bldP spid="27" grpId="1" animBg="1"/>
      <p:bldP spid="27" grpId="2" animBg="1"/>
      <p:bldP spid="27" grpId="3" animBg="1"/>
      <p:bldP spid="36" grpId="0"/>
      <p:bldP spid="40" grpId="0" animBg="1"/>
      <p:bldP spid="40" grpId="1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 of Structured Overlays</a:t>
            </a:r>
          </a:p>
        </p:txBody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namespace</a:t>
            </a:r>
          </a:p>
          <a:p>
            <a:pPr lvl="1"/>
            <a:r>
              <a:rPr lang="en-US" dirty="0"/>
              <a:t>For most, this is a linear range from 0 to some large number</a:t>
            </a:r>
          </a:p>
          <a:p>
            <a:r>
              <a:rPr lang="en-US" dirty="0"/>
              <a:t>A mapping from key to node</a:t>
            </a:r>
          </a:p>
          <a:p>
            <a:pPr lvl="1"/>
            <a:r>
              <a:rPr lang="en-US" dirty="0"/>
              <a:t>Chord: keys between node X and its predecessor belong to X</a:t>
            </a:r>
          </a:p>
          <a:p>
            <a:pPr lvl="1"/>
            <a:r>
              <a:rPr lang="en-US" dirty="0"/>
              <a:t>Tapestry/Pastry: keys belong to node w/ closest identifier</a:t>
            </a:r>
          </a:p>
          <a:p>
            <a:pPr lvl="1"/>
            <a:r>
              <a:rPr lang="en-US" dirty="0"/>
              <a:t>CAN: well defined N-dimensional space for each node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32015" y="1257300"/>
            <a:ext cx="533400" cy="304800"/>
          </a:xfrm>
        </p:spPr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50885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Summary, Continued</a:t>
            </a:r>
          </a:p>
        </p:txBody>
      </p:sp>
      <p:sp>
        <p:nvSpPr>
          <p:cNvPr id="413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201" y="1643743"/>
            <a:ext cx="11578252" cy="5094514"/>
          </a:xfrm>
        </p:spPr>
        <p:txBody>
          <a:bodyPr>
            <a:normAutofit/>
          </a:bodyPr>
          <a:lstStyle/>
          <a:p>
            <a:r>
              <a:rPr lang="en-US" dirty="0"/>
              <a:t>A routing algorithm</a:t>
            </a:r>
          </a:p>
          <a:p>
            <a:pPr lvl="1"/>
            <a:r>
              <a:rPr lang="en-US" dirty="0"/>
              <a:t>Numeric (Chord), prefix-based (Tapestry/Pastry/Chimera), hypercube (CAN)</a:t>
            </a:r>
          </a:p>
          <a:p>
            <a:r>
              <a:rPr lang="en-US" dirty="0"/>
              <a:t>Routing state: how much info kept per node</a:t>
            </a:r>
          </a:p>
          <a:p>
            <a:pPr lvl="1"/>
            <a:r>
              <a:rPr lang="en-US" dirty="0"/>
              <a:t>Tapestry/Pastry:  b * </a:t>
            </a:r>
            <a:r>
              <a:rPr lang="en-US" dirty="0" err="1"/>
              <a:t>log</a:t>
            </a:r>
            <a:r>
              <a:rPr lang="en-US" baseline="-25000" dirty="0" err="1"/>
              <a:t>b</a:t>
            </a:r>
            <a:r>
              <a:rPr lang="en-US" dirty="0" err="1"/>
              <a:t>N</a:t>
            </a:r>
            <a:br>
              <a:rPr lang="en-US" dirty="0"/>
            </a:br>
            <a:r>
              <a:rPr lang="en-US" dirty="0" err="1"/>
              <a:t>i</a:t>
            </a:r>
            <a:r>
              <a:rPr lang="en-US" baseline="30000" dirty="0" err="1"/>
              <a:t>th</a:t>
            </a:r>
            <a:r>
              <a:rPr lang="en-US" dirty="0"/>
              <a:t> column specifies nodes that match </a:t>
            </a:r>
            <a:r>
              <a:rPr lang="en-US" dirty="0" err="1"/>
              <a:t>i</a:t>
            </a:r>
            <a:r>
              <a:rPr lang="en-US" dirty="0"/>
              <a:t> digit prefix, but differ on (i+1)</a:t>
            </a:r>
            <a:r>
              <a:rPr lang="en-US" baseline="30000" dirty="0" err="1"/>
              <a:t>th</a:t>
            </a:r>
            <a:r>
              <a:rPr lang="en-US" dirty="0"/>
              <a:t> digit</a:t>
            </a:r>
          </a:p>
          <a:p>
            <a:pPr lvl="1"/>
            <a:r>
              <a:rPr lang="en-US" dirty="0"/>
              <a:t>Chord:  log</a:t>
            </a:r>
            <a:r>
              <a:rPr lang="en-US" baseline="-25000" dirty="0"/>
              <a:t>2</a:t>
            </a:r>
            <a:r>
              <a:rPr lang="en-US" dirty="0"/>
              <a:t>N pointers</a:t>
            </a:r>
            <a:br>
              <a:rPr lang="en-US" dirty="0"/>
            </a:br>
            <a:r>
              <a:rPr lang="en-US" dirty="0" err="1"/>
              <a:t>i</a:t>
            </a:r>
            <a:r>
              <a:rPr lang="en-US" baseline="30000" dirty="0" err="1"/>
              <a:t>th</a:t>
            </a:r>
            <a:r>
              <a:rPr lang="en-US" dirty="0"/>
              <a:t> pointer points to </a:t>
            </a:r>
            <a:r>
              <a:rPr lang="en-US" dirty="0" err="1"/>
              <a:t>MyID</a:t>
            </a:r>
            <a:r>
              <a:rPr lang="en-US" dirty="0"/>
              <a:t>+ ( N * (0.5)</a:t>
            </a:r>
            <a:r>
              <a:rPr lang="en-US" baseline="30000" dirty="0"/>
              <a:t>i 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CAN: 2*d neighbors for d dimensions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02895" y="1267423"/>
            <a:ext cx="533400" cy="304800"/>
          </a:xfrm>
        </p:spPr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46351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Structured </a:t>
            </a:r>
            <a:r>
              <a:rPr lang="en-US"/>
              <a:t>Overlay Advantages and Uses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03200" y="1600200"/>
            <a:ext cx="11785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High level advantages</a:t>
            </a:r>
          </a:p>
          <a:p>
            <a:pPr lvl="1"/>
            <a:r>
              <a:rPr lang="en-US" dirty="0"/>
              <a:t>Complete decentralized</a:t>
            </a:r>
          </a:p>
          <a:p>
            <a:pPr lvl="1"/>
            <a:r>
              <a:rPr lang="en-US" dirty="0"/>
              <a:t>Self-organizing</a:t>
            </a:r>
          </a:p>
          <a:p>
            <a:pPr lvl="1"/>
            <a:r>
              <a:rPr lang="en-US" dirty="0"/>
              <a:t>Scalable and (relatively) robust</a:t>
            </a:r>
          </a:p>
          <a:p>
            <a:r>
              <a:rPr lang="en-US" dirty="0"/>
              <a:t>Applications</a:t>
            </a:r>
          </a:p>
          <a:p>
            <a:pPr lvl="1"/>
            <a:r>
              <a:rPr lang="en-US" dirty="0"/>
              <a:t>Reliable distributed storage</a:t>
            </a:r>
          </a:p>
          <a:p>
            <a:pPr lvl="2"/>
            <a:r>
              <a:rPr lang="en-US" dirty="0" err="1"/>
              <a:t>OceanStore</a:t>
            </a:r>
            <a:r>
              <a:rPr lang="en-US" dirty="0"/>
              <a:t> (FAST’03), Mnemosyne (IPTPS’02)</a:t>
            </a:r>
          </a:p>
          <a:p>
            <a:pPr lvl="1"/>
            <a:r>
              <a:rPr lang="en-US" dirty="0"/>
              <a:t>Resilient anonymous communication</a:t>
            </a:r>
          </a:p>
          <a:p>
            <a:pPr lvl="2"/>
            <a:r>
              <a:rPr lang="en-US" dirty="0"/>
              <a:t>Cashmere (NSDI’05)</a:t>
            </a:r>
          </a:p>
          <a:p>
            <a:pPr lvl="1"/>
            <a:r>
              <a:rPr lang="en-US" dirty="0"/>
              <a:t>Consistent state management</a:t>
            </a:r>
          </a:p>
          <a:p>
            <a:pPr lvl="2"/>
            <a:r>
              <a:rPr lang="en-US" dirty="0"/>
              <a:t>Dynamo (SOSP’07)</a:t>
            </a:r>
          </a:p>
          <a:p>
            <a:pPr lvl="1"/>
            <a:r>
              <a:rPr lang="en-US" dirty="0"/>
              <a:t>Many, many others</a:t>
            </a:r>
          </a:p>
          <a:p>
            <a:pPr lvl="2"/>
            <a:r>
              <a:rPr lang="en-US" dirty="0"/>
              <a:t>Multicast, spam filtering, reliable routing, email services, even distributed </a:t>
            </a:r>
            <a:r>
              <a:rPr lang="en-US" dirty="0" err="1"/>
              <a:t>mutexes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91729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Trackerless</a:t>
            </a:r>
            <a:r>
              <a:rPr lang="en-US" dirty="0"/>
              <a:t> </a:t>
            </a:r>
            <a:r>
              <a:rPr lang="en-US" dirty="0" err="1"/>
              <a:t>BitTorrent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529103" y="3171635"/>
            <a:ext cx="3124200" cy="335280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400">
              <a:solidFill>
                <a:schemeClr val="tx2"/>
              </a:solidFill>
              <a:latin typeface="Tahoma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951503" y="3304986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0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672103" y="6048186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1000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797869" y="4648011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Tahoma" charset="0"/>
              </a:rPr>
              <a:t>0100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4580153" y="3705036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0010</a:t>
            </a: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110253" y="3171635"/>
            <a:ext cx="0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3008528" y="3685986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1110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2657691" y="4667061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1100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979953" y="5548123"/>
            <a:ext cx="768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1010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650003" y="5610036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ahoma" charset="0"/>
              </a:rPr>
              <a:t>0110</a:t>
            </a: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4086441" y="6372035"/>
            <a:ext cx="0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 rot="-5326868">
            <a:off x="5576311" y="4766279"/>
            <a:ext cx="1588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rot="-7652711">
            <a:off x="5095298" y="3596292"/>
            <a:ext cx="1587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rot="-2252711">
            <a:off x="5118317" y="5914835"/>
            <a:ext cx="1587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 rot="-7652711">
            <a:off x="3061710" y="5914042"/>
            <a:ext cx="1587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 rot="-5326868">
            <a:off x="2604509" y="4772629"/>
            <a:ext cx="1588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 rot="-2252711">
            <a:off x="3094253" y="3581210"/>
            <a:ext cx="1588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298812" y="2627351"/>
            <a:ext cx="1366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1111 | 0</a:t>
            </a:r>
          </a:p>
        </p:txBody>
      </p:sp>
      <p:sp>
        <p:nvSpPr>
          <p:cNvPr id="23" name="Line 16"/>
          <p:cNvSpPr>
            <a:spLocks noChangeShapeType="1"/>
          </p:cNvSpPr>
          <p:nvPr/>
        </p:nvSpPr>
        <p:spPr bwMode="auto">
          <a:xfrm rot="-7652711">
            <a:off x="5107766" y="3561935"/>
            <a:ext cx="1587" cy="1524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 rot="-5326868">
            <a:off x="2616977" y="4738272"/>
            <a:ext cx="1588" cy="1524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008528" y="3594479"/>
            <a:ext cx="2200043" cy="2235365"/>
          </a:xfrm>
          <a:custGeom>
            <a:avLst/>
            <a:gdLst/>
            <a:ahLst/>
            <a:cxnLst>
              <a:cxn ang="0">
                <a:pos x="1392" y="0"/>
              </a:cxn>
              <a:cxn ang="0">
                <a:pos x="384" y="432"/>
              </a:cxn>
              <a:cxn ang="0">
                <a:pos x="0" y="1536"/>
              </a:cxn>
            </a:cxnLst>
            <a:rect l="0" t="0" r="r" b="b"/>
            <a:pathLst>
              <a:path w="1392" h="1536">
                <a:moveTo>
                  <a:pt x="1392" y="0"/>
                </a:moveTo>
                <a:cubicBezTo>
                  <a:pt x="1004" y="88"/>
                  <a:pt x="616" y="176"/>
                  <a:pt x="384" y="432"/>
                </a:cubicBezTo>
                <a:cubicBezTo>
                  <a:pt x="152" y="688"/>
                  <a:pt x="76" y="1112"/>
                  <a:pt x="0" y="1536"/>
                </a:cubicBezTo>
              </a:path>
            </a:pathLst>
          </a:custGeom>
          <a:noFill/>
          <a:ln w="38100">
            <a:solidFill>
              <a:schemeClr val="accent3"/>
            </a:solidFill>
            <a:round/>
            <a:headEnd type="none" w="med" len="med"/>
            <a:tailEnd type="stealth" w="lg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2681503" y="4935121"/>
            <a:ext cx="413544" cy="1021557"/>
          </a:xfrm>
          <a:custGeom>
            <a:avLst/>
            <a:gdLst/>
            <a:ahLst/>
            <a:cxnLst>
              <a:cxn ang="0">
                <a:pos x="288" y="720"/>
              </a:cxn>
              <a:cxn ang="0">
                <a:pos x="336" y="240"/>
              </a:cxn>
              <a:cxn ang="0">
                <a:pos x="0" y="0"/>
              </a:cxn>
            </a:cxnLst>
            <a:rect l="0" t="0" r="r" b="b"/>
            <a:pathLst>
              <a:path w="384" h="720">
                <a:moveTo>
                  <a:pt x="288" y="720"/>
                </a:moveTo>
                <a:cubicBezTo>
                  <a:pt x="336" y="540"/>
                  <a:pt x="384" y="360"/>
                  <a:pt x="336" y="240"/>
                </a:cubicBezTo>
                <a:cubicBezTo>
                  <a:pt x="288" y="120"/>
                  <a:pt x="144" y="60"/>
                  <a:pt x="0" y="0"/>
                </a:cubicBezTo>
              </a:path>
            </a:pathLst>
          </a:custGeom>
          <a:noFill/>
          <a:ln w="38100" cap="flat" cmpd="sng">
            <a:solidFill>
              <a:schemeClr val="accent3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2628659" y="4162235"/>
            <a:ext cx="406400" cy="651443"/>
          </a:xfrm>
          <a:custGeom>
            <a:avLst/>
            <a:gdLst/>
            <a:ahLst/>
            <a:cxnLst>
              <a:cxn ang="0">
                <a:pos x="0" y="480"/>
              </a:cxn>
              <a:cxn ang="0">
                <a:pos x="240" y="240"/>
              </a:cxn>
              <a:cxn ang="0">
                <a:pos x="96" y="0"/>
              </a:cxn>
            </a:cxnLst>
            <a:rect l="0" t="0" r="r" b="b"/>
            <a:pathLst>
              <a:path w="256" h="480">
                <a:moveTo>
                  <a:pt x="0" y="480"/>
                </a:moveTo>
                <a:cubicBezTo>
                  <a:pt x="112" y="400"/>
                  <a:pt x="224" y="320"/>
                  <a:pt x="240" y="240"/>
                </a:cubicBezTo>
                <a:cubicBezTo>
                  <a:pt x="256" y="160"/>
                  <a:pt x="176" y="80"/>
                  <a:pt x="96" y="0"/>
                </a:cubicBezTo>
              </a:path>
            </a:pathLst>
          </a:custGeom>
          <a:noFill/>
          <a:ln w="38100" cap="flat" cmpd="sng">
            <a:solidFill>
              <a:schemeClr val="accent3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8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1585" y="3401103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097" y="3856272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6165" y="4652629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3365" y="5829843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4747" y="6252829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8353" y="4276248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Freeform 35"/>
          <p:cNvSpPr>
            <a:spLocks/>
          </p:cNvSpPr>
          <p:nvPr/>
        </p:nvSpPr>
        <p:spPr bwMode="auto">
          <a:xfrm rot="15147422">
            <a:off x="4015354" y="3713064"/>
            <a:ext cx="515466" cy="2875369"/>
          </a:xfrm>
          <a:custGeom>
            <a:avLst/>
            <a:gdLst/>
            <a:ahLst/>
            <a:cxnLst>
              <a:cxn ang="0">
                <a:pos x="288" y="720"/>
              </a:cxn>
              <a:cxn ang="0">
                <a:pos x="336" y="240"/>
              </a:cxn>
              <a:cxn ang="0">
                <a:pos x="0" y="0"/>
              </a:cxn>
            </a:cxnLst>
            <a:rect l="0" t="0" r="r" b="b"/>
            <a:pathLst>
              <a:path w="384" h="720">
                <a:moveTo>
                  <a:pt x="288" y="720"/>
                </a:moveTo>
                <a:cubicBezTo>
                  <a:pt x="336" y="540"/>
                  <a:pt x="384" y="360"/>
                  <a:pt x="336" y="240"/>
                </a:cubicBezTo>
                <a:cubicBezTo>
                  <a:pt x="288" y="120"/>
                  <a:pt x="144" y="60"/>
                  <a:pt x="0" y="0"/>
                </a:cubicBezTo>
              </a:path>
            </a:pathLst>
          </a:custGeom>
          <a:noFill/>
          <a:ln w="38100" cap="flat" cmpd="sng">
            <a:solidFill>
              <a:schemeClr val="accent3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8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5499" y="5414629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2285" y="5250492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487" y="3351236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0742" y="2970576"/>
            <a:ext cx="390812" cy="39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D:\Classes\CS 4700\assets\bittorren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137" y="1596972"/>
            <a:ext cx="815362" cy="815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TextBox 42"/>
          <p:cNvSpPr txBox="1"/>
          <p:nvPr/>
        </p:nvSpPr>
        <p:spPr>
          <a:xfrm>
            <a:off x="5333549" y="1804598"/>
            <a:ext cx="21390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Torrent Hash: 1101</a:t>
            </a:r>
          </a:p>
        </p:txBody>
      </p:sp>
      <p:pic>
        <p:nvPicPr>
          <p:cNvPr id="45" name="Picture 2" descr="D:\Classes\CS 4700\assets\bittorren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304" y="4471654"/>
            <a:ext cx="439947" cy="439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D:\Classes\CS 4700\assets\bittorren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427" y="3942261"/>
            <a:ext cx="439947" cy="439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TextBox 43"/>
          <p:cNvSpPr txBox="1"/>
          <p:nvPr/>
        </p:nvSpPr>
        <p:spPr>
          <a:xfrm>
            <a:off x="1559688" y="3607395"/>
            <a:ext cx="932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Tracker</a:t>
            </a:r>
          </a:p>
        </p:txBody>
      </p:sp>
      <p:pic>
        <p:nvPicPr>
          <p:cNvPr id="48" name="Picture 2" descr="D:\Classes\CS 4700\assets\bittorren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8380" y="3600453"/>
            <a:ext cx="439947" cy="439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TextBox 48"/>
          <p:cNvSpPr txBox="1"/>
          <p:nvPr/>
        </p:nvSpPr>
        <p:spPr>
          <a:xfrm>
            <a:off x="5721593" y="4111179"/>
            <a:ext cx="1327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Initial Seed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272841" y="3251047"/>
            <a:ext cx="975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Leecher</a:t>
            </a:r>
            <a:endParaRPr lang="en-US" sz="2000" dirty="0"/>
          </a:p>
        </p:txBody>
      </p:sp>
      <p:cxnSp>
        <p:nvCxnSpPr>
          <p:cNvPr id="51" name="Straight Arrow Connector 50"/>
          <p:cNvCxnSpPr>
            <a:endCxn id="28" idx="1"/>
          </p:cNvCxnSpPr>
          <p:nvPr/>
        </p:nvCxnSpPr>
        <p:spPr>
          <a:xfrm flipV="1">
            <a:off x="2853097" y="3596509"/>
            <a:ext cx="2108488" cy="487780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Cloud 52"/>
          <p:cNvSpPr/>
          <p:nvPr/>
        </p:nvSpPr>
        <p:spPr>
          <a:xfrm>
            <a:off x="7043057" y="3942261"/>
            <a:ext cx="3472544" cy="2815701"/>
          </a:xfrm>
          <a:prstGeom prst="cloud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Swarm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9034713" y="5929944"/>
            <a:ext cx="1327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Initial Seed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257327" y="2570466"/>
            <a:ext cx="932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Tracker</a:t>
            </a:r>
          </a:p>
        </p:txBody>
      </p:sp>
      <p:cxnSp>
        <p:nvCxnSpPr>
          <p:cNvPr id="59" name="Straight Connector 58"/>
          <p:cNvCxnSpPr/>
          <p:nvPr/>
        </p:nvCxnSpPr>
        <p:spPr>
          <a:xfrm flipH="1" flipV="1">
            <a:off x="8779329" y="3351237"/>
            <a:ext cx="982506" cy="238024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7203263" y="5929407"/>
            <a:ext cx="975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Leecher</a:t>
            </a:r>
            <a:endParaRPr lang="en-US" sz="2000" dirty="0"/>
          </a:p>
        </p:txBody>
      </p:sp>
      <p:cxnSp>
        <p:nvCxnSpPr>
          <p:cNvPr id="64" name="Straight Connector 63"/>
          <p:cNvCxnSpPr/>
          <p:nvPr/>
        </p:nvCxnSpPr>
        <p:spPr>
          <a:xfrm flipV="1">
            <a:off x="7758865" y="3361389"/>
            <a:ext cx="1020465" cy="227991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0754" y="5260222"/>
            <a:ext cx="762165" cy="762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8247" y="2960617"/>
            <a:ext cx="762165" cy="762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7783" y="5289772"/>
            <a:ext cx="762165" cy="762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7" name="Straight Arrow Connector 66"/>
          <p:cNvCxnSpPr>
            <a:stCxn id="54" idx="1"/>
          </p:cNvCxnSpPr>
          <p:nvPr/>
        </p:nvCxnSpPr>
        <p:spPr>
          <a:xfrm flipH="1">
            <a:off x="8118177" y="5641305"/>
            <a:ext cx="1262577" cy="94867"/>
          </a:xfrm>
          <a:prstGeom prst="straightConnector1">
            <a:avLst/>
          </a:prstGeom>
          <a:ln w="76200">
            <a:solidFill>
              <a:schemeClr val="accent3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1581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500"/>
                            </p:stCondLst>
                            <p:childTnLst>
                              <p:par>
                                <p:cTn id="10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000"/>
                            </p:stCondLst>
                            <p:childTnLst>
                              <p:par>
                                <p:cTn id="1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500"/>
                            </p:stCondLst>
                            <p:childTnLst>
                              <p:par>
                                <p:cTn id="13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5" grpId="1" animBg="1"/>
      <p:bldP spid="26" grpId="0" animBg="1"/>
      <p:bldP spid="26" grpId="1" animBg="1"/>
      <p:bldP spid="26" grpId="2" animBg="1"/>
      <p:bldP spid="26" grpId="3" animBg="1"/>
      <p:bldP spid="27" grpId="0" animBg="1"/>
      <p:bldP spid="27" grpId="1" animBg="1"/>
      <p:bldP spid="27" grpId="2" animBg="1"/>
      <p:bldP spid="27" grpId="3" animBg="1"/>
      <p:bldP spid="36" grpId="0" animBg="1"/>
      <p:bldP spid="36" grpId="1" animBg="1"/>
      <p:bldP spid="44" grpId="0"/>
      <p:bldP spid="49" grpId="0"/>
      <p:bldP spid="50" grpId="0"/>
      <p:bldP spid="53" grpId="0" animBg="1"/>
      <p:bldP spid="56" grpId="0"/>
      <p:bldP spid="58" grpId="0"/>
      <p:bldP spid="6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244082" y="3426187"/>
            <a:ext cx="3973143" cy="707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hash(key) % n </a:t>
            </a:r>
            <a:r>
              <a:rPr lang="en-US" sz="2400" dirty="0">
                <a:solidFill>
                  <a:schemeClr val="bg1"/>
                </a:solidFill>
                <a:sym typeface="Wingdings" pitchFamily="2" charset="2"/>
              </a:rPr>
              <a:t> array index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>
            <a:off x="8393946" y="2724217"/>
            <a:ext cx="402771" cy="2710543"/>
          </a:xfrm>
          <a:prstGeom prst="leftBracket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393946" y="3257616"/>
            <a:ext cx="402771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8393946" y="3780130"/>
            <a:ext cx="402771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8393945" y="4335302"/>
            <a:ext cx="402771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874267" y="1961903"/>
            <a:ext cx="1514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Array</a:t>
            </a:r>
          </a:p>
          <a:p>
            <a:pPr algn="ctr"/>
            <a:r>
              <a:rPr lang="en-US" sz="2000" i="1" dirty="0"/>
              <a:t>(length = n)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70896" y="2872504"/>
            <a:ext cx="22320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/>
              <a:t>&lt;“key1”, “value1”&gt;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70894" y="3580075"/>
            <a:ext cx="22320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/>
              <a:t>&lt;“key2”, “value2”&gt;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70896" y="4372071"/>
            <a:ext cx="22320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/>
              <a:t>&lt;“key3”, “value3”&gt;</a:t>
            </a:r>
          </a:p>
        </p:txBody>
      </p:sp>
      <p:cxnSp>
        <p:nvCxnSpPr>
          <p:cNvPr id="20" name="Straight Arrow Connector 19"/>
          <p:cNvCxnSpPr>
            <a:stCxn id="16" idx="3"/>
          </p:cNvCxnSpPr>
          <p:nvPr/>
        </p:nvCxnSpPr>
        <p:spPr>
          <a:xfrm>
            <a:off x="2402917" y="3072559"/>
            <a:ext cx="706849" cy="50751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7" idx="3"/>
          </p:cNvCxnSpPr>
          <p:nvPr/>
        </p:nvCxnSpPr>
        <p:spPr>
          <a:xfrm>
            <a:off x="2402916" y="3780130"/>
            <a:ext cx="706850" cy="21772"/>
          </a:xfrm>
          <a:prstGeom prst="straightConnector1">
            <a:avLst/>
          </a:prstGeom>
          <a:ln w="5715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8" idx="3"/>
          </p:cNvCxnSpPr>
          <p:nvPr/>
        </p:nvCxnSpPr>
        <p:spPr>
          <a:xfrm flipV="1">
            <a:off x="2402917" y="3980186"/>
            <a:ext cx="706849" cy="59194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7316211" y="3791016"/>
            <a:ext cx="880612" cy="781111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8393946" y="4901359"/>
            <a:ext cx="402771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7316213" y="2974587"/>
            <a:ext cx="880611" cy="827314"/>
          </a:xfrm>
          <a:prstGeom prst="straightConnector1">
            <a:avLst/>
          </a:prstGeom>
          <a:ln w="5715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7316213" y="3801901"/>
            <a:ext cx="880611" cy="1393372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8628634" y="4414402"/>
            <a:ext cx="22320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/>
              <a:t>&lt;“key1”, “value1”&gt;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628634" y="2796746"/>
            <a:ext cx="22320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/>
              <a:t>&lt;“key2”, “value2”&gt;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628634" y="4955788"/>
            <a:ext cx="22320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/>
              <a:t>&lt;“key3”, “value3”&gt;</a:t>
            </a:r>
          </a:p>
        </p:txBody>
      </p:sp>
    </p:spTree>
    <p:extLst>
      <p:ext uri="{BB962C8B-B14F-4D97-AF65-F5344CB8AC3E}">
        <p14:creationId xmlns:p14="http://schemas.microsoft.com/office/powerpoint/2010/main" val="1514384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0" name="Straight Connector 89"/>
          <p:cNvCxnSpPr/>
          <p:nvPr/>
        </p:nvCxnSpPr>
        <p:spPr>
          <a:xfrm>
            <a:off x="9989976" y="1632802"/>
            <a:ext cx="0" cy="5066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(Bad) Distributed Key/Value Service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208152" y="3245905"/>
            <a:ext cx="2146422" cy="10204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hash(</a:t>
            </a:r>
            <a:r>
              <a:rPr lang="en-US" sz="2400" dirty="0" err="1">
                <a:solidFill>
                  <a:schemeClr val="bg1"/>
                </a:solidFill>
              </a:rPr>
              <a:t>str</a:t>
            </a:r>
            <a:r>
              <a:rPr lang="en-US" sz="2400" dirty="0">
                <a:solidFill>
                  <a:schemeClr val="bg1"/>
                </a:solidFill>
              </a:rPr>
              <a:t>) % n </a:t>
            </a:r>
            <a:r>
              <a:rPr lang="en-US" sz="2400" dirty="0">
                <a:solidFill>
                  <a:schemeClr val="bg1"/>
                </a:solidFill>
                <a:sym typeface="Wingdings" pitchFamily="2" charset="2"/>
              </a:rPr>
              <a:t> array index</a:t>
            </a:r>
            <a:endParaRPr lang="en-US" sz="2400" dirty="0">
              <a:solidFill>
                <a:schemeClr val="bg1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383239" y="3052614"/>
            <a:ext cx="706850" cy="50751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383239" y="3760186"/>
            <a:ext cx="706850" cy="21771"/>
          </a:xfrm>
          <a:prstGeom prst="straightConnector1">
            <a:avLst/>
          </a:prstGeom>
          <a:ln w="5715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2383239" y="3960241"/>
            <a:ext cx="706850" cy="59194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417104" y="3751142"/>
            <a:ext cx="1262869" cy="565821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5417102" y="3010915"/>
            <a:ext cx="1269838" cy="766632"/>
          </a:xfrm>
          <a:prstGeom prst="straightConnector1">
            <a:avLst/>
          </a:prstGeom>
          <a:ln w="5715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417105" y="3762027"/>
            <a:ext cx="1255807" cy="66704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5417106" y="3751142"/>
            <a:ext cx="1255806" cy="100115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5417103" y="3437696"/>
            <a:ext cx="1262870" cy="347142"/>
          </a:xfrm>
          <a:prstGeom prst="straightConnector1">
            <a:avLst/>
          </a:prstGeom>
          <a:ln w="5715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5417103" y="3010915"/>
            <a:ext cx="1269837" cy="766632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774909" y="3200308"/>
            <a:ext cx="402771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6774909" y="3618020"/>
            <a:ext cx="402771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774908" y="2715876"/>
            <a:ext cx="402771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774909" y="4038403"/>
            <a:ext cx="402771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162917" y="1901204"/>
            <a:ext cx="1514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Array</a:t>
            </a:r>
          </a:p>
          <a:p>
            <a:pPr algn="ctr"/>
            <a:r>
              <a:rPr lang="en-US" sz="2000" i="1" dirty="0"/>
              <a:t>(length = n)</a:t>
            </a:r>
          </a:p>
        </p:txBody>
      </p:sp>
      <p:cxnSp>
        <p:nvCxnSpPr>
          <p:cNvPr id="44" name="Straight Connector 43"/>
          <p:cNvCxnSpPr/>
          <p:nvPr/>
        </p:nvCxnSpPr>
        <p:spPr>
          <a:xfrm>
            <a:off x="6774909" y="4480166"/>
            <a:ext cx="402771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805003" y="4910581"/>
            <a:ext cx="402771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6805003" y="2715876"/>
            <a:ext cx="0" cy="17420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6802838" y="4457895"/>
            <a:ext cx="0" cy="48193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913966" y="2770458"/>
            <a:ext cx="23445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IP address of node A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913966" y="3199567"/>
            <a:ext cx="23445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IP address of node B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913966" y="3628676"/>
            <a:ext cx="23445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IP address of node C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913966" y="4057785"/>
            <a:ext cx="23445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IP address of node D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913966" y="4486896"/>
            <a:ext cx="23445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IP address of node E</a:t>
            </a:r>
          </a:p>
        </p:txBody>
      </p:sp>
      <p:sp>
        <p:nvSpPr>
          <p:cNvPr id="32" name="Rectangular Callout 31"/>
          <p:cNvSpPr/>
          <p:nvPr/>
        </p:nvSpPr>
        <p:spPr>
          <a:xfrm flipH="1">
            <a:off x="2189586" y="5196353"/>
            <a:ext cx="7354421" cy="1425175"/>
          </a:xfrm>
          <a:prstGeom prst="wedgeRectCallout">
            <a:avLst>
              <a:gd name="adj1" fmla="val -58516"/>
              <a:gd name="adj2" fmla="val -22451"/>
            </a:avLst>
          </a:prstGeom>
          <a:solidFill>
            <a:srgbClr val="DA1F28"/>
          </a:solidFill>
          <a:ln w="38100" cap="flat" cmpd="sng" algn="ctr">
            <a:solidFill>
              <a:srgbClr val="DA1F28">
                <a:lumMod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457200" indent="-457200">
              <a:buFont typeface="Arial" pitchFamily="34" charset="0"/>
              <a:buChar char="•"/>
              <a:defRPr/>
            </a:pPr>
            <a:r>
              <a:rPr lang="en-US" sz="2400" kern="0" dirty="0">
                <a:solidFill>
                  <a:sysClr val="window" lastClr="FFFFFF"/>
                </a:solidFill>
              </a:rPr>
              <a:t>Number of servers (</a:t>
            </a:r>
            <a:r>
              <a:rPr lang="en-US" sz="2400" i="1" kern="0" dirty="0">
                <a:solidFill>
                  <a:sysClr val="window" lastClr="FFFFFF"/>
                </a:solidFill>
              </a:rPr>
              <a:t>n</a:t>
            </a:r>
            <a:r>
              <a:rPr lang="en-US" sz="2400" kern="0" dirty="0">
                <a:solidFill>
                  <a:sysClr val="window" lastClr="FFFFFF"/>
                </a:solidFill>
              </a:rPr>
              <a:t>) will change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sz="2400" kern="0" dirty="0">
                <a:solidFill>
                  <a:sysClr val="window" lastClr="FFFFFF"/>
                </a:solidFill>
              </a:rPr>
              <a:t>Need a “deterministic” mapping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sz="2400" kern="0" dirty="0">
                <a:solidFill>
                  <a:sysClr val="window" lastClr="FFFFFF"/>
                </a:solidFill>
              </a:rPr>
              <a:t>As few changes as possible when machines join/leave</a:t>
            </a:r>
          </a:p>
        </p:txBody>
      </p:sp>
      <p:sp>
        <p:nvSpPr>
          <p:cNvPr id="54" name="Rectangle 53"/>
          <p:cNvSpPr/>
          <p:nvPr/>
        </p:nvSpPr>
        <p:spPr>
          <a:xfrm>
            <a:off x="5987340" y="2255147"/>
            <a:ext cx="1866122" cy="35394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i="1" dirty="0"/>
              <a:t>(length = n + 1)</a:t>
            </a:r>
          </a:p>
        </p:txBody>
      </p:sp>
      <p:sp>
        <p:nvSpPr>
          <p:cNvPr id="55" name="Down Arrow 54"/>
          <p:cNvSpPr/>
          <p:nvPr/>
        </p:nvSpPr>
        <p:spPr>
          <a:xfrm rot="1151255">
            <a:off x="4540441" y="2828442"/>
            <a:ext cx="727788" cy="669641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10912" y="1632802"/>
            <a:ext cx="882999" cy="1006209"/>
          </a:xfrm>
          <a:prstGeom prst="rect">
            <a:avLst/>
          </a:prstGeom>
        </p:spPr>
      </p:pic>
      <p:sp>
        <p:nvSpPr>
          <p:cNvPr id="63" name="TextBox 62"/>
          <p:cNvSpPr txBox="1"/>
          <p:nvPr/>
        </p:nvSpPr>
        <p:spPr>
          <a:xfrm>
            <a:off x="107138" y="2845795"/>
            <a:ext cx="22320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&lt;“key1”, “value1”&gt;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07138" y="3587207"/>
            <a:ext cx="22320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&lt;“key2”, “value2”&gt;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107138" y="4389225"/>
            <a:ext cx="22320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&lt;“key3”, “value3”&gt;</a:t>
            </a:r>
          </a:p>
        </p:txBody>
      </p:sp>
      <p:grpSp>
        <p:nvGrpSpPr>
          <p:cNvPr id="76" name="Group 75"/>
          <p:cNvGrpSpPr/>
          <p:nvPr/>
        </p:nvGrpSpPr>
        <p:grpSpPr>
          <a:xfrm>
            <a:off x="10828243" y="1734404"/>
            <a:ext cx="945252" cy="704033"/>
            <a:chOff x="10828243" y="1734404"/>
            <a:chExt cx="945252" cy="704033"/>
          </a:xfrm>
        </p:grpSpPr>
        <p:pic>
          <p:nvPicPr>
            <p:cNvPr id="57" name="Picture 3" descr="D:\Pictures\Server_icons_lnx\Icons\128X128\data_server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28243" y="1734404"/>
              <a:ext cx="649081" cy="6490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2" name="TextBox 71"/>
            <p:cNvSpPr txBox="1"/>
            <p:nvPr/>
          </p:nvSpPr>
          <p:spPr>
            <a:xfrm>
              <a:off x="11433337" y="2038327"/>
              <a:ext cx="3401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A</a:t>
              </a: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10828243" y="2687408"/>
            <a:ext cx="918000" cy="704033"/>
            <a:chOff x="10828243" y="1734404"/>
            <a:chExt cx="918000" cy="704033"/>
          </a:xfrm>
        </p:grpSpPr>
        <p:pic>
          <p:nvPicPr>
            <p:cNvPr id="78" name="Picture 3" descr="D:\Pictures\Server_icons_lnx\Icons\128X128\data_server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28243" y="1734404"/>
              <a:ext cx="649081" cy="6490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9" name="TextBox 78"/>
            <p:cNvSpPr txBox="1"/>
            <p:nvPr/>
          </p:nvSpPr>
          <p:spPr>
            <a:xfrm>
              <a:off x="11433337" y="2038327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B</a:t>
              </a: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10828243" y="3685192"/>
            <a:ext cx="945252" cy="704033"/>
            <a:chOff x="10828243" y="1734404"/>
            <a:chExt cx="945252" cy="704033"/>
          </a:xfrm>
        </p:grpSpPr>
        <p:pic>
          <p:nvPicPr>
            <p:cNvPr id="81" name="Picture 3" descr="D:\Pictures\Server_icons_lnx\Icons\128X128\data_server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28243" y="1734404"/>
              <a:ext cx="649081" cy="6490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2" name="TextBox 81"/>
            <p:cNvSpPr txBox="1"/>
            <p:nvPr/>
          </p:nvSpPr>
          <p:spPr>
            <a:xfrm>
              <a:off x="11433337" y="2038327"/>
              <a:ext cx="3401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C</a:t>
              </a: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10828243" y="4579930"/>
            <a:ext cx="945252" cy="704033"/>
            <a:chOff x="10828243" y="1734404"/>
            <a:chExt cx="945252" cy="704033"/>
          </a:xfrm>
        </p:grpSpPr>
        <p:pic>
          <p:nvPicPr>
            <p:cNvPr id="84" name="Picture 3" descr="D:\Pictures\Server_icons_lnx\Icons\128X128\data_server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28243" y="1734404"/>
              <a:ext cx="649081" cy="6490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5" name="TextBox 84"/>
            <p:cNvSpPr txBox="1"/>
            <p:nvPr/>
          </p:nvSpPr>
          <p:spPr>
            <a:xfrm>
              <a:off x="11433337" y="2038327"/>
              <a:ext cx="3401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D</a:t>
              </a: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10828243" y="5532934"/>
            <a:ext cx="901970" cy="704033"/>
            <a:chOff x="10828243" y="1734404"/>
            <a:chExt cx="901970" cy="704033"/>
          </a:xfrm>
        </p:grpSpPr>
        <p:pic>
          <p:nvPicPr>
            <p:cNvPr id="87" name="Picture 3" descr="D:\Pictures\Server_icons_lnx\Icons\128X128\data_server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28243" y="1734404"/>
              <a:ext cx="649081" cy="6490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8" name="TextBox 87"/>
            <p:cNvSpPr txBox="1"/>
            <p:nvPr/>
          </p:nvSpPr>
          <p:spPr>
            <a:xfrm>
              <a:off x="11433337" y="2038327"/>
              <a:ext cx="2968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E</a:t>
              </a: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10252284" y="4698862"/>
            <a:ext cx="444352" cy="419506"/>
            <a:chOff x="10301976" y="4730077"/>
            <a:chExt cx="444352" cy="419506"/>
          </a:xfrm>
        </p:grpSpPr>
        <p:sp>
          <p:nvSpPr>
            <p:cNvPr id="91" name="Oval 90"/>
            <p:cNvSpPr/>
            <p:nvPr/>
          </p:nvSpPr>
          <p:spPr>
            <a:xfrm>
              <a:off x="10301976" y="4730077"/>
              <a:ext cx="419506" cy="4195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10301976" y="473007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</a:rPr>
                <a:t>k1</a:t>
              </a: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10252284" y="1855912"/>
            <a:ext cx="444352" cy="419506"/>
            <a:chOff x="10301976" y="4730077"/>
            <a:chExt cx="444352" cy="419506"/>
          </a:xfrm>
        </p:grpSpPr>
        <p:sp>
          <p:nvSpPr>
            <p:cNvPr id="96" name="Oval 95"/>
            <p:cNvSpPr/>
            <p:nvPr/>
          </p:nvSpPr>
          <p:spPr>
            <a:xfrm>
              <a:off x="10301976" y="4730077"/>
              <a:ext cx="419506" cy="419506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10301976" y="473007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</a:rPr>
                <a:t>k2</a:t>
              </a: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10252284" y="3828650"/>
            <a:ext cx="444352" cy="419506"/>
            <a:chOff x="10301976" y="4730077"/>
            <a:chExt cx="444352" cy="419506"/>
          </a:xfrm>
        </p:grpSpPr>
        <p:sp>
          <p:nvSpPr>
            <p:cNvPr id="99" name="Oval 98"/>
            <p:cNvSpPr/>
            <p:nvPr/>
          </p:nvSpPr>
          <p:spPr>
            <a:xfrm>
              <a:off x="10301976" y="4730077"/>
              <a:ext cx="419506" cy="419506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10301976" y="473007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</a:rPr>
                <a:t>k3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12406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1.11111E-6 L -0.00117 -0.29167 " pathEditMode="relative" rAng="0" ptsTypes="AA">
                                      <p:cBhvr>
                                        <p:cTn id="96" dur="12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" y="-14583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2.59259E-6 L -4.58333E-6 0.13796 " pathEditMode="relative" rAng="0" ptsTypes="AA">
                                      <p:cBhvr>
                                        <p:cTn id="98" dur="12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898"/>
                                    </p:animMotion>
                                  </p:childTnLst>
                                </p:cTn>
                              </p:par>
                              <p:par>
                                <p:cTn id="9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-7.40741E-7 L -4.58333E-6 0.13542 " pathEditMode="relative" rAng="0" ptsTypes="AA">
                                      <p:cBhvr>
                                        <p:cTn id="100" dur="125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32" grpId="0" animBg="1"/>
      <p:bldP spid="54" grpId="0" animBg="1"/>
      <p:bldP spid="5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Consistent Hashing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Alternative hashing algorithm with many beneficial characteristics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b="1" dirty="0"/>
              <a:t>Deterministic</a:t>
            </a:r>
            <a:r>
              <a:rPr lang="en-US" dirty="0"/>
              <a:t> (just like normal hashing algorithms)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b="1" dirty="0"/>
              <a:t>Balanced</a:t>
            </a:r>
            <a:r>
              <a:rPr lang="en-US" dirty="0"/>
              <a:t>: given </a:t>
            </a:r>
            <a:r>
              <a:rPr lang="en-US" i="1" dirty="0"/>
              <a:t>n</a:t>
            </a:r>
            <a:r>
              <a:rPr lang="en-US" dirty="0"/>
              <a:t> servers, each server should get roughly </a:t>
            </a:r>
            <a:r>
              <a:rPr lang="en-US" i="1" dirty="0"/>
              <a:t>1/n</a:t>
            </a:r>
            <a:r>
              <a:rPr lang="en-US" dirty="0"/>
              <a:t> keys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b="1" dirty="0"/>
              <a:t>Locality sensitive</a:t>
            </a:r>
            <a:r>
              <a:rPr lang="en-US" dirty="0"/>
              <a:t>: if a server is added, only </a:t>
            </a:r>
            <a:r>
              <a:rPr lang="en-US" i="1" dirty="0"/>
              <a:t>1/(n+1) </a:t>
            </a:r>
            <a:r>
              <a:rPr lang="en-US" dirty="0"/>
              <a:t>keys need to be moved</a:t>
            </a:r>
          </a:p>
          <a:p>
            <a:r>
              <a:rPr lang="en-US" dirty="0"/>
              <a:t>Conceptually simple</a:t>
            </a:r>
          </a:p>
          <a:p>
            <a:pPr lvl="1"/>
            <a:r>
              <a:rPr lang="en-US" dirty="0"/>
              <a:t>Imagine a circular number line from 0</a:t>
            </a:r>
            <a:r>
              <a:rPr lang="en-US" dirty="0">
                <a:sym typeface="Wingdings" panose="05000000000000000000" pitchFamily="2" charset="2"/>
              </a:rPr>
              <a:t>1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Hash the ID of each server </a:t>
            </a:r>
            <a:r>
              <a:rPr lang="en-US">
                <a:sym typeface="Wingdings" panose="05000000000000000000" pitchFamily="2" charset="2"/>
              </a:rPr>
              <a:t>and place it </a:t>
            </a:r>
            <a:r>
              <a:rPr lang="en-US" dirty="0">
                <a:sym typeface="Wingdings" panose="05000000000000000000" pitchFamily="2" charset="2"/>
              </a:rPr>
              <a:t>on the number line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Hash each key and place it at the next server on the number line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Move around the circle clockwise to find the next server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148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/>
          <p:nvPr/>
        </p:nvSpPr>
        <p:spPr>
          <a:xfrm>
            <a:off x="7054562" y="3064278"/>
            <a:ext cx="2468656" cy="2468656"/>
          </a:xfrm>
          <a:prstGeom prst="ellipse">
            <a:avLst/>
          </a:prstGeom>
          <a:noFill/>
          <a:ln w="38100">
            <a:prstDash val="sysDot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0" name="Straight Connector 89"/>
          <p:cNvCxnSpPr/>
          <p:nvPr/>
        </p:nvCxnSpPr>
        <p:spPr>
          <a:xfrm>
            <a:off x="9989976" y="1632802"/>
            <a:ext cx="0" cy="5066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Consistent Hashing Example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29451" y="3515629"/>
            <a:ext cx="2962462" cy="10204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(hash(</a:t>
            </a:r>
            <a:r>
              <a:rPr lang="en-US" sz="2400" dirty="0" err="1">
                <a:solidFill>
                  <a:schemeClr val="bg1"/>
                </a:solidFill>
              </a:rPr>
              <a:t>str</a:t>
            </a:r>
            <a:r>
              <a:rPr lang="en-US" sz="2400" dirty="0">
                <a:solidFill>
                  <a:schemeClr val="bg1"/>
                </a:solidFill>
              </a:rPr>
              <a:t>) % 256)/256 </a:t>
            </a:r>
            <a:r>
              <a:rPr lang="en-US" sz="2400" dirty="0">
                <a:solidFill>
                  <a:schemeClr val="bg1"/>
                </a:solidFill>
                <a:sym typeface="Wingdings" pitchFamily="2" charset="2"/>
              </a:rPr>
              <a:t> ring location</a:t>
            </a:r>
            <a:endParaRPr lang="en-US" sz="2400" dirty="0">
              <a:solidFill>
                <a:schemeClr val="bg1"/>
              </a:solidFill>
            </a:endParaRPr>
          </a:p>
        </p:txBody>
      </p:sp>
      <p:cxnSp>
        <p:nvCxnSpPr>
          <p:cNvPr id="16" name="Straight Arrow Connector 15"/>
          <p:cNvCxnSpPr>
            <a:stCxn id="63" idx="3"/>
          </p:cNvCxnSpPr>
          <p:nvPr/>
        </p:nvCxnSpPr>
        <p:spPr>
          <a:xfrm flipV="1">
            <a:off x="2358393" y="4105945"/>
            <a:ext cx="605094" cy="48333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4" idx="3"/>
          </p:cNvCxnSpPr>
          <p:nvPr/>
        </p:nvCxnSpPr>
        <p:spPr>
          <a:xfrm flipV="1">
            <a:off x="2361812" y="4047356"/>
            <a:ext cx="601675" cy="972426"/>
          </a:xfrm>
          <a:prstGeom prst="straightConnector1">
            <a:avLst/>
          </a:prstGeom>
          <a:ln w="5715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65" idx="3"/>
          </p:cNvCxnSpPr>
          <p:nvPr/>
        </p:nvCxnSpPr>
        <p:spPr>
          <a:xfrm flipV="1">
            <a:off x="2358393" y="4034052"/>
            <a:ext cx="605094" cy="1446624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003029" y="3989095"/>
            <a:ext cx="3178829" cy="22908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048999" y="3988974"/>
            <a:ext cx="791324" cy="229203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8339527" y="2637388"/>
            <a:ext cx="264170" cy="35394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4"/>
                </a:solidFill>
              </a:rPr>
              <a:t>0</a:t>
            </a:r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34491" y="1633409"/>
            <a:ext cx="882999" cy="1006209"/>
          </a:xfrm>
          <a:prstGeom prst="rect">
            <a:avLst/>
          </a:prstGeom>
        </p:spPr>
      </p:pic>
      <p:sp>
        <p:nvSpPr>
          <p:cNvPr id="63" name="TextBox 62"/>
          <p:cNvSpPr txBox="1"/>
          <p:nvPr/>
        </p:nvSpPr>
        <p:spPr>
          <a:xfrm>
            <a:off x="126372" y="4389225"/>
            <a:ext cx="22320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&lt;“key1”, “value1”&gt;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29790" y="4819727"/>
            <a:ext cx="22320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&lt;“key2”, “value2”&gt;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126372" y="5280621"/>
            <a:ext cx="22320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&lt;“key3”, “value3”&gt;</a:t>
            </a:r>
          </a:p>
        </p:txBody>
      </p:sp>
      <p:grpSp>
        <p:nvGrpSpPr>
          <p:cNvPr id="76" name="Group 75"/>
          <p:cNvGrpSpPr/>
          <p:nvPr/>
        </p:nvGrpSpPr>
        <p:grpSpPr>
          <a:xfrm>
            <a:off x="10828243" y="1734404"/>
            <a:ext cx="945252" cy="704033"/>
            <a:chOff x="10828243" y="1734404"/>
            <a:chExt cx="945252" cy="704033"/>
          </a:xfrm>
        </p:grpSpPr>
        <p:pic>
          <p:nvPicPr>
            <p:cNvPr id="57" name="Picture 3" descr="D:\Pictures\Server_icons_lnx\Icons\128X128\data_server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28243" y="1734404"/>
              <a:ext cx="649081" cy="6490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2" name="TextBox 71"/>
            <p:cNvSpPr txBox="1"/>
            <p:nvPr/>
          </p:nvSpPr>
          <p:spPr>
            <a:xfrm>
              <a:off x="11433337" y="2038327"/>
              <a:ext cx="3401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A</a:t>
              </a: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10828243" y="2687408"/>
            <a:ext cx="918000" cy="704033"/>
            <a:chOff x="10828243" y="1734404"/>
            <a:chExt cx="918000" cy="704033"/>
          </a:xfrm>
        </p:grpSpPr>
        <p:pic>
          <p:nvPicPr>
            <p:cNvPr id="78" name="Picture 3" descr="D:\Pictures\Server_icons_lnx\Icons\128X128\data_server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28243" y="1734404"/>
              <a:ext cx="649081" cy="6490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9" name="TextBox 78"/>
            <p:cNvSpPr txBox="1"/>
            <p:nvPr/>
          </p:nvSpPr>
          <p:spPr>
            <a:xfrm>
              <a:off x="11433337" y="2038327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B</a:t>
              </a: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10828243" y="3685192"/>
            <a:ext cx="945252" cy="704033"/>
            <a:chOff x="10828243" y="1734404"/>
            <a:chExt cx="945252" cy="704033"/>
          </a:xfrm>
        </p:grpSpPr>
        <p:pic>
          <p:nvPicPr>
            <p:cNvPr id="81" name="Picture 3" descr="D:\Pictures\Server_icons_lnx\Icons\128X128\data_server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28243" y="1734404"/>
              <a:ext cx="649081" cy="6490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2" name="TextBox 81"/>
            <p:cNvSpPr txBox="1"/>
            <p:nvPr/>
          </p:nvSpPr>
          <p:spPr>
            <a:xfrm>
              <a:off x="11433337" y="2038327"/>
              <a:ext cx="3401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C</a:t>
              </a: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10828243" y="4579930"/>
            <a:ext cx="945252" cy="704033"/>
            <a:chOff x="10828243" y="1734404"/>
            <a:chExt cx="945252" cy="704033"/>
          </a:xfrm>
        </p:grpSpPr>
        <p:pic>
          <p:nvPicPr>
            <p:cNvPr id="84" name="Picture 3" descr="D:\Pictures\Server_icons_lnx\Icons\128X128\data_server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28243" y="1734404"/>
              <a:ext cx="649081" cy="6490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5" name="TextBox 84"/>
            <p:cNvSpPr txBox="1"/>
            <p:nvPr/>
          </p:nvSpPr>
          <p:spPr>
            <a:xfrm>
              <a:off x="11433337" y="2038327"/>
              <a:ext cx="3401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D</a:t>
              </a: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10828243" y="5532934"/>
            <a:ext cx="901970" cy="704033"/>
            <a:chOff x="10828243" y="1734404"/>
            <a:chExt cx="901970" cy="704033"/>
          </a:xfrm>
        </p:grpSpPr>
        <p:pic>
          <p:nvPicPr>
            <p:cNvPr id="87" name="Picture 3" descr="D:\Pictures\Server_icons_lnx\Icons\128X128\data_server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28243" y="1734404"/>
              <a:ext cx="649081" cy="6490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8" name="TextBox 87"/>
            <p:cNvSpPr txBox="1"/>
            <p:nvPr/>
          </p:nvSpPr>
          <p:spPr>
            <a:xfrm>
              <a:off x="11433337" y="2038327"/>
              <a:ext cx="2968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E</a:t>
              </a: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10252284" y="4698862"/>
            <a:ext cx="444352" cy="419506"/>
            <a:chOff x="10301976" y="4730077"/>
            <a:chExt cx="444352" cy="419506"/>
          </a:xfrm>
        </p:grpSpPr>
        <p:sp>
          <p:nvSpPr>
            <p:cNvPr id="91" name="Oval 90"/>
            <p:cNvSpPr/>
            <p:nvPr/>
          </p:nvSpPr>
          <p:spPr>
            <a:xfrm>
              <a:off x="10301976" y="4730077"/>
              <a:ext cx="419506" cy="4195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10301976" y="473007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</a:rPr>
                <a:t>k1</a:t>
              </a: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10252284" y="1855912"/>
            <a:ext cx="444352" cy="419506"/>
            <a:chOff x="10301976" y="4730077"/>
            <a:chExt cx="444352" cy="419506"/>
          </a:xfrm>
        </p:grpSpPr>
        <p:sp>
          <p:nvSpPr>
            <p:cNvPr id="96" name="Oval 95"/>
            <p:cNvSpPr/>
            <p:nvPr/>
          </p:nvSpPr>
          <p:spPr>
            <a:xfrm>
              <a:off x="10301976" y="4730077"/>
              <a:ext cx="419506" cy="419506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10301976" y="473007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</a:rPr>
                <a:t>k2</a:t>
              </a: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10252284" y="3828650"/>
            <a:ext cx="444352" cy="419506"/>
            <a:chOff x="10301976" y="4730077"/>
            <a:chExt cx="444352" cy="419506"/>
          </a:xfrm>
        </p:grpSpPr>
        <p:sp>
          <p:nvSpPr>
            <p:cNvPr id="99" name="Oval 98"/>
            <p:cNvSpPr/>
            <p:nvPr/>
          </p:nvSpPr>
          <p:spPr>
            <a:xfrm>
              <a:off x="10301976" y="4730077"/>
              <a:ext cx="419506" cy="419506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10301976" y="473007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</a:rPr>
                <a:t>k3</a:t>
              </a: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633010" y="1955396"/>
            <a:ext cx="12301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“server A”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46636" y="2387481"/>
            <a:ext cx="1202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“server B”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33010" y="2819566"/>
            <a:ext cx="12301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“server C”</a:t>
            </a:r>
          </a:p>
        </p:txBody>
      </p:sp>
      <p:cxnSp>
        <p:nvCxnSpPr>
          <p:cNvPr id="67" name="Straight Arrow Connector 66"/>
          <p:cNvCxnSpPr>
            <a:stCxn id="60" idx="3"/>
          </p:cNvCxnSpPr>
          <p:nvPr/>
        </p:nvCxnSpPr>
        <p:spPr>
          <a:xfrm>
            <a:off x="1863155" y="2155451"/>
            <a:ext cx="1115307" cy="147100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61" idx="3"/>
          </p:cNvCxnSpPr>
          <p:nvPr/>
        </p:nvCxnSpPr>
        <p:spPr>
          <a:xfrm>
            <a:off x="1849529" y="2587536"/>
            <a:ext cx="1144582" cy="109254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62" idx="3"/>
          </p:cNvCxnSpPr>
          <p:nvPr/>
        </p:nvCxnSpPr>
        <p:spPr>
          <a:xfrm>
            <a:off x="1863155" y="3019621"/>
            <a:ext cx="1115307" cy="702166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288890" y="2818800"/>
            <a:ext cx="0" cy="397652"/>
          </a:xfrm>
          <a:prstGeom prst="line">
            <a:avLst/>
          </a:prstGeom>
          <a:ln w="28575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9" name="Rectangle 88"/>
          <p:cNvSpPr/>
          <p:nvPr/>
        </p:nvSpPr>
        <p:spPr>
          <a:xfrm>
            <a:off x="7970288" y="2632704"/>
            <a:ext cx="264170" cy="35394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4"/>
                </a:solidFill>
              </a:rPr>
              <a:t>1</a:t>
            </a:r>
          </a:p>
        </p:txBody>
      </p:sp>
      <p:grpSp>
        <p:nvGrpSpPr>
          <p:cNvPr id="92" name="Group 91"/>
          <p:cNvGrpSpPr/>
          <p:nvPr/>
        </p:nvGrpSpPr>
        <p:grpSpPr>
          <a:xfrm>
            <a:off x="9045480" y="3321855"/>
            <a:ext cx="419506" cy="419506"/>
            <a:chOff x="10301976" y="4730077"/>
            <a:chExt cx="419506" cy="419506"/>
          </a:xfrm>
        </p:grpSpPr>
        <p:sp>
          <p:nvSpPr>
            <p:cNvPr id="101" name="Oval 100"/>
            <p:cNvSpPr/>
            <p:nvPr/>
          </p:nvSpPr>
          <p:spPr>
            <a:xfrm>
              <a:off x="10301976" y="4730077"/>
              <a:ext cx="419506" cy="41950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0343654" y="4730077"/>
              <a:ext cx="3609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</a:rPr>
                <a:t>A</a:t>
              </a:r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7006234" y="4664402"/>
            <a:ext cx="419506" cy="419506"/>
            <a:chOff x="10301976" y="4730077"/>
            <a:chExt cx="419506" cy="419506"/>
          </a:xfrm>
        </p:grpSpPr>
        <p:sp>
          <p:nvSpPr>
            <p:cNvPr id="104" name="Oval 103"/>
            <p:cNvSpPr/>
            <p:nvPr/>
          </p:nvSpPr>
          <p:spPr>
            <a:xfrm>
              <a:off x="10301976" y="4730077"/>
              <a:ext cx="419506" cy="41950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/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0363691" y="4730077"/>
              <a:ext cx="3209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</a:rPr>
                <a:t>B</a:t>
              </a: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6938831" y="3577937"/>
            <a:ext cx="419506" cy="419506"/>
            <a:chOff x="10301976" y="4730077"/>
            <a:chExt cx="419506" cy="419506"/>
          </a:xfrm>
        </p:grpSpPr>
        <p:sp>
          <p:nvSpPr>
            <p:cNvPr id="107" name="Oval 106"/>
            <p:cNvSpPr/>
            <p:nvPr/>
          </p:nvSpPr>
          <p:spPr>
            <a:xfrm>
              <a:off x="10301976" y="4730077"/>
              <a:ext cx="419506" cy="41950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10357279" y="4730077"/>
              <a:ext cx="3337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8297947" y="5298116"/>
            <a:ext cx="419506" cy="419506"/>
            <a:chOff x="10301976" y="4730077"/>
            <a:chExt cx="419506" cy="419506"/>
          </a:xfrm>
        </p:grpSpPr>
        <p:sp>
          <p:nvSpPr>
            <p:cNvPr id="110" name="Oval 109"/>
            <p:cNvSpPr/>
            <p:nvPr/>
          </p:nvSpPr>
          <p:spPr>
            <a:xfrm>
              <a:off x="10301976" y="4730077"/>
              <a:ext cx="419506" cy="41950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/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10350066" y="4730077"/>
              <a:ext cx="34817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</a:rPr>
                <a:t>D</a:t>
              </a:r>
            </a:p>
          </p:txBody>
        </p:sp>
      </p:grpSp>
      <p:cxnSp>
        <p:nvCxnSpPr>
          <p:cNvPr id="112" name="Straight Arrow Connector 111"/>
          <p:cNvCxnSpPr/>
          <p:nvPr/>
        </p:nvCxnSpPr>
        <p:spPr>
          <a:xfrm flipV="1">
            <a:off x="6005690" y="3565910"/>
            <a:ext cx="2949861" cy="418777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>
            <a:off x="6026327" y="4004289"/>
            <a:ext cx="871782" cy="769496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 flipV="1">
            <a:off x="6026327" y="3824913"/>
            <a:ext cx="807956" cy="148726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>
            <a:off x="6001481" y="3978047"/>
            <a:ext cx="2287409" cy="135531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6" name="Group 115"/>
          <p:cNvGrpSpPr/>
          <p:nvPr/>
        </p:nvGrpSpPr>
        <p:grpSpPr>
          <a:xfrm>
            <a:off x="9313465" y="4047355"/>
            <a:ext cx="444352" cy="419506"/>
            <a:chOff x="10301976" y="4730077"/>
            <a:chExt cx="444352" cy="419506"/>
          </a:xfrm>
        </p:grpSpPr>
        <p:sp>
          <p:nvSpPr>
            <p:cNvPr id="117" name="Oval 116"/>
            <p:cNvSpPr/>
            <p:nvPr/>
          </p:nvSpPr>
          <p:spPr>
            <a:xfrm>
              <a:off x="10301976" y="4730077"/>
              <a:ext cx="419506" cy="4195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/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10301976" y="473007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</a:rPr>
                <a:t>k1</a:t>
              </a:r>
            </a:p>
          </p:txBody>
        </p:sp>
      </p:grpSp>
      <p:cxnSp>
        <p:nvCxnSpPr>
          <p:cNvPr id="119" name="Straight Arrow Connector 118"/>
          <p:cNvCxnSpPr/>
          <p:nvPr/>
        </p:nvCxnSpPr>
        <p:spPr>
          <a:xfrm flipV="1">
            <a:off x="6018678" y="3216452"/>
            <a:ext cx="1552818" cy="780993"/>
          </a:xfrm>
          <a:prstGeom prst="straightConnector1">
            <a:avLst/>
          </a:prstGeom>
          <a:ln w="5715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0" name="Group 119"/>
          <p:cNvGrpSpPr/>
          <p:nvPr/>
        </p:nvGrpSpPr>
        <p:grpSpPr>
          <a:xfrm>
            <a:off x="7642785" y="2981112"/>
            <a:ext cx="444352" cy="419506"/>
            <a:chOff x="10301976" y="4730077"/>
            <a:chExt cx="444352" cy="419506"/>
          </a:xfrm>
        </p:grpSpPr>
        <p:sp>
          <p:nvSpPr>
            <p:cNvPr id="121" name="Oval 120"/>
            <p:cNvSpPr/>
            <p:nvPr/>
          </p:nvSpPr>
          <p:spPr>
            <a:xfrm>
              <a:off x="10301976" y="4730077"/>
              <a:ext cx="419506" cy="419506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10301976" y="473007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</a:rPr>
                <a:t>k2</a:t>
              </a: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6883528" y="4121569"/>
            <a:ext cx="444352" cy="419506"/>
            <a:chOff x="10301976" y="4730077"/>
            <a:chExt cx="444352" cy="419506"/>
          </a:xfrm>
        </p:grpSpPr>
        <p:sp>
          <p:nvSpPr>
            <p:cNvPr id="124" name="Oval 123"/>
            <p:cNvSpPr/>
            <p:nvPr/>
          </p:nvSpPr>
          <p:spPr>
            <a:xfrm>
              <a:off x="10301976" y="4730077"/>
              <a:ext cx="419506" cy="419506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10301976" y="473007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</a:rPr>
                <a:t>k3</a:t>
              </a:r>
            </a:p>
          </p:txBody>
        </p:sp>
      </p:grpSp>
      <p:sp>
        <p:nvSpPr>
          <p:cNvPr id="131" name="TextBox 130"/>
          <p:cNvSpPr txBox="1"/>
          <p:nvPr/>
        </p:nvSpPr>
        <p:spPr>
          <a:xfrm>
            <a:off x="629003" y="3251651"/>
            <a:ext cx="12381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“server D”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650643" y="3683737"/>
            <a:ext cx="11948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“server E”</a:t>
            </a:r>
          </a:p>
        </p:txBody>
      </p:sp>
      <p:cxnSp>
        <p:nvCxnSpPr>
          <p:cNvPr id="136" name="Straight Arrow Connector 135"/>
          <p:cNvCxnSpPr>
            <a:stCxn id="131" idx="3"/>
          </p:cNvCxnSpPr>
          <p:nvPr/>
        </p:nvCxnSpPr>
        <p:spPr>
          <a:xfrm>
            <a:off x="1867162" y="3451706"/>
            <a:ext cx="1096325" cy="289156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>
            <a:stCxn id="132" idx="3"/>
          </p:cNvCxnSpPr>
          <p:nvPr/>
        </p:nvCxnSpPr>
        <p:spPr>
          <a:xfrm flipV="1">
            <a:off x="1845522" y="3803605"/>
            <a:ext cx="1152833" cy="80187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Group 143"/>
          <p:cNvGrpSpPr/>
          <p:nvPr/>
        </p:nvGrpSpPr>
        <p:grpSpPr>
          <a:xfrm>
            <a:off x="9011259" y="4854759"/>
            <a:ext cx="419506" cy="419506"/>
            <a:chOff x="10301976" y="4730077"/>
            <a:chExt cx="419506" cy="419506"/>
          </a:xfrm>
        </p:grpSpPr>
        <p:sp>
          <p:nvSpPr>
            <p:cNvPr id="145" name="Oval 144"/>
            <p:cNvSpPr/>
            <p:nvPr/>
          </p:nvSpPr>
          <p:spPr>
            <a:xfrm>
              <a:off x="10301976" y="4730077"/>
              <a:ext cx="419506" cy="41950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/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10370103" y="4730077"/>
              <a:ext cx="3080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</a:rPr>
                <a:t>E</a:t>
              </a:r>
            </a:p>
          </p:txBody>
        </p:sp>
      </p:grpSp>
      <p:cxnSp>
        <p:nvCxnSpPr>
          <p:cNvPr id="147" name="Straight Arrow Connector 146"/>
          <p:cNvCxnSpPr/>
          <p:nvPr/>
        </p:nvCxnSpPr>
        <p:spPr>
          <a:xfrm>
            <a:off x="6026327" y="3997443"/>
            <a:ext cx="2929224" cy="1022339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1681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500"/>
                            </p:stCondLst>
                            <p:childTnLst>
                              <p:par>
                                <p:cTn id="9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1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000"/>
                            </p:stCondLst>
                            <p:childTnLst>
                              <p:par>
                                <p:cTn id="1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500"/>
                            </p:stCondLst>
                            <p:childTnLst>
                              <p:par>
                                <p:cTn id="14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000"/>
                            </p:stCondLst>
                            <p:childTnLst>
                              <p:par>
                                <p:cTn id="14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500"/>
                            </p:stCondLst>
                            <p:childTnLst>
                              <p:par>
                                <p:cTn id="1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1000"/>
                            </p:stCondLst>
                            <p:childTnLst>
                              <p:par>
                                <p:cTn id="18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-7.40741E-7 L -4.58333E-6 0.13542 " pathEditMode="relative" rAng="0" ptsTypes="AA">
                                      <p:cBhvr>
                                        <p:cTn id="194" dur="125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Implementation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In practice, no need to implement complicated number lines</a:t>
            </a:r>
          </a:p>
          <a:p>
            <a:r>
              <a:rPr lang="en-US" dirty="0"/>
              <a:t>Store a list of servers, sorted by their hash (floats from 0 </a:t>
            </a:r>
            <a:r>
              <a:rPr lang="en-US" dirty="0">
                <a:sym typeface="Wingdings" panose="05000000000000000000" pitchFamily="2" charset="2"/>
              </a:rPr>
              <a:t> 1)</a:t>
            </a:r>
          </a:p>
          <a:p>
            <a:r>
              <a:rPr lang="en-US" dirty="0">
                <a:sym typeface="Wingdings" panose="05000000000000000000" pitchFamily="2" charset="2"/>
              </a:rPr>
              <a:t>To </a:t>
            </a:r>
            <a:r>
              <a:rPr lang="en-US" i="1" dirty="0">
                <a:sym typeface="Wingdings" panose="05000000000000000000" pitchFamily="2" charset="2"/>
              </a:rPr>
              <a:t>put()</a:t>
            </a:r>
            <a:r>
              <a:rPr lang="en-US" dirty="0">
                <a:sym typeface="Wingdings" panose="05000000000000000000" pitchFamily="2" charset="2"/>
              </a:rPr>
              <a:t> or </a:t>
            </a:r>
            <a:r>
              <a:rPr lang="en-US" i="1" dirty="0">
                <a:sym typeface="Wingdings" panose="05000000000000000000" pitchFamily="2" charset="2"/>
              </a:rPr>
              <a:t>get()</a:t>
            </a:r>
            <a:r>
              <a:rPr lang="en-US" dirty="0">
                <a:sym typeface="Wingdings" panose="05000000000000000000" pitchFamily="2" charset="2"/>
              </a:rPr>
              <a:t> a pair, hash the key and search through the list for the first server where hash(server) &gt;= hash(key)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O(log n) search time if we use a sorted data structure like a heap</a:t>
            </a:r>
          </a:p>
          <a:p>
            <a:r>
              <a:rPr lang="en-US" dirty="0">
                <a:sym typeface="Wingdings" panose="05000000000000000000" pitchFamily="2" charset="2"/>
              </a:rPr>
              <a:t>O(log n) time to insert a new server into the 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4786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72442</TotalTime>
  <Words>2589</Words>
  <Application>Microsoft Office PowerPoint</Application>
  <PresentationFormat>Widescreen</PresentationFormat>
  <Paragraphs>615</Paragraphs>
  <Slides>44</Slides>
  <Notes>7</Notes>
  <HiddenSlides>3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1" baseType="lpstr">
      <vt:lpstr>Arial</vt:lpstr>
      <vt:lpstr>Calibri</vt:lpstr>
      <vt:lpstr>Tahoma</vt:lpstr>
      <vt:lpstr>Tw Cen MT</vt:lpstr>
      <vt:lpstr>Wingdings</vt:lpstr>
      <vt:lpstr>Wingdings 2</vt:lpstr>
      <vt:lpstr>Median</vt:lpstr>
      <vt:lpstr>CS 4700/5700 Network Fundamentals</vt:lpstr>
      <vt:lpstr>Outline</vt:lpstr>
      <vt:lpstr>Key/Value Storage Service</vt:lpstr>
      <vt:lpstr>Mapping Keys to Servers</vt:lpstr>
      <vt:lpstr>Hash Tables</vt:lpstr>
      <vt:lpstr>(Bad) Distributed Key/Value Service</vt:lpstr>
      <vt:lpstr>Consistent Hashing</vt:lpstr>
      <vt:lpstr>Consistent Hashing Example</vt:lpstr>
      <vt:lpstr>Practical Implementation</vt:lpstr>
      <vt:lpstr>Improvements to Consistent Hashing</vt:lpstr>
      <vt:lpstr>Consistent Hashing Summary</vt:lpstr>
      <vt:lpstr>Outline</vt:lpstr>
      <vt:lpstr>Network Layer, version 2?</vt:lpstr>
      <vt:lpstr>Layering, Revisited</vt:lpstr>
      <vt:lpstr>Towards Network Overlays</vt:lpstr>
      <vt:lpstr>Example: Virtual Private Network (VPN)</vt:lpstr>
      <vt:lpstr>Network Overlays</vt:lpstr>
      <vt:lpstr>Example: Unicast Streaming Video</vt:lpstr>
      <vt:lpstr>Example: IP Multicast Streaming Video</vt:lpstr>
      <vt:lpstr>Example: End System Multicast Overlay</vt:lpstr>
      <vt:lpstr>Network Overlays</vt:lpstr>
      <vt:lpstr>Outline</vt:lpstr>
      <vt:lpstr>Unstructured P2P Review</vt:lpstr>
      <vt:lpstr>Why Do We Need Structure?</vt:lpstr>
      <vt:lpstr>Naïve Overlay Network</vt:lpstr>
      <vt:lpstr>Structured Overlay Fundamentals</vt:lpstr>
      <vt:lpstr>Structured Overlays at 10,000ft.</vt:lpstr>
      <vt:lpstr>Structured Overlay Implementations</vt:lpstr>
      <vt:lpstr>Details</vt:lpstr>
      <vt:lpstr>Tapestry/Pastry</vt:lpstr>
      <vt:lpstr>Physical and Virtual Routing</vt:lpstr>
      <vt:lpstr>Problem: Routing Table Size</vt:lpstr>
      <vt:lpstr>Tapestry/Pastry Routing Tables</vt:lpstr>
      <vt:lpstr>Derivation</vt:lpstr>
      <vt:lpstr>Routing Table Example</vt:lpstr>
      <vt:lpstr>Routing, One More Time</vt:lpstr>
      <vt:lpstr>Leaf Sets</vt:lpstr>
      <vt:lpstr>Joining the Overlay</vt:lpstr>
      <vt:lpstr>Node Departure</vt:lpstr>
      <vt:lpstr>DHTs and Consistent Hashing</vt:lpstr>
      <vt:lpstr>Summary of Structured Overlays</vt:lpstr>
      <vt:lpstr>Summary, Continued</vt:lpstr>
      <vt:lpstr>Structured Overlay Advantages and Uses</vt:lpstr>
      <vt:lpstr>Trackerless BitTorrent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 Wilson</dc:creator>
  <cp:lastModifiedBy>Christo Wilson</cp:lastModifiedBy>
  <cp:revision>1014</cp:revision>
  <cp:lastPrinted>2012-08-22T04:00:45Z</cp:lastPrinted>
  <dcterms:created xsi:type="dcterms:W3CDTF">2012-01-03T02:22:46Z</dcterms:created>
  <dcterms:modified xsi:type="dcterms:W3CDTF">2024-04-02T15:22:58Z</dcterms:modified>
</cp:coreProperties>
</file>