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2"/>
  </p:notesMasterIdLst>
  <p:handoutMasterIdLst>
    <p:handoutMasterId r:id="rId43"/>
  </p:handoutMasterIdLst>
  <p:sldIdLst>
    <p:sldId id="432" r:id="rId2"/>
    <p:sldId id="429" r:id="rId3"/>
    <p:sldId id="430" r:id="rId4"/>
    <p:sldId id="431" r:id="rId5"/>
    <p:sldId id="388" r:id="rId6"/>
    <p:sldId id="390" r:id="rId7"/>
    <p:sldId id="393" r:id="rId8"/>
    <p:sldId id="392" r:id="rId9"/>
    <p:sldId id="394" r:id="rId10"/>
    <p:sldId id="398" r:id="rId11"/>
    <p:sldId id="399" r:id="rId12"/>
    <p:sldId id="397" r:id="rId13"/>
    <p:sldId id="410" r:id="rId14"/>
    <p:sldId id="411" r:id="rId15"/>
    <p:sldId id="412" r:id="rId16"/>
    <p:sldId id="413" r:id="rId17"/>
    <p:sldId id="425" r:id="rId18"/>
    <p:sldId id="426" r:id="rId19"/>
    <p:sldId id="391" r:id="rId20"/>
    <p:sldId id="400" r:id="rId21"/>
    <p:sldId id="401" r:id="rId22"/>
    <p:sldId id="402" r:id="rId23"/>
    <p:sldId id="403" r:id="rId24"/>
    <p:sldId id="404" r:id="rId25"/>
    <p:sldId id="406" r:id="rId26"/>
    <p:sldId id="407" r:id="rId27"/>
    <p:sldId id="408" r:id="rId28"/>
    <p:sldId id="409" r:id="rId29"/>
    <p:sldId id="428" r:id="rId30"/>
    <p:sldId id="427" r:id="rId31"/>
    <p:sldId id="441" r:id="rId32"/>
    <p:sldId id="433" r:id="rId33"/>
    <p:sldId id="434" r:id="rId34"/>
    <p:sldId id="442" r:id="rId35"/>
    <p:sldId id="435" r:id="rId36"/>
    <p:sldId id="436" r:id="rId37"/>
    <p:sldId id="437" r:id="rId38"/>
    <p:sldId id="438" r:id="rId39"/>
    <p:sldId id="439" r:id="rId40"/>
    <p:sldId id="440" r:id="rId4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432"/>
            <p14:sldId id="429"/>
            <p14:sldId id="430"/>
            <p14:sldId id="431"/>
            <p14:sldId id="388"/>
            <p14:sldId id="390"/>
            <p14:sldId id="393"/>
            <p14:sldId id="392"/>
            <p14:sldId id="394"/>
            <p14:sldId id="398"/>
            <p14:sldId id="399"/>
            <p14:sldId id="397"/>
            <p14:sldId id="410"/>
            <p14:sldId id="411"/>
            <p14:sldId id="412"/>
            <p14:sldId id="413"/>
            <p14:sldId id="425"/>
            <p14:sldId id="426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09"/>
            <p14:sldId id="428"/>
            <p14:sldId id="427"/>
            <p14:sldId id="441"/>
            <p14:sldId id="433"/>
            <p14:sldId id="434"/>
            <p14:sldId id="442"/>
            <p14:sldId id="435"/>
            <p14:sldId id="436"/>
            <p14:sldId id="437"/>
            <p14:sldId id="438"/>
            <p14:sldId id="439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32" autoAdjust="0"/>
    <p:restoredTop sz="90204" autoAdjust="0"/>
  </p:normalViewPr>
  <p:slideViewPr>
    <p:cSldViewPr snapToGrid="0">
      <p:cViewPr varScale="1">
        <p:scale>
          <a:sx n="88" d="100"/>
          <a:sy n="88" d="100"/>
        </p:scale>
        <p:origin x="89" y="2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Alden" userId="S::awjacks@northeastern.edu::057f6ed4-5b0d-4701-ad80-193f163f4b8a" providerId="AD" clId="Web-{63792FD5-2528-B08B-AC29-014519F29C1D}"/>
    <pc:docChg chg="addSld modSld sldOrd modSection">
      <pc:chgData name="Jackson, Alden" userId="S::awjacks@northeastern.edu::057f6ed4-5b0d-4701-ad80-193f163f4b8a" providerId="AD" clId="Web-{63792FD5-2528-B08B-AC29-014519F29C1D}" dt="2019-01-24T19:33:25.207" v="1249"/>
      <pc:docMkLst>
        <pc:docMk/>
      </pc:docMkLst>
      <pc:sldChg chg="modSp new addAnim delAnim modAnim modNotes">
        <pc:chgData name="Jackson, Alden" userId="S::awjacks@northeastern.edu::057f6ed4-5b0d-4701-ad80-193f163f4b8a" providerId="AD" clId="Web-{63792FD5-2528-B08B-AC29-014519F29C1D}" dt="2019-01-24T18:35:59.777" v="539" actId="20577"/>
        <pc:sldMkLst>
          <pc:docMk/>
          <pc:sldMk cId="4017133632" sldId="427"/>
        </pc:sldMkLst>
        <pc:spChg chg="mod">
          <ac:chgData name="Jackson, Alden" userId="S::awjacks@northeastern.edu::057f6ed4-5b0d-4701-ad80-193f163f4b8a" providerId="AD" clId="Web-{63792FD5-2528-B08B-AC29-014519F29C1D}" dt="2019-01-24T18:25:05.586" v="21" actId="20577"/>
          <ac:spMkLst>
            <pc:docMk/>
            <pc:sldMk cId="4017133632" sldId="427"/>
            <ac:spMk id="2" creationId="{A386A819-4843-4C06-8385-DDB5ACD1B55A}"/>
          </ac:spMkLst>
        </pc:spChg>
        <pc:spChg chg="mod">
          <ac:chgData name="Jackson, Alden" userId="S::awjacks@northeastern.edu::057f6ed4-5b0d-4701-ad80-193f163f4b8a" providerId="AD" clId="Web-{63792FD5-2528-B08B-AC29-014519F29C1D}" dt="2019-01-24T18:35:59.777" v="539" actId="20577"/>
          <ac:spMkLst>
            <pc:docMk/>
            <pc:sldMk cId="4017133632" sldId="427"/>
            <ac:spMk id="4" creationId="{34E9B539-D819-46D0-804E-D32C710D5D8F}"/>
          </ac:spMkLst>
        </pc:spChg>
      </pc:sldChg>
      <pc:sldChg chg="modSp new ord">
        <pc:chgData name="Jackson, Alden" userId="S::awjacks@northeastern.edu::057f6ed4-5b0d-4701-ad80-193f163f4b8a" providerId="AD" clId="Web-{63792FD5-2528-B08B-AC29-014519F29C1D}" dt="2019-01-24T19:33:25.207" v="1249"/>
        <pc:sldMkLst>
          <pc:docMk/>
          <pc:sldMk cId="3782833097" sldId="428"/>
        </pc:sldMkLst>
        <pc:spChg chg="mod">
          <ac:chgData name="Jackson, Alden" userId="S::awjacks@northeastern.edu::057f6ed4-5b0d-4701-ad80-193f163f4b8a" providerId="AD" clId="Web-{63792FD5-2528-B08B-AC29-014519F29C1D}" dt="2019-01-24T19:33:18.878" v="1246" actId="20577"/>
          <ac:spMkLst>
            <pc:docMk/>
            <pc:sldMk cId="3782833097" sldId="428"/>
            <ac:spMk id="2" creationId="{B0CD7CEE-9F06-4D34-9B75-2B487F22E8E8}"/>
          </ac:spMkLst>
        </pc:spChg>
        <pc:spChg chg="mod">
          <ac:chgData name="Jackson, Alden" userId="S::awjacks@northeastern.edu::057f6ed4-5b0d-4701-ad80-193f163f4b8a" providerId="AD" clId="Web-{63792FD5-2528-B08B-AC29-014519F29C1D}" dt="2019-01-24T19:33:00.081" v="1227" actId="20577"/>
          <ac:spMkLst>
            <pc:docMk/>
            <pc:sldMk cId="3782833097" sldId="428"/>
            <ac:spMk id="4" creationId="{616B6544-5E31-4680-B8D3-2C6B85D3D866}"/>
          </ac:spMkLst>
        </pc:spChg>
      </pc:sldChg>
    </pc:docChg>
  </pc:docChgLst>
  <pc:docChgLst>
    <pc:chgData name="Jackson, Alden" userId="S::awjacks@northeastern.edu::057f6ed4-5b0d-4701-ad80-193f163f4b8a" providerId="AD" clId="Web-{EC3C7D8A-28D8-E43A-BDCE-14A6C51AB754}"/>
    <pc:docChg chg="modSld">
      <pc:chgData name="Jackson, Alden" userId="S::awjacks@northeastern.edu::057f6ed4-5b0d-4701-ad80-193f163f4b8a" providerId="AD" clId="Web-{EC3C7D8A-28D8-E43A-BDCE-14A6C51AB754}" dt="2019-01-29T16:37:05.324" v="80"/>
      <pc:docMkLst>
        <pc:docMk/>
      </pc:docMkLst>
      <pc:sldChg chg="modSp">
        <pc:chgData name="Jackson, Alden" userId="S::awjacks@northeastern.edu::057f6ed4-5b0d-4701-ad80-193f163f4b8a" providerId="AD" clId="Web-{EC3C7D8A-28D8-E43A-BDCE-14A6C51AB754}" dt="2019-01-29T16:23:44.973" v="54"/>
        <pc:sldMkLst>
          <pc:docMk/>
          <pc:sldMk cId="1519500986" sldId="409"/>
        </pc:sldMkLst>
        <pc:spChg chg="mod ord">
          <ac:chgData name="Jackson, Alden" userId="S::awjacks@northeastern.edu::057f6ed4-5b0d-4701-ad80-193f163f4b8a" providerId="AD" clId="Web-{EC3C7D8A-28D8-E43A-BDCE-14A6C51AB754}" dt="2019-01-29T16:23:39.176" v="52" actId="20577"/>
          <ac:spMkLst>
            <pc:docMk/>
            <pc:sldMk cId="1519500986" sldId="409"/>
            <ac:spMk id="7" creationId="{00000000-0000-0000-0000-000000000000}"/>
          </ac:spMkLst>
        </pc:spChg>
        <pc:grpChg chg="ord">
          <ac:chgData name="Jackson, Alden" userId="S::awjacks@northeastern.edu::057f6ed4-5b0d-4701-ad80-193f163f4b8a" providerId="AD" clId="Web-{EC3C7D8A-28D8-E43A-BDCE-14A6C51AB754}" dt="2019-01-29T16:23:44.973" v="54"/>
          <ac:grpSpMkLst>
            <pc:docMk/>
            <pc:sldMk cId="1519500986" sldId="409"/>
            <ac:grpSpMk id="8" creationId="{00000000-0000-0000-0000-000000000000}"/>
          </ac:grpSpMkLst>
        </pc:grpChg>
      </pc:sldChg>
      <pc:sldChg chg="mod modShow">
        <pc:chgData name="Jackson, Alden" userId="S::awjacks@northeastern.edu::057f6ed4-5b0d-4701-ad80-193f163f4b8a" providerId="AD" clId="Web-{EC3C7D8A-28D8-E43A-BDCE-14A6C51AB754}" dt="2019-01-29T16:25:52.133" v="55"/>
        <pc:sldMkLst>
          <pc:docMk/>
          <pc:sldMk cId="398581570" sldId="425"/>
        </pc:sldMkLst>
      </pc:sldChg>
      <pc:sldChg chg="mod modShow">
        <pc:chgData name="Jackson, Alden" userId="S::awjacks@northeastern.edu::057f6ed4-5b0d-4701-ad80-193f163f4b8a" providerId="AD" clId="Web-{EC3C7D8A-28D8-E43A-BDCE-14A6C51AB754}" dt="2019-01-29T16:25:56.664" v="56"/>
        <pc:sldMkLst>
          <pc:docMk/>
          <pc:sldMk cId="1294530273" sldId="426"/>
        </pc:sldMkLst>
      </pc:sldChg>
      <pc:sldChg chg="modSp addAnim delAnim modAnim">
        <pc:chgData name="Jackson, Alden" userId="S::awjacks@northeastern.edu::057f6ed4-5b0d-4701-ad80-193f163f4b8a" providerId="AD" clId="Web-{EC3C7D8A-28D8-E43A-BDCE-14A6C51AB754}" dt="2019-01-29T16:37:05.324" v="80"/>
        <pc:sldMkLst>
          <pc:docMk/>
          <pc:sldMk cId="3782833097" sldId="428"/>
        </pc:sldMkLst>
        <pc:spChg chg="mod">
          <ac:chgData name="Jackson, Alden" userId="S::awjacks@northeastern.edu::057f6ed4-5b0d-4701-ad80-193f163f4b8a" providerId="AD" clId="Web-{EC3C7D8A-28D8-E43A-BDCE-14A6C51AB754}" dt="2019-01-29T16:28:45.295" v="69" actId="20577"/>
          <ac:spMkLst>
            <pc:docMk/>
            <pc:sldMk cId="3782833097" sldId="428"/>
            <ac:spMk id="4" creationId="{616B6544-5E31-4680-B8D3-2C6B85D3D8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Inspired by and liberally borrowed from Stevan Savage's slides at </a:t>
            </a:r>
            <a:r>
              <a:rPr lang="en-US" dirty="0"/>
              <a:t>https://cseweb.ucsd.edu/classes/fa11/cse123-a/123f11_Lec10.pdf</a:t>
            </a:r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7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341163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2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7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4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10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11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92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12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4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38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5A7F-AFA5-354B-8325-F3C2E2B4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22E08F-FAD6-3F4A-8A81-3E513628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47917-8E19-8248-9C46-F2DEA79D2B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on a Graph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312400" cy="5105400"/>
          </a:xfrm>
        </p:spPr>
        <p:txBody>
          <a:bodyPr/>
          <a:lstStyle/>
          <a:p>
            <a:r>
              <a:rPr lang="en-US" dirty="0"/>
              <a:t>Goal: determine a “good” path through the network from source to destination</a:t>
            </a:r>
          </a:p>
          <a:p>
            <a:r>
              <a:rPr lang="en-US" dirty="0"/>
              <a:t>What is a good path?</a:t>
            </a:r>
          </a:p>
          <a:p>
            <a:pPr lvl="1"/>
            <a:r>
              <a:rPr lang="en-US" dirty="0"/>
              <a:t>Usually means the shortest path</a:t>
            </a:r>
          </a:p>
          <a:p>
            <a:pPr lvl="1"/>
            <a:r>
              <a:rPr lang="en-US" dirty="0"/>
              <a:t>Load balanced</a:t>
            </a:r>
          </a:p>
          <a:p>
            <a:pPr lvl="1"/>
            <a:r>
              <a:rPr lang="en-US" dirty="0"/>
              <a:t>Lowest $$$ cost</a:t>
            </a:r>
          </a:p>
          <a:p>
            <a:r>
              <a:rPr lang="en-US" dirty="0"/>
              <a:t>Network modeled as a graph</a:t>
            </a:r>
          </a:p>
          <a:p>
            <a:pPr lvl="1"/>
            <a:r>
              <a:rPr lang="en-US" dirty="0"/>
              <a:t>Routers </a:t>
            </a:r>
            <a:r>
              <a:rPr lang="en-US" dirty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/>
              <a:t>Edge cost: delay, congestion level, etc.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Problems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6623952" cy="5105400"/>
          </a:xfrm>
        </p:spPr>
        <p:txBody>
          <a:bodyPr/>
          <a:lstStyle/>
          <a:p>
            <a:r>
              <a:rPr lang="en-US" dirty="0"/>
              <a:t>Assume</a:t>
            </a:r>
          </a:p>
          <a:p>
            <a:pPr lvl="1"/>
            <a:r>
              <a:rPr lang="en-US" dirty="0"/>
              <a:t>A network with N nodes</a:t>
            </a:r>
          </a:p>
          <a:p>
            <a:pPr lvl="1"/>
            <a:r>
              <a:rPr lang="en-US" dirty="0"/>
              <a:t>Each node only knows</a:t>
            </a:r>
          </a:p>
          <a:p>
            <a:pPr lvl="2"/>
            <a:r>
              <a:rPr lang="en-US" dirty="0"/>
              <a:t>Its immediate neighbors</a:t>
            </a:r>
          </a:p>
          <a:p>
            <a:pPr lvl="2"/>
            <a:r>
              <a:rPr lang="en-US" dirty="0"/>
              <a:t>The cost to reach each neighbor</a:t>
            </a:r>
          </a:p>
          <a:p>
            <a:r>
              <a:rPr lang="en-US" dirty="0"/>
              <a:t>How does each node learn the shortest path to every other node?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Intra-domain Routing Protocols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464800" cy="5105400"/>
          </a:xfrm>
        </p:spPr>
        <p:txBody>
          <a:bodyPr>
            <a:normAutofit/>
          </a:bodyPr>
          <a:lstStyle/>
          <a:p>
            <a:r>
              <a:rPr lang="en-US" dirty="0"/>
              <a:t>Link state</a:t>
            </a:r>
          </a:p>
          <a:p>
            <a:pPr lvl="1"/>
            <a:r>
              <a:rPr lang="en-US" dirty="0"/>
              <a:t>Open Shortest Path First (OSPF), based on Dijkstra</a:t>
            </a:r>
          </a:p>
          <a:p>
            <a:pPr lvl="1"/>
            <a:r>
              <a:rPr lang="en-US" dirty="0"/>
              <a:t>Each router periodically </a:t>
            </a:r>
            <a:r>
              <a:rPr lang="en-US" dirty="0">
                <a:solidFill>
                  <a:schemeClr val="accent1"/>
                </a:solidFill>
              </a:rPr>
              <a:t>floods </a:t>
            </a:r>
            <a:r>
              <a:rPr lang="en-US" dirty="0"/>
              <a:t>immediate reachability information to all other routers</a:t>
            </a:r>
          </a:p>
          <a:p>
            <a:pPr lvl="1"/>
            <a:r>
              <a:rPr lang="en-US" dirty="0"/>
              <a:t>Per router local computation to determine full routes</a:t>
            </a:r>
          </a:p>
          <a:p>
            <a:r>
              <a:rPr lang="en-US" dirty="0"/>
              <a:t>Distance vector</a:t>
            </a:r>
          </a:p>
          <a:p>
            <a:pPr lvl="1"/>
            <a:r>
              <a:rPr lang="en-US" dirty="0"/>
              <a:t>Routing Information Protocol (RIP), based on Bellman-Ford</a:t>
            </a:r>
          </a:p>
          <a:p>
            <a:pPr lvl="1"/>
            <a:r>
              <a:rPr lang="en-US" dirty="0"/>
              <a:t>Routers periodically exchange reachability information with neighbors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node knows its connectivity and cost to direct neighbors</a:t>
            </a:r>
          </a:p>
          <a:p>
            <a:r>
              <a:rPr lang="en-US" dirty="0"/>
              <a:t>Each node tells every other node this information</a:t>
            </a:r>
          </a:p>
          <a:p>
            <a:r>
              <a:rPr lang="en-US" dirty="0"/>
              <a:t>Each node learns complete network topology</a:t>
            </a:r>
          </a:p>
          <a:p>
            <a:r>
              <a:rPr lang="en-US" dirty="0"/>
              <a:t>Use </a:t>
            </a:r>
            <a:r>
              <a:rPr lang="en-US" dirty="0" err="1"/>
              <a:t>Dijkstra</a:t>
            </a:r>
            <a:r>
              <a:rPr lang="en-US" dirty="0"/>
              <a:t> to compute shortest paths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14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4544691" y="4375453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4544690" y="4887080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4544690" y="5458881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4544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5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6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8" y="418525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7" y="52686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6" y="63085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46968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4544691" y="4375453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4544690" y="4887080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4544690" y="5458881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4544691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2296650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3269372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6886180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8304352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1577354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5803544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8323804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Details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Each node periodically generates Link State Packet</a:t>
            </a:r>
          </a:p>
          <a:p>
            <a:pPr lvl="1"/>
            <a:r>
              <a:rPr lang="en-US" dirty="0"/>
              <a:t>ID of node generating the LSP</a:t>
            </a:r>
          </a:p>
          <a:p>
            <a:pPr lvl="1"/>
            <a:r>
              <a:rPr lang="en-US" dirty="0"/>
              <a:t>List of direct neighbors and costs</a:t>
            </a:r>
          </a:p>
          <a:p>
            <a:pPr lvl="1"/>
            <a:r>
              <a:rPr lang="en-US" dirty="0"/>
              <a:t>Sequence number (64-bit, assumed to never wrap)</a:t>
            </a:r>
          </a:p>
          <a:p>
            <a:pPr lvl="1"/>
            <a:r>
              <a:rPr lang="en-US" dirty="0"/>
              <a:t>Time to live</a:t>
            </a:r>
          </a:p>
          <a:p>
            <a:r>
              <a:rPr lang="en-US" dirty="0"/>
              <a:t>Flood is reliable (</a:t>
            </a:r>
            <a:r>
              <a:rPr lang="en-US" dirty="0" err="1"/>
              <a:t>ack</a:t>
            </a:r>
            <a:r>
              <a:rPr lang="en-US" dirty="0"/>
              <a:t> + retransmission)</a:t>
            </a:r>
          </a:p>
          <a:p>
            <a:r>
              <a:rPr lang="en-US" dirty="0"/>
              <a:t>Sequence number “versions” each LSP</a:t>
            </a:r>
          </a:p>
          <a:p>
            <a:r>
              <a:rPr lang="en-US" dirty="0"/>
              <a:t>Receivers flood LSPs to their own neighbors</a:t>
            </a:r>
          </a:p>
          <a:p>
            <a:pPr lvl="1"/>
            <a:r>
              <a:rPr lang="en-US" dirty="0"/>
              <a:t>Except whoever originated the LSP</a:t>
            </a:r>
          </a:p>
          <a:p>
            <a:r>
              <a:rPr lang="en-US" dirty="0"/>
              <a:t>LSPs sent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1905038"/>
              </p:ext>
            </p:extLst>
          </p:nvPr>
        </p:nvGraphicFramePr>
        <p:xfrm>
          <a:off x="1676401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584552" y="4606949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4439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4439386" y="4998249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3274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3274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2940516" y="5161882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1804078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606418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771190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06418" y="62062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3771190" y="6201213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647530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3274614" y="5161882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2762505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47742" y="415913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63061" y="497415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71328" y="4613670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76267" y="489375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63174" y="608824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71329" y="634313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13978" y="60458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8523" y="54790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4105288" y="5161882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32061" y="569412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32136" y="548134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84553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57052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28620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84553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17603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6432015" y="4570740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S = {A};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else D(v) =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/>
              <a:t>;</a:t>
            </a:r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5396677" y="4295861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Loop</a:t>
            </a:r>
            <a:r>
              <a:rPr lang="en-US" sz="2000" i="1" dirty="0"/>
              <a:t> </a:t>
            </a:r>
            <a:endParaRPr lang="en-US" sz="2000" dirty="0"/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find 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add w to S;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update D(v) for all v adjacent </a:t>
            </a:r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to w and not in S: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   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until 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3274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4105288" y="5161882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4439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54" y="273050"/>
            <a:ext cx="10053547" cy="869950"/>
          </a:xfrm>
        </p:spPr>
        <p:txBody>
          <a:bodyPr/>
          <a:lstStyle/>
          <a:p>
            <a:r>
              <a:rPr lang="en-US" dirty="0"/>
              <a:t>OSPF vs. IS-IS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994593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Favored by companies, datacenters</a:t>
            </a:r>
          </a:p>
          <a:p>
            <a:r>
              <a:rPr lang="en-US" sz="2800" dirty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Built on top of IPv4</a:t>
            </a:r>
          </a:p>
          <a:p>
            <a:pPr lvl="1"/>
            <a:r>
              <a:rPr lang="en-US" sz="2400" dirty="0"/>
              <a:t>LSAs are sent via IPv4</a:t>
            </a:r>
          </a:p>
          <a:p>
            <a:pPr lvl="1"/>
            <a:r>
              <a:rPr lang="en-US" sz="2400" dirty="0"/>
              <a:t>OSPFv3 needed for IPv6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994593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/>
              <a:t>Favored by ISPs</a:t>
            </a:r>
          </a:p>
          <a:p>
            <a:endParaRPr lang="en-US" sz="1200" dirty="0"/>
          </a:p>
          <a:p>
            <a:r>
              <a:rPr lang="en-US" sz="2800" dirty="0"/>
              <a:t>Less “chatty”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Supports more devices</a:t>
            </a:r>
          </a:p>
          <a:p>
            <a:r>
              <a:rPr lang="en-US" sz="2800" dirty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638692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00" y="273050"/>
            <a:ext cx="10018602" cy="869950"/>
          </a:xfrm>
        </p:spPr>
        <p:txBody>
          <a:bodyPr/>
          <a:lstStyle/>
          <a:p>
            <a:r>
              <a:rPr lang="en-US" dirty="0"/>
              <a:t>Different Organizational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2891651" y="4479873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0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615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1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91792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2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456264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3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16231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4</a:t>
              </a:r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296995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around overlapping areas</a:t>
            </a:r>
          </a:p>
          <a:p>
            <a:r>
              <a:rPr lang="en-US" sz="2400" dirty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296995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as a 2-level hierarchy</a:t>
            </a:r>
          </a:p>
          <a:p>
            <a:r>
              <a:rPr lang="en-US" sz="2400" dirty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863559" y="4044793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212102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371566" y="4044793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1565" y="4863980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71565" y="4867006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342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342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45039" y="4888622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966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371891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4966104" y="5831546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745794" y="5512361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745793" y="5831546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883795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203171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628638" y="5286148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2203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883795" y="6120562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57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3096476" y="4215487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2449167" y="3899739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1957173" y="3899739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28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472195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9" y="4718927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53456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8" y="535849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00" y="5114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176" y="442882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78" y="404479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6" y="375468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66" y="389973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17" y="50090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36" y="428074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73" y="56146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8" y="61853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07" y="56864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97" y="59945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856" y="616017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6396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8329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226951" y="4515648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2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275110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515121" y="4501161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1</a:t>
              </a:r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8114353" y="4515649"/>
            <a:ext cx="105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Level 1-2</a:t>
            </a:r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344557" y="1600200"/>
            <a:ext cx="10236355" cy="5105400"/>
          </a:xfrm>
        </p:spPr>
        <p:txBody>
          <a:bodyPr>
            <a:normAutofit/>
          </a:bodyPr>
          <a:lstStyle/>
          <a:p>
            <a:r>
              <a:rPr lang="en-US" dirty="0"/>
              <a:t>What are the CIDR representations of these networks?</a:t>
            </a:r>
          </a:p>
          <a:p>
            <a:pPr lvl="1"/>
            <a:r>
              <a:rPr lang="en-US" dirty="0"/>
              <a:t>18.0.19.0/255.255.255.0		82.192.0.0/255.192.0.0</a:t>
            </a:r>
          </a:p>
          <a:p>
            <a:pPr lvl="1"/>
            <a:r>
              <a:rPr lang="en-US" dirty="0"/>
              <a:t>182.16.0.0/255.255.254.0		129.10.17.64/255.255.254.128</a:t>
            </a:r>
          </a:p>
          <a:p>
            <a:pPr marL="36576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What are the subnet mask representations of these networks?</a:t>
            </a:r>
          </a:p>
          <a:p>
            <a:pPr lvl="1"/>
            <a:r>
              <a:rPr lang="en-US" dirty="0"/>
              <a:t>56.39.0.0/16				93.32.0.0/13</a:t>
            </a:r>
          </a:p>
          <a:p>
            <a:pPr lvl="1"/>
            <a:r>
              <a:rPr lang="en-US" dirty="0"/>
              <a:t>194.17.4.0/22				0.0.0.0/0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8214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40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509496" cy="1872342"/>
          </a:xfrm>
        </p:spPr>
        <p:txBody>
          <a:bodyPr>
            <a:normAutofit/>
          </a:bodyPr>
          <a:lstStyle/>
          <a:p>
            <a:r>
              <a:rPr lang="en-US" dirty="0"/>
              <a:t>What is a distance vector?</a:t>
            </a:r>
          </a:p>
          <a:p>
            <a:pPr lvl="1"/>
            <a:r>
              <a:rPr lang="en-US" dirty="0"/>
              <a:t>Current best cost to reach all known destinations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03200" y="6085115"/>
            <a:ext cx="10312404" cy="7511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Routing Information Protocol (RIP)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04890"/>
              </p:ext>
            </p:extLst>
          </p:nvPr>
        </p:nvGraphicFramePr>
        <p:xfrm>
          <a:off x="3351585" y="3551249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23693" y="4248272"/>
            <a:ext cx="147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DV Table</a:t>
            </a:r>
          </a:p>
          <a:p>
            <a:pPr algn="ctr"/>
            <a:r>
              <a:rPr lang="en-US" sz="2400" dirty="0"/>
              <a:t>at Node C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2338" y="3366526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 entry for C</a:t>
            </a:r>
          </a:p>
          <a:p>
            <a:r>
              <a:rPr lang="en-US" sz="2800" dirty="0"/>
              <a:t>Initially, only has info for immediate neighbors</a:t>
            </a:r>
          </a:p>
          <a:p>
            <a:pPr lvl="1"/>
            <a:r>
              <a:rPr lang="en-US" sz="2400" dirty="0"/>
              <a:t>Other destinations cost =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>
                <a:cs typeface="Consolas" pitchFamily="49" charset="0"/>
              </a:rPr>
              <a:t>Eventua</a:t>
            </a:r>
            <a:r>
              <a:rPr lang="en-US" sz="2800" dirty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 Routing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10545" y="2318662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Wait</a:t>
            </a:r>
            <a:r>
              <a:rPr lang="en-US" dirty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1"/>
                </a:solidFill>
              </a:rPr>
              <a:t>Recompute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least cost path to any destination has changed, </a:t>
            </a:r>
            <a:r>
              <a:rPr lang="en-US" dirty="0">
                <a:solidFill>
                  <a:schemeClr val="accent1"/>
                </a:solidFill>
              </a:rPr>
              <a:t>notify</a:t>
            </a:r>
            <a:r>
              <a:rPr lang="en-US" dirty="0"/>
              <a:t> neighbors</a:t>
            </a:r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4239988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73322" y="32766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73322" y="4343404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573714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029139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46151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04850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52456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661201" y="4386944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0428727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62944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6169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2617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78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50914" y="3116706"/>
            <a:ext cx="324127" cy="369332"/>
            <a:chOff x="5730640" y="3828962"/>
            <a:chExt cx="324127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3277332" y="4872471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2246057" y="2360843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843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379255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163640" y="2726245"/>
            <a:ext cx="300082" cy="369332"/>
            <a:chOff x="5742662" y="3828962"/>
            <a:chExt cx="300082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78549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62934" y="3116706"/>
            <a:ext cx="300082" cy="369332"/>
            <a:chOff x="5742662" y="3828962"/>
            <a:chExt cx="300082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7782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7782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9594137" y="3566971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693606" y="3486039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7645595" y="3566971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9165427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37791" y="3116706"/>
            <a:ext cx="324127" cy="369332"/>
            <a:chOff x="5730640" y="3828962"/>
            <a:chExt cx="324127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175624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9960009" y="5347231"/>
            <a:ext cx="300082" cy="369332"/>
            <a:chOff x="5742662" y="3828962"/>
            <a:chExt cx="300082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350928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35313" y="5342619"/>
            <a:ext cx="300082" cy="369332"/>
            <a:chOff x="5742662" y="3828962"/>
            <a:chExt cx="300082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2CCC010-87D8-437D-8A36-2AADBF062DD0}"/>
              </a:ext>
            </a:extLst>
          </p:cNvPr>
          <p:cNvSpPr/>
          <p:nvPr/>
        </p:nvSpPr>
        <p:spPr>
          <a:xfrm>
            <a:off x="5506019" y="4927068"/>
            <a:ext cx="1589434" cy="151699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43A9912-6448-4A92-80C9-137BEA944E8A}"/>
              </a:ext>
            </a:extLst>
          </p:cNvPr>
          <p:cNvSpPr/>
          <p:nvPr/>
        </p:nvSpPr>
        <p:spPr>
          <a:xfrm>
            <a:off x="8318270" y="2009507"/>
            <a:ext cx="1589434" cy="151699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 flipH="1">
            <a:off x="3181137" y="4294997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3255962" y="4872471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5" grpId="0" animBg="1"/>
      <p:bldP spid="8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6549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514911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7614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7842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437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9497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7842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05024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>
                <a:solidFill>
                  <a:schemeClr val="bg1"/>
                </a:solidFill>
              </a:rPr>
              <a:pPr/>
              <a:t>25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3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7318151" y="59758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8281341" y="202520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7909509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8503307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77313" y="12619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814807" y="12749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7537677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8131475" y="97222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8725273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39454" y="19764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1987960" y="6023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77314" y="1274996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31913" y="421933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5882" y="5481937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8172" y="639633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81731" y="6396335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46836"/>
              </p:ext>
            </p:extLst>
          </p:nvPr>
        </p:nvGraphicFramePr>
        <p:xfrm>
          <a:off x="2970840" y="38830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22668"/>
              </p:ext>
            </p:extLst>
          </p:nvPr>
        </p:nvGraphicFramePr>
        <p:xfrm>
          <a:off x="2970840" y="515664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85947"/>
              </p:ext>
            </p:extLst>
          </p:nvPr>
        </p:nvGraphicFramePr>
        <p:xfrm>
          <a:off x="4819487" y="388287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15384"/>
              </p:ext>
            </p:extLst>
          </p:nvPr>
        </p:nvGraphicFramePr>
        <p:xfrm>
          <a:off x="4819487" y="515650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970673"/>
              </p:ext>
            </p:extLst>
          </p:nvPr>
        </p:nvGraphicFramePr>
        <p:xfrm>
          <a:off x="6668134" y="388301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01729"/>
              </p:ext>
            </p:extLst>
          </p:nvPr>
        </p:nvGraphicFramePr>
        <p:xfrm>
          <a:off x="6668134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71274"/>
              </p:ext>
            </p:extLst>
          </p:nvPr>
        </p:nvGraphicFramePr>
        <p:xfrm>
          <a:off x="8516780" y="3883018"/>
          <a:ext cx="11995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72160"/>
              </p:ext>
            </p:extLst>
          </p:nvPr>
        </p:nvGraphicFramePr>
        <p:xfrm>
          <a:off x="8516780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6053928" y="443913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7902574" y="443927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2243636" y="2699984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Link Cost Changes,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7991502" y="2699984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669709" y="2783683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" name="Rounded Rectangle 2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6021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DV Announcement Cache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26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258737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221927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850095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443893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17899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55393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7826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072061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665859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80040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498309" y="217953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79445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59937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40205"/>
              </p:ext>
            </p:extLst>
          </p:nvPr>
        </p:nvGraphicFramePr>
        <p:xfrm>
          <a:off x="4673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96777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2292"/>
              </p:ext>
            </p:extLst>
          </p:nvPr>
        </p:nvGraphicFramePr>
        <p:xfrm>
          <a:off x="6521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48833"/>
              </p:ext>
            </p:extLst>
          </p:nvPr>
        </p:nvGraphicFramePr>
        <p:xfrm>
          <a:off x="6521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90219"/>
              </p:ext>
            </p:extLst>
          </p:nvPr>
        </p:nvGraphicFramePr>
        <p:xfrm>
          <a:off x="8370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96752"/>
              </p:ext>
            </p:extLst>
          </p:nvPr>
        </p:nvGraphicFramePr>
        <p:xfrm>
          <a:off x="8370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07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756378" y="4448917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582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4584180" y="1642085"/>
            <a:ext cx="5170714" cy="1848825"/>
            <a:chOff x="1219200" y="4876799"/>
            <a:chExt cx="5181605" cy="138499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9201"/>
                <a:gd name="adj2" fmla="val 473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800"/>
              <a:ext cx="5181600" cy="1360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 has a path to A in 5 hops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Thus, D(B,A) = 6 !</a:t>
              </a:r>
              <a:endParaRPr lang="en-US" sz="2800" kern="0" dirty="0">
                <a:solidFill>
                  <a:sysClr val="window" lastClr="FFFFFF"/>
                </a:solidFill>
              </a:endParaRP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5670" y="263829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77225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04937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9975"/>
              </p:ext>
            </p:extLst>
          </p:nvPr>
        </p:nvGraphicFramePr>
        <p:xfrm>
          <a:off x="1585717" y="285861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6" name="Rounded Rectangle 35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22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/>
                <a:t>DV Announcement </a:t>
              </a:r>
              <a:r>
                <a:rPr lang="en-US" sz="2400" b="1" i="1" dirty="0"/>
                <a:t>Cache</a:t>
              </a:r>
            </a:p>
          </p:txBody>
        </p: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45838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46339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55640"/>
              </p:ext>
            </p:extLst>
          </p:nvPr>
        </p:nvGraphicFramePr>
        <p:xfrm>
          <a:off x="1588122" y="2862759"/>
          <a:ext cx="920208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Poisoned Reverse (special case of Split Horizon)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18105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14424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772409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366207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0213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77707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0057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999437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58817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02354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384706" y="225172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33679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4673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3410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6521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12971"/>
              </p:ext>
            </p:extLst>
          </p:nvPr>
        </p:nvGraphicFramePr>
        <p:xfrm>
          <a:off x="6521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8370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79974"/>
              </p:ext>
            </p:extLst>
          </p:nvPr>
        </p:nvGraphicFramePr>
        <p:xfrm>
          <a:off x="8370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96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845278" y="4448917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4365069" y="1610230"/>
            <a:ext cx="4961115" cy="1887102"/>
          </a:xfrm>
        </p:spPr>
        <p:txBody>
          <a:bodyPr>
            <a:normAutofit fontScale="92500"/>
          </a:bodyPr>
          <a:lstStyle/>
          <a:p>
            <a:r>
              <a:rPr lang="en-US" dirty="0"/>
              <a:t>If C routes through B to get to A</a:t>
            </a:r>
          </a:p>
          <a:p>
            <a:pPr lvl="1"/>
            <a:r>
              <a:rPr lang="en-US" dirty="0"/>
              <a:t>C should not tell B about its ’derived’ route to A</a:t>
            </a:r>
          </a:p>
          <a:p>
            <a:pPr lvl="1"/>
            <a:r>
              <a:rPr lang="en-US" dirty="0"/>
              <a:t>C tells B that 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3560" y="3589285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982743" y="2691335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21628" y="4591816"/>
            <a:ext cx="3320140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/>
              <a:t>n = number of nodes in the graph</a:t>
            </a:r>
          </a:p>
          <a:p>
            <a:r>
              <a:rPr lang="en-US" dirty="0"/>
              <a:t>e = number of edges in the graph</a:t>
            </a:r>
          </a:p>
          <a:p>
            <a:r>
              <a:rPr lang="en-US" dirty="0"/>
              <a:t>d = degree of a given node</a:t>
            </a:r>
          </a:p>
          <a:p>
            <a:r>
              <a:rPr lang="en-US" dirty="0"/>
              <a:t>k = number of rounds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vs. Distance Vector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1752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 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*e)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O(d*n*k)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O(n*log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Convergence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Robustness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 may advertise incorrect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Each</a:t>
                      </a:r>
                      <a:r>
                        <a:rPr lang="en-US" baseline="0" dirty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</a:t>
                      </a:r>
                      <a:r>
                        <a:rPr lang="en-US" baseline="0" dirty="0"/>
                        <a:t> may advertise incorrect 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276080" y="4591816"/>
            <a:ext cx="7848600" cy="2176352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D7CEE-9F06-4D34-9B75-2B487F22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F8B60-2AE5-4C40-B774-049E0A05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B6544-5E31-4680-B8D3-2C6B85D3D8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lnSpcReduction="10000"/>
          </a:bodyPr>
          <a:lstStyle/>
          <a:p>
            <a:r>
              <a:rPr lang="en-US" dirty="0"/>
              <a:t>Link State shortest path routing</a:t>
            </a:r>
          </a:p>
          <a:p>
            <a:pPr lvl="1"/>
            <a:r>
              <a:rPr lang="en-US" dirty="0"/>
              <a:t>Flood link weights throughout the network, creating a local model of network</a:t>
            </a:r>
          </a:p>
          <a:p>
            <a:pPr lvl="1"/>
            <a:r>
              <a:rPr lang="en-US" dirty="0"/>
              <a:t>Compute shortest paths as a sum of link weights from global information</a:t>
            </a:r>
          </a:p>
          <a:p>
            <a:pPr lvl="1"/>
            <a:r>
              <a:rPr lang="en-US" dirty="0"/>
              <a:t>Loop-free as long as every router's LS database is consistent</a:t>
            </a:r>
          </a:p>
          <a:p>
            <a:pPr lvl="2"/>
            <a:r>
              <a:rPr lang="en-US" dirty="0"/>
              <a:t>Can have transient loops when database not consistent</a:t>
            </a:r>
          </a:p>
          <a:p>
            <a:r>
              <a:rPr lang="en-US" dirty="0"/>
              <a:t>Distance Vector shortest-path routing</a:t>
            </a:r>
          </a:p>
          <a:p>
            <a:pPr lvl="1"/>
            <a:r>
              <a:rPr lang="en-US" dirty="0"/>
              <a:t>Each node sends list of its shortest distance to each destination to its neighbors</a:t>
            </a:r>
          </a:p>
          <a:p>
            <a:pPr lvl="1"/>
            <a:r>
              <a:rPr lang="en-US" dirty="0"/>
              <a:t>Neighbors update their lists; iterate</a:t>
            </a:r>
          </a:p>
          <a:p>
            <a:pPr lvl="1"/>
            <a:r>
              <a:rPr lang="en-US" dirty="0"/>
              <a:t>Initially weak at adapting to changes</a:t>
            </a:r>
          </a:p>
          <a:p>
            <a:pPr lvl="2"/>
            <a:r>
              <a:rPr lang="en-US" dirty="0"/>
              <a:t>Problems include count to infinity and loop </a:t>
            </a:r>
          </a:p>
          <a:p>
            <a:pPr lvl="2"/>
            <a:r>
              <a:rPr lang="en-US" dirty="0"/>
              <a:t>Solutions include poison reverse and split horizon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E535-71B9-8E4F-BD7F-625CD758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F7D11-539A-8C4E-A9ED-D6C00251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85244-ABDB-D74F-9F53-E249026CE0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were given the network 18.32.0.0/15.  You need to divided it into two equal pieces.  How do you do so and what are those network addresses in CIDR notation?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you were given the network 165.17.14.0/23.  How would you divide it?</a:t>
            </a:r>
          </a:p>
        </p:txBody>
      </p:sp>
    </p:spTree>
    <p:extLst>
      <p:ext uri="{BB962C8B-B14F-4D97-AF65-F5344CB8AC3E}">
        <p14:creationId xmlns:p14="http://schemas.microsoft.com/office/powerpoint/2010/main" val="3983363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A819-4843-4C06-8385-DDB5ACD1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A9A715-2F54-4ABE-A1B6-70817A78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9B539-D819-46D0-804E-D32C710D5D8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/>
              <a:t>Routing is a distributed algorithm</a:t>
            </a:r>
          </a:p>
          <a:p>
            <a:pPr lvl="1"/>
            <a:r>
              <a:rPr lang="en-US" dirty="0"/>
              <a:t>React to changes in the network</a:t>
            </a:r>
          </a:p>
          <a:p>
            <a:pPr lvl="1"/>
            <a:r>
              <a:rPr lang="en-US" dirty="0"/>
              <a:t>Compute paths through the network</a:t>
            </a:r>
          </a:p>
          <a:p>
            <a:r>
              <a:rPr lang="en-US" dirty="0"/>
              <a:t>Shortest Path routing</a:t>
            </a:r>
          </a:p>
          <a:p>
            <a:pPr lvl="1"/>
            <a:r>
              <a:rPr lang="en-US" dirty="0"/>
              <a:t>Metric-based using link costs</a:t>
            </a:r>
          </a:p>
          <a:p>
            <a:pPr lvl="1"/>
            <a:r>
              <a:rPr lang="en-US" dirty="0"/>
              <a:t>Routers share a common view of path goodness</a:t>
            </a:r>
          </a:p>
          <a:p>
            <a:r>
              <a:rPr lang="en-US" dirty="0"/>
              <a:t>Commonly used </a:t>
            </a:r>
            <a:r>
              <a:rPr lang="en-US" i="1" dirty="0"/>
              <a:t>inside </a:t>
            </a:r>
            <a:r>
              <a:rPr lang="en-US" dirty="0"/>
              <a:t>an organization (AS)</a:t>
            </a:r>
          </a:p>
          <a:p>
            <a:pPr lvl="1"/>
            <a:r>
              <a:rPr lang="en-US" dirty="0"/>
              <a:t>Where the common view can be assumed/agreed/enforced</a:t>
            </a:r>
          </a:p>
          <a:p>
            <a:pPr lvl="1"/>
            <a:r>
              <a:rPr lang="en-US" dirty="0"/>
              <a:t>RIP and OSPF are mostly used as </a:t>
            </a:r>
            <a:r>
              <a:rPr lang="en-US" i="1" dirty="0"/>
              <a:t>intra</a:t>
            </a:r>
            <a:r>
              <a:rPr lang="en-US" dirty="0"/>
              <a:t>domain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391939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Exam practice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10/05/20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91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5849-17FC-284D-BDC1-A7DDA6BF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3A651-9138-B24E-A1DA-BE0CA3C0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B1003-0C5D-1C4B-9089-B97999E9780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State three reasons why bridged Ethernet cannot be scaled to a network the size of the Internet.</a:t>
            </a:r>
          </a:p>
          <a:p>
            <a:endParaRPr lang="en-US" dirty="0"/>
          </a:p>
          <a:p>
            <a:r>
              <a:rPr lang="en-US" dirty="0"/>
              <a:t>Which layer do MAC Addresses work on? What is their purpose?</a:t>
            </a:r>
          </a:p>
          <a:p>
            <a:endParaRPr lang="en-US" dirty="0"/>
          </a:p>
          <a:p>
            <a:r>
              <a:rPr lang="en-US" dirty="0"/>
              <a:t>What are the main differences between a Bridge and a Switch? Make sure to go into detail.</a:t>
            </a:r>
          </a:p>
          <a:p>
            <a:endParaRPr lang="en-US" dirty="0"/>
          </a:p>
          <a:p>
            <a:r>
              <a:rPr lang="en-US" dirty="0"/>
              <a:t>Why is it important for protocols configured on top of Ethernet to have a length field in their header indicating how long the message is?</a:t>
            </a:r>
          </a:p>
        </p:txBody>
      </p:sp>
    </p:spTree>
    <p:extLst>
      <p:ext uri="{BB962C8B-B14F-4D97-AF65-F5344CB8AC3E}">
        <p14:creationId xmlns:p14="http://schemas.microsoft.com/office/powerpoint/2010/main" val="652352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BA73-5E41-0C42-A06B-BE35CCA6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BEF99A-E5AB-3C48-856D-469C2028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2B6D2-BA11-2F46-A156-BAE9C62814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would happen if two hosts on an Ethernet shared the same MAC address?</a:t>
            </a:r>
          </a:p>
          <a:p>
            <a:endParaRPr lang="en-US" dirty="0"/>
          </a:p>
          <a:p>
            <a:r>
              <a:rPr lang="en-US" dirty="0"/>
              <a:t>What information is encoded in an IP address?  How do you identify that information?</a:t>
            </a:r>
          </a:p>
          <a:p>
            <a:endParaRPr lang="en-US" dirty="0"/>
          </a:p>
          <a:p>
            <a:r>
              <a:rPr lang="en-US" dirty="0"/>
              <a:t>What are the benefits of IPv6 vs. IPv4?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71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5DBE-898A-B14B-9E2A-88876C06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55F35E-5336-6E48-A155-8FCAFB83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F77E1-28EF-8542-83C9-F3E7B453CF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870605" cy="5105400"/>
          </a:xfrm>
        </p:spPr>
        <p:txBody>
          <a:bodyPr/>
          <a:lstStyle/>
          <a:p>
            <a:r>
              <a:rPr lang="en-US" dirty="0"/>
              <a:t>Consider the bridged Ethernet shown at right. Indicate which ports are blocked, root ports, and designated ports.  If needed, number the ports.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D57CC3-9F55-0D43-AEDB-324B0E668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1776760"/>
            <a:ext cx="72009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8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8702-C8C0-7646-81C5-2E640BC0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4D2FB0-B4AA-6445-BF6D-FA5CF32B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B014F-DD3D-5D45-962E-D6DBD51CC5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happens when an IPv4 packet at the max MTU of one network traverses to a second network with a smaller MTU?</a:t>
            </a:r>
          </a:p>
          <a:p>
            <a:endParaRPr lang="en-US" dirty="0"/>
          </a:p>
          <a:p>
            <a:r>
              <a:rPr lang="en-US" dirty="0"/>
              <a:t>What happens when an IPv6 packet at the max MTU of one network traverses to a second network with a smaller MTU?</a:t>
            </a:r>
          </a:p>
          <a:p>
            <a:endParaRPr lang="en-US" dirty="0"/>
          </a:p>
          <a:p>
            <a:r>
              <a:rPr lang="en-US" dirty="0"/>
              <a:t>What is the “class” of the following IP addresses: (a) 136.54.22.3, (b) 18.29.155.2, (c) 220.12.98.44, and (d) 249.96.44.7</a:t>
            </a:r>
          </a:p>
        </p:txBody>
      </p:sp>
    </p:spTree>
    <p:extLst>
      <p:ext uri="{BB962C8B-B14F-4D97-AF65-F5344CB8AC3E}">
        <p14:creationId xmlns:p14="http://schemas.microsoft.com/office/powerpoint/2010/main" val="3428086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2FC2-7EA9-354E-BDC0-7C4799A4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2CB79C-2E33-2741-9BC0-65C5F475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99F7E-81D8-3E4F-94F5-18CAFA2EC90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the following IP addresses/subnet masks into CIDR:</a:t>
            </a:r>
            <a:br>
              <a:rPr lang="en-US" dirty="0"/>
            </a:br>
            <a:r>
              <a:rPr lang="en-US" dirty="0"/>
              <a:t>128.42.0.0/255.255.0.0			192.168.0.0/255.255.224.0</a:t>
            </a:r>
            <a:br>
              <a:rPr lang="en-US" dirty="0"/>
            </a:br>
            <a:r>
              <a:rPr lang="en-US" dirty="0"/>
              <a:t>172.10.12.0/255.255.253.0		64.0.0.0/192.0.0.0</a:t>
            </a:r>
          </a:p>
          <a:p>
            <a:endParaRPr lang="en-US" dirty="0"/>
          </a:p>
          <a:p>
            <a:r>
              <a:rPr lang="en-US" dirty="0"/>
              <a:t>How many IP addresses does each of the networks above hold?</a:t>
            </a:r>
          </a:p>
          <a:p>
            <a:endParaRPr lang="en-US" dirty="0"/>
          </a:p>
          <a:p>
            <a:r>
              <a:rPr lang="en-US" dirty="0"/>
              <a:t>Why does the Offset field in the IP header measure the offset in 8-byte units?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8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F4D5-CE0B-6E48-BB48-1CB5940B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64DA66-33DD-AB41-9A2C-63D99F83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F3C68-54C9-2D41-A918-5F9CED01AC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803698" cy="5105400"/>
          </a:xfrm>
        </p:spPr>
        <p:txBody>
          <a:bodyPr>
            <a:normAutofit/>
          </a:bodyPr>
          <a:lstStyle/>
          <a:p>
            <a:r>
              <a:rPr lang="en-US" dirty="0"/>
              <a:t>Suppose you receive the following series of IP packets at a destination host (be sure to remember that the length field includes the header). What packet IDs have you completely received (i.e., all fragments of the original packet have been received)?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D65AB9-8F2A-2F42-AC2B-6DE69FA71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538" y="1792868"/>
            <a:ext cx="6424552" cy="43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37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D610-D9F0-D542-AC97-E5418E61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504E62-1452-CF4F-8AC4-AE6889B8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26EDC-1895-C744-BAAE-BD95605503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5383561" cy="5105400"/>
          </a:xfrm>
        </p:spPr>
        <p:txBody>
          <a:bodyPr/>
          <a:lstStyle/>
          <a:p>
            <a:r>
              <a:rPr lang="en-US" dirty="0"/>
              <a:t>You are a router, and one of your outgoing links has an MTU of 1000 bytes (ignore layer 2 headers).  You receive the following packets that all need to be sent out over this link.  What will be the packet IDs/flags/offset/total length that you will send out?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D4964-29E0-B946-8D78-47AE2279E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761" y="2297771"/>
            <a:ext cx="5919321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01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5739-37FF-2545-B164-4564C19C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43499-F24A-FC49-9CB7-8D807E0F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41676-8408-BE46-AD0D-44F5E1F14B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614127" cy="5105400"/>
          </a:xfrm>
        </p:spPr>
        <p:txBody>
          <a:bodyPr/>
          <a:lstStyle/>
          <a:p>
            <a:r>
              <a:rPr lang="en-US" dirty="0"/>
              <a:t>Consider the networking of routers shown below, with the link weight for each link written next to the link. Use Dijkstra's shortest-path algorithm to compute the shortest path from A to all other routers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18C7A4-5E67-114E-985A-FD9638D2F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353" y="2234427"/>
            <a:ext cx="7243647" cy="343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7A24-22BF-5A4B-B303-650FC8E5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B126C0-DEB4-CE44-9C0C-BF49D638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571301-DCFE-8749-B3B7-533B06C8F08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7320572"/>
              </p:ext>
            </p:extLst>
          </p:nvPr>
        </p:nvGraphicFramePr>
        <p:xfrm>
          <a:off x="203200" y="1984917"/>
          <a:ext cx="4714488" cy="453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244">
                  <a:extLst>
                    <a:ext uri="{9D8B030D-6E8A-4147-A177-3AD203B41FA5}">
                      <a16:colId xmlns:a16="http://schemas.microsoft.com/office/drawing/2014/main" val="1685748908"/>
                    </a:ext>
                  </a:extLst>
                </a:gridCol>
                <a:gridCol w="2357244">
                  <a:extLst>
                    <a:ext uri="{9D8B030D-6E8A-4147-A177-3AD203B41FA5}">
                      <a16:colId xmlns:a16="http://schemas.microsoft.com/office/drawing/2014/main" val="339596097"/>
                    </a:ext>
                  </a:extLst>
                </a:gridCol>
              </a:tblGrid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Hop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333395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0.0.0.0/0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970300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129.10.128.0/24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5671586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129.10.130.0/23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562581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129.10.127.0/24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079471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129.10.0.0/17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4799324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129.10.129.0/24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826844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1E27399-E344-4740-939D-884318059DA1}"/>
              </a:ext>
            </a:extLst>
          </p:cNvPr>
          <p:cNvSpPr txBox="1">
            <a:spLocks/>
          </p:cNvSpPr>
          <p:nvPr/>
        </p:nvSpPr>
        <p:spPr>
          <a:xfrm>
            <a:off x="5386038" y="1600200"/>
            <a:ext cx="6602761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Suppose you are a router and your routing table is shown at left.  Can you aggregate any of those rules?  If so, show the updated rule(s).</a:t>
            </a:r>
          </a:p>
        </p:txBody>
      </p:sp>
    </p:spTree>
    <p:extLst>
      <p:ext uri="{BB962C8B-B14F-4D97-AF65-F5344CB8AC3E}">
        <p14:creationId xmlns:p14="http://schemas.microsoft.com/office/powerpoint/2010/main" val="2761037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4965-2A25-FF40-BFAA-B2DB525D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6B97BC-0434-634F-9798-9FB166F0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10838-A1AE-FD4C-BB50-9D3D15B910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Name one strength distance vector routing has over link state routing</a:t>
            </a:r>
          </a:p>
          <a:p>
            <a:endParaRPr lang="en-US" dirty="0"/>
          </a:p>
          <a:p>
            <a:r>
              <a:rPr lang="en-US" dirty="0"/>
              <a:t>Name one strength link state routing has over distance vector routing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391939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Intra Domain Routing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10/05/20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Layer, Control Plane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167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Set up routes within a single network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Distributing and updating routes</a:t>
            </a:r>
          </a:p>
          <a:p>
            <a:pPr lvl="1"/>
            <a:r>
              <a:rPr lang="en-US" dirty="0"/>
              <a:t>Convergence time</a:t>
            </a:r>
          </a:p>
          <a:p>
            <a:pPr lvl="1"/>
            <a:r>
              <a:rPr lang="en-US" dirty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55209" y="2630157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4946" y="3205645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55077" y="3778822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55077" y="4351999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655077" y="4925176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655077" y="5502910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655208" y="6076087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5048263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6161" y="4929733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BGP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4246" y="4929733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RIP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87647" y="4929732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OSPF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75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 Plane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4273" y="2098466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Plane</a:t>
            </a:r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Routing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344557" y="1600200"/>
            <a:ext cx="11691933" cy="5105400"/>
          </a:xfrm>
        </p:spPr>
        <p:txBody>
          <a:bodyPr>
            <a:normAutofit/>
          </a:bodyPr>
          <a:lstStyle/>
          <a:p>
            <a:r>
              <a:rPr lang="en-US" dirty="0"/>
              <a:t>Internet organized as a </a:t>
            </a:r>
            <a:r>
              <a:rPr lang="en-US" dirty="0">
                <a:solidFill>
                  <a:schemeClr val="accent1"/>
                </a:solidFill>
              </a:rPr>
              <a:t>two-level hierarchy</a:t>
            </a:r>
          </a:p>
          <a:p>
            <a:r>
              <a:rPr lang="en-US" dirty="0"/>
              <a:t>First level – autonomous systems (AS’s)</a:t>
            </a:r>
          </a:p>
          <a:p>
            <a:pPr lvl="1"/>
            <a:r>
              <a:rPr lang="en-US" dirty="0"/>
              <a:t>AS – region of network under a single administrative domain</a:t>
            </a:r>
          </a:p>
          <a:p>
            <a:pPr lvl="1"/>
            <a:r>
              <a:rPr lang="en-US" dirty="0"/>
              <a:t>Examples: Comcast, AT&amp;T, Verizon, T-Mobile, etc.</a:t>
            </a:r>
          </a:p>
          <a:p>
            <a:pPr lvl="1"/>
            <a:r>
              <a:rPr lang="en-US" dirty="0"/>
              <a:t>AS’s use </a:t>
            </a:r>
            <a:r>
              <a:rPr lang="en-US" dirty="0">
                <a:solidFill>
                  <a:schemeClr val="accent1"/>
                </a:solidFill>
              </a:rPr>
              <a:t>intra-domain</a:t>
            </a:r>
            <a:r>
              <a:rPr lang="en-US" dirty="0"/>
              <a:t> routing protocols internally</a:t>
            </a:r>
          </a:p>
          <a:p>
            <a:pPr lvl="1"/>
            <a:r>
              <a:rPr lang="en-US" dirty="0"/>
              <a:t>Distance Vector, e.g., Routing Information Protocol (RIP)</a:t>
            </a:r>
          </a:p>
          <a:p>
            <a:pPr lvl="1"/>
            <a:r>
              <a:rPr lang="en-US" dirty="0"/>
              <a:t>Link State, e.g., Open Shortest Path First (OSPF)</a:t>
            </a:r>
          </a:p>
          <a:p>
            <a:r>
              <a:rPr lang="en-US" dirty="0"/>
              <a:t>Second level – connections between AS’s use </a:t>
            </a:r>
            <a:r>
              <a:rPr lang="en-US" dirty="0">
                <a:solidFill>
                  <a:schemeClr val="accent1"/>
                </a:solidFill>
              </a:rPr>
              <a:t>inter-domain</a:t>
            </a:r>
            <a:r>
              <a:rPr lang="en-US" dirty="0"/>
              <a:t> routing protocols</a:t>
            </a:r>
          </a:p>
          <a:p>
            <a:pPr lvl="1"/>
            <a:r>
              <a:rPr lang="en-US" dirty="0"/>
              <a:t>Border Gateway Routing (BGP)</a:t>
            </a:r>
          </a:p>
          <a:p>
            <a:pPr lvl="1"/>
            <a:r>
              <a:rPr lang="en-US" dirty="0"/>
              <a:t>De facto standard today, BGP-4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8214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825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51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AS-1</a:t>
            </a:r>
          </a:p>
        </p:txBody>
      </p:sp>
      <p:sp>
        <p:nvSpPr>
          <p:cNvPr id="6" name="Cloud 5"/>
          <p:cNvSpPr/>
          <p:nvPr/>
        </p:nvSpPr>
        <p:spPr>
          <a:xfrm>
            <a:off x="7384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4454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4466725" y="5890231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3732275" y="5135207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4743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1993192" y="2123545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8489631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9742241" y="2366765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4738696" y="2783618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4416139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7312743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4416139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3732276" y="2334681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3573924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4416139" y="3159580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3573924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2755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2755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4777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5422559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6440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4777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5551715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6513905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5100001" y="4679639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7862495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7539938" y="2973815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8134535" y="2697983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8545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9195157" y="2697983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9416825" y="3238337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8867989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710931" y="4735982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24367" y="3058023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AS-3</a:t>
            </a: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3343229"/>
            <a:ext cx="645115" cy="380395"/>
          </a:xfrm>
          <a:prstGeom prst="rect">
            <a:avLst/>
          </a:prstGeom>
          <a:noFill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86" y="494500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0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9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18" y="429924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09" y="33054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67" y="25889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61" y="21444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209972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54" y="27791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042" y="25077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84" y="285794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268" y="366088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74" y="38032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380" y="3723624"/>
            <a:ext cx="645115" cy="380395"/>
          </a:xfrm>
          <a:prstGeom prst="rect">
            <a:avLst/>
          </a:prstGeom>
          <a:noFill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28" y="4641509"/>
            <a:ext cx="645115" cy="380395"/>
          </a:xfrm>
          <a:prstGeom prst="rect">
            <a:avLst/>
          </a:prstGeom>
          <a:noFill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44" y="4299244"/>
            <a:ext cx="645115" cy="380395"/>
          </a:xfrm>
          <a:prstGeom prst="rect">
            <a:avLst/>
          </a:prstGeom>
          <a:noFill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421" y="2593420"/>
            <a:ext cx="645115" cy="380395"/>
          </a:xfrm>
          <a:prstGeom prst="rect">
            <a:avLst/>
          </a:prstGeom>
          <a:noFill/>
        </p:spPr>
      </p:pic>
      <p:grpSp>
        <p:nvGrpSpPr>
          <p:cNvPr id="148" name="Group 147"/>
          <p:cNvGrpSpPr/>
          <p:nvPr/>
        </p:nvGrpSpPr>
        <p:grpSpPr>
          <a:xfrm flipH="1">
            <a:off x="1681065" y="3953625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Interior Routers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6962854" y="5467327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BGP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ASs?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– the Internet started as a network of networks</a:t>
            </a:r>
          </a:p>
          <a:p>
            <a:r>
              <a:rPr lang="en-US" dirty="0"/>
              <a:t>Routing algorithms are not efficient enough to execute on the entire Internet topology</a:t>
            </a:r>
          </a:p>
          <a:p>
            <a:r>
              <a:rPr lang="en-US" dirty="0"/>
              <a:t>Different organizations may use different routing policies</a:t>
            </a:r>
          </a:p>
          <a:p>
            <a:r>
              <a:rPr lang="en-US" dirty="0"/>
              <a:t>Allows organizations to hide their internal network structure</a:t>
            </a:r>
          </a:p>
          <a:p>
            <a:r>
              <a:rPr lang="en-US" dirty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84264" y="4841270"/>
            <a:ext cx="6623472" cy="1864329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59545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89728</TotalTime>
  <Words>3106</Words>
  <Application>Microsoft Office PowerPoint</Application>
  <PresentationFormat>Widescreen</PresentationFormat>
  <Paragraphs>1003</Paragraphs>
  <Slides>40</Slides>
  <Notes>12</Notes>
  <HiddenSlides>14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Consolas</vt:lpstr>
      <vt:lpstr>Tw Cen MT</vt:lpstr>
      <vt:lpstr>Wingdings</vt:lpstr>
      <vt:lpstr>Wingdings 2</vt:lpstr>
      <vt:lpstr>Median</vt:lpstr>
      <vt:lpstr>PowerPoint Presentation</vt:lpstr>
      <vt:lpstr>Exercises</vt:lpstr>
      <vt:lpstr>More exercises</vt:lpstr>
      <vt:lpstr>Even more exercises</vt:lpstr>
      <vt:lpstr>CS 3700 Networks and Distributed Systems</vt:lpstr>
      <vt:lpstr>Network Layer, Control Plane</vt:lpstr>
      <vt:lpstr>Internet Routing</vt:lpstr>
      <vt:lpstr>AS Example</vt:lpstr>
      <vt:lpstr>Why Do We Have ASs?</vt:lpstr>
      <vt:lpstr>Routing on a Graph</vt:lpstr>
      <vt:lpstr>Routing Problems</vt:lpstr>
      <vt:lpstr>Intra-domain Routing Protocols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 (special case of Split Horizon)</vt:lpstr>
      <vt:lpstr>Link State vs. Distance Vector</vt:lpstr>
      <vt:lpstr>Summary</vt:lpstr>
      <vt:lpstr>Takeaways</vt:lpstr>
      <vt:lpstr>CS 3700 Networks and Distributed Systems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1073</cp:revision>
  <cp:lastPrinted>2012-08-22T04:00:45Z</cp:lastPrinted>
  <dcterms:created xsi:type="dcterms:W3CDTF">2012-01-03T02:22:46Z</dcterms:created>
  <dcterms:modified xsi:type="dcterms:W3CDTF">2024-10-02T20:04:50Z</dcterms:modified>
</cp:coreProperties>
</file>