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47"/>
  </p:notesMasterIdLst>
  <p:handoutMasterIdLst>
    <p:handoutMasterId r:id="rId48"/>
  </p:handoutMasterIdLst>
  <p:sldIdLst>
    <p:sldId id="388" r:id="rId2"/>
    <p:sldId id="390" r:id="rId3"/>
    <p:sldId id="527" r:id="rId4"/>
    <p:sldId id="392" r:id="rId5"/>
    <p:sldId id="394" r:id="rId6"/>
    <p:sldId id="393" r:id="rId7"/>
    <p:sldId id="528" r:id="rId8"/>
    <p:sldId id="426" r:id="rId9"/>
    <p:sldId id="427" r:id="rId10"/>
    <p:sldId id="429" r:id="rId11"/>
    <p:sldId id="529" r:id="rId12"/>
    <p:sldId id="430" r:id="rId13"/>
    <p:sldId id="433" r:id="rId14"/>
    <p:sldId id="431" r:id="rId15"/>
    <p:sldId id="435" r:id="rId16"/>
    <p:sldId id="428" r:id="rId17"/>
    <p:sldId id="434" r:id="rId18"/>
    <p:sldId id="515" r:id="rId19"/>
    <p:sldId id="436" r:id="rId20"/>
    <p:sldId id="437" r:id="rId21"/>
    <p:sldId id="438" r:id="rId22"/>
    <p:sldId id="439" r:id="rId23"/>
    <p:sldId id="440" r:id="rId24"/>
    <p:sldId id="441" r:id="rId25"/>
    <p:sldId id="506" r:id="rId26"/>
    <p:sldId id="530" r:id="rId27"/>
    <p:sldId id="526" r:id="rId28"/>
    <p:sldId id="517" r:id="rId29"/>
    <p:sldId id="518" r:id="rId30"/>
    <p:sldId id="519" r:id="rId31"/>
    <p:sldId id="520" r:id="rId32"/>
    <p:sldId id="432" r:id="rId33"/>
    <p:sldId id="521" r:id="rId34"/>
    <p:sldId id="522" r:id="rId35"/>
    <p:sldId id="523" r:id="rId36"/>
    <p:sldId id="524" r:id="rId37"/>
    <p:sldId id="525" r:id="rId38"/>
    <p:sldId id="507" r:id="rId39"/>
    <p:sldId id="508" r:id="rId40"/>
    <p:sldId id="509" r:id="rId41"/>
    <p:sldId id="510" r:id="rId42"/>
    <p:sldId id="513" r:id="rId43"/>
    <p:sldId id="512" r:id="rId44"/>
    <p:sldId id="511" r:id="rId45"/>
    <p:sldId id="516" r:id="rId4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0"/>
            <p14:sldId id="527"/>
            <p14:sldId id="392"/>
            <p14:sldId id="394"/>
            <p14:sldId id="393"/>
            <p14:sldId id="528"/>
            <p14:sldId id="426"/>
            <p14:sldId id="427"/>
            <p14:sldId id="429"/>
            <p14:sldId id="529"/>
            <p14:sldId id="430"/>
            <p14:sldId id="433"/>
            <p14:sldId id="431"/>
            <p14:sldId id="435"/>
            <p14:sldId id="428"/>
            <p14:sldId id="434"/>
            <p14:sldId id="515"/>
            <p14:sldId id="436"/>
            <p14:sldId id="437"/>
            <p14:sldId id="438"/>
            <p14:sldId id="439"/>
            <p14:sldId id="440"/>
            <p14:sldId id="441"/>
            <p14:sldId id="506"/>
            <p14:sldId id="530"/>
            <p14:sldId id="526"/>
            <p14:sldId id="517"/>
            <p14:sldId id="518"/>
            <p14:sldId id="519"/>
            <p14:sldId id="520"/>
            <p14:sldId id="432"/>
            <p14:sldId id="521"/>
            <p14:sldId id="522"/>
            <p14:sldId id="523"/>
            <p14:sldId id="524"/>
            <p14:sldId id="525"/>
            <p14:sldId id="507"/>
            <p14:sldId id="508"/>
            <p14:sldId id="509"/>
            <p14:sldId id="510"/>
            <p14:sldId id="513"/>
            <p14:sldId id="512"/>
            <p14:sldId id="511"/>
            <p14:sldId id="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8B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1" autoAdjust="0"/>
    <p:restoredTop sz="96190" autoAdjust="0"/>
  </p:normalViewPr>
  <p:slideViewPr>
    <p:cSldViewPr snapToGrid="0">
      <p:cViewPr varScale="1">
        <p:scale>
          <a:sx n="101" d="100"/>
          <a:sy n="101" d="100"/>
        </p:scale>
        <p:origin x="429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106F6-C83D-4D35-BA51-A1ADFEE9314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A24A28-DBFD-4189-B7BC-51756CEF8B09}">
      <dgm:prSet/>
      <dgm:spPr/>
      <dgm:t>
        <a:bodyPr/>
        <a:lstStyle/>
        <a:p>
          <a:r>
            <a:rPr lang="en-US"/>
            <a:t>No blocking</a:t>
          </a:r>
        </a:p>
      </dgm:t>
    </dgm:pt>
    <dgm:pt modelId="{8A632C38-5643-4EA7-85A5-59563BE91B8A}" type="parTrans" cxnId="{A031AC48-205C-4E3D-B0E5-B92ED3312964}">
      <dgm:prSet/>
      <dgm:spPr/>
      <dgm:t>
        <a:bodyPr/>
        <a:lstStyle/>
        <a:p>
          <a:endParaRPr lang="en-US"/>
        </a:p>
      </dgm:t>
    </dgm:pt>
    <dgm:pt modelId="{2AE723D1-625D-4746-8502-16D228AD245C}" type="sibTrans" cxnId="{A031AC48-205C-4E3D-B0E5-B92ED3312964}">
      <dgm:prSet/>
      <dgm:spPr/>
      <dgm:t>
        <a:bodyPr/>
        <a:lstStyle/>
        <a:p>
          <a:endParaRPr lang="en-US"/>
        </a:p>
      </dgm:t>
    </dgm:pt>
    <dgm:pt modelId="{5729B64E-11A8-4DCB-9707-126EE61314E3}">
      <dgm:prSet/>
      <dgm:spPr/>
      <dgm:t>
        <a:bodyPr/>
        <a:lstStyle/>
        <a:p>
          <a:r>
            <a:rPr lang="en-US"/>
            <a:t>ISP cannot arbitrarily censor websites, content, packets, etc.</a:t>
          </a:r>
        </a:p>
      </dgm:t>
    </dgm:pt>
    <dgm:pt modelId="{D912CAE4-FDDE-4259-AD07-672E7C66C404}" type="parTrans" cxnId="{87748076-2DEA-4930-B6E5-CD333D93ED75}">
      <dgm:prSet/>
      <dgm:spPr/>
      <dgm:t>
        <a:bodyPr/>
        <a:lstStyle/>
        <a:p>
          <a:endParaRPr lang="en-US"/>
        </a:p>
      </dgm:t>
    </dgm:pt>
    <dgm:pt modelId="{30EF443D-EA03-4A4A-96AE-A4B2490E4485}" type="sibTrans" cxnId="{87748076-2DEA-4930-B6E5-CD333D93ED75}">
      <dgm:prSet/>
      <dgm:spPr/>
      <dgm:t>
        <a:bodyPr/>
        <a:lstStyle/>
        <a:p>
          <a:endParaRPr lang="en-US"/>
        </a:p>
      </dgm:t>
    </dgm:pt>
    <dgm:pt modelId="{4993CA62-3AD1-4730-A0C8-76D733170245}">
      <dgm:prSet/>
      <dgm:spPr/>
      <dgm:t>
        <a:bodyPr/>
        <a:lstStyle/>
        <a:p>
          <a:r>
            <a:rPr lang="en-US"/>
            <a:t>Except to comply with other laws, e.g. copyright and anti-child porn, etc.</a:t>
          </a:r>
        </a:p>
      </dgm:t>
    </dgm:pt>
    <dgm:pt modelId="{89C421B1-86BB-4CA4-A066-7A41A65B58AD}" type="parTrans" cxnId="{C65B2EE7-1A4A-4654-BD8F-EF0128A11F74}">
      <dgm:prSet/>
      <dgm:spPr/>
      <dgm:t>
        <a:bodyPr/>
        <a:lstStyle/>
        <a:p>
          <a:endParaRPr lang="en-US"/>
        </a:p>
      </dgm:t>
    </dgm:pt>
    <dgm:pt modelId="{7B4C0C7F-4B68-4FBE-926C-B0198E02DA62}" type="sibTrans" cxnId="{C65B2EE7-1A4A-4654-BD8F-EF0128A11F74}">
      <dgm:prSet/>
      <dgm:spPr/>
      <dgm:t>
        <a:bodyPr/>
        <a:lstStyle/>
        <a:p>
          <a:endParaRPr lang="en-US"/>
        </a:p>
      </dgm:t>
    </dgm:pt>
    <dgm:pt modelId="{C35D7CA8-E35A-453C-82C2-AF7B7D1D2E01}">
      <dgm:prSet/>
      <dgm:spPr/>
      <dgm:t>
        <a:bodyPr/>
        <a:lstStyle/>
        <a:p>
          <a:r>
            <a:rPr lang="en-US"/>
            <a:t>No throttling</a:t>
          </a:r>
        </a:p>
      </dgm:t>
    </dgm:pt>
    <dgm:pt modelId="{C2324036-F678-4B2B-B1C1-0D47CCAA65CF}" type="parTrans" cxnId="{12F9EF15-3F65-46CA-9CED-10D2CFEAF699}">
      <dgm:prSet/>
      <dgm:spPr/>
      <dgm:t>
        <a:bodyPr/>
        <a:lstStyle/>
        <a:p>
          <a:endParaRPr lang="en-US"/>
        </a:p>
      </dgm:t>
    </dgm:pt>
    <dgm:pt modelId="{42D71EE4-422E-471F-AD38-679BC1FA7D1F}" type="sibTrans" cxnId="{12F9EF15-3F65-46CA-9CED-10D2CFEAF699}">
      <dgm:prSet/>
      <dgm:spPr/>
      <dgm:t>
        <a:bodyPr/>
        <a:lstStyle/>
        <a:p>
          <a:endParaRPr lang="en-US"/>
        </a:p>
      </dgm:t>
    </dgm:pt>
    <dgm:pt modelId="{73468485-79BA-470D-BD1A-E6A2208041A8}">
      <dgm:prSet/>
      <dgm:spPr/>
      <dgm:t>
        <a:bodyPr/>
        <a:lstStyle/>
        <a:p>
          <a:r>
            <a:rPr lang="en-US"/>
            <a:t>ISP cannot arbitrarily slow down particular services</a:t>
          </a:r>
        </a:p>
      </dgm:t>
    </dgm:pt>
    <dgm:pt modelId="{1B9904C6-25EF-48B9-A2C8-D14377FE4074}" type="parTrans" cxnId="{CB8655C6-DEBB-4B21-ABDB-068C59869319}">
      <dgm:prSet/>
      <dgm:spPr/>
      <dgm:t>
        <a:bodyPr/>
        <a:lstStyle/>
        <a:p>
          <a:endParaRPr lang="en-US"/>
        </a:p>
      </dgm:t>
    </dgm:pt>
    <dgm:pt modelId="{461C343A-63A4-4E11-B0B6-BCB3E0933E17}" type="sibTrans" cxnId="{CB8655C6-DEBB-4B21-ABDB-068C59869319}">
      <dgm:prSet/>
      <dgm:spPr/>
      <dgm:t>
        <a:bodyPr/>
        <a:lstStyle/>
        <a:p>
          <a:endParaRPr lang="en-US"/>
        </a:p>
      </dgm:t>
    </dgm:pt>
    <dgm:pt modelId="{CF12F479-96B6-43D0-9928-168A478DD5C4}">
      <dgm:prSet/>
      <dgm:spPr/>
      <dgm:t>
        <a:bodyPr/>
        <a:lstStyle/>
        <a:p>
          <a:r>
            <a:rPr lang="en-US"/>
            <a:t>Exceptions for “reasonable network management”, cybersecurity, etc.</a:t>
          </a:r>
        </a:p>
      </dgm:t>
    </dgm:pt>
    <dgm:pt modelId="{3E1F56FB-ABD0-4D67-BC27-231A33725E8F}" type="parTrans" cxnId="{9D26F9A7-BE60-4F8C-9614-D5895805E828}">
      <dgm:prSet/>
      <dgm:spPr/>
      <dgm:t>
        <a:bodyPr/>
        <a:lstStyle/>
        <a:p>
          <a:endParaRPr lang="en-US"/>
        </a:p>
      </dgm:t>
    </dgm:pt>
    <dgm:pt modelId="{5E9770A8-CF5F-4911-9B20-2291C51329B5}" type="sibTrans" cxnId="{9D26F9A7-BE60-4F8C-9614-D5895805E828}">
      <dgm:prSet/>
      <dgm:spPr/>
      <dgm:t>
        <a:bodyPr/>
        <a:lstStyle/>
        <a:p>
          <a:endParaRPr lang="en-US"/>
        </a:p>
      </dgm:t>
    </dgm:pt>
    <dgm:pt modelId="{815E959F-EE7B-4BE2-936B-5AE26904B47B}">
      <dgm:prSet/>
      <dgm:spPr/>
      <dgm:t>
        <a:bodyPr/>
        <a:lstStyle/>
        <a:p>
          <a:r>
            <a:rPr lang="en-US"/>
            <a:t>No paid prioritization</a:t>
          </a:r>
        </a:p>
      </dgm:t>
    </dgm:pt>
    <dgm:pt modelId="{CEE903E6-9374-4933-9481-300D22905A11}" type="parTrans" cxnId="{94452D5A-3E48-4E5E-BDAD-931067EA9F80}">
      <dgm:prSet/>
      <dgm:spPr/>
      <dgm:t>
        <a:bodyPr/>
        <a:lstStyle/>
        <a:p>
          <a:endParaRPr lang="en-US"/>
        </a:p>
      </dgm:t>
    </dgm:pt>
    <dgm:pt modelId="{B4BEB7A4-49F9-4B8E-BBB3-66D6C5BC6035}" type="sibTrans" cxnId="{94452D5A-3E48-4E5E-BDAD-931067EA9F80}">
      <dgm:prSet/>
      <dgm:spPr/>
      <dgm:t>
        <a:bodyPr/>
        <a:lstStyle/>
        <a:p>
          <a:endParaRPr lang="en-US"/>
        </a:p>
      </dgm:t>
    </dgm:pt>
    <dgm:pt modelId="{8515A9A8-7A18-49EB-B035-AD70C035D766}">
      <dgm:prSet/>
      <dgm:spPr/>
      <dgm:t>
        <a:bodyPr/>
        <a:lstStyle/>
        <a:p>
          <a:r>
            <a:rPr lang="en-US"/>
            <a:t>ISP cannot charge service providers for improved access to customers</a:t>
          </a:r>
        </a:p>
      </dgm:t>
    </dgm:pt>
    <dgm:pt modelId="{BFC3BF1B-F92B-4C9B-BF5E-A4C1B1301FE3}" type="parTrans" cxnId="{1C291A24-489C-490C-862E-6F963D128F29}">
      <dgm:prSet/>
      <dgm:spPr/>
      <dgm:t>
        <a:bodyPr/>
        <a:lstStyle/>
        <a:p>
          <a:endParaRPr lang="en-US"/>
        </a:p>
      </dgm:t>
    </dgm:pt>
    <dgm:pt modelId="{D4E0F8FA-9BA5-40AD-8251-15B6C247D4CB}" type="sibTrans" cxnId="{1C291A24-489C-490C-862E-6F963D128F29}">
      <dgm:prSet/>
      <dgm:spPr/>
      <dgm:t>
        <a:bodyPr/>
        <a:lstStyle/>
        <a:p>
          <a:endParaRPr lang="en-US"/>
        </a:p>
      </dgm:t>
    </dgm:pt>
    <dgm:pt modelId="{50B38916-3F2E-4803-A7CF-8F5866E480B0}">
      <dgm:prSet/>
      <dgm:spPr/>
      <dgm:t>
        <a:bodyPr/>
        <a:lstStyle/>
        <a:p>
          <a:r>
            <a:rPr lang="en-US"/>
            <a:t>No zero rating</a:t>
          </a:r>
        </a:p>
      </dgm:t>
    </dgm:pt>
    <dgm:pt modelId="{469B9219-EA81-4910-A229-9A2B5F48BB59}" type="parTrans" cxnId="{AA33CD2D-917E-4701-969D-0657C8738EF7}">
      <dgm:prSet/>
      <dgm:spPr/>
      <dgm:t>
        <a:bodyPr/>
        <a:lstStyle/>
        <a:p>
          <a:endParaRPr lang="en-US"/>
        </a:p>
      </dgm:t>
    </dgm:pt>
    <dgm:pt modelId="{283EAAA0-208F-4065-8D32-64475DE5D1D4}" type="sibTrans" cxnId="{AA33CD2D-917E-4701-969D-0657C8738EF7}">
      <dgm:prSet/>
      <dgm:spPr/>
      <dgm:t>
        <a:bodyPr/>
        <a:lstStyle/>
        <a:p>
          <a:endParaRPr lang="en-US"/>
        </a:p>
      </dgm:t>
    </dgm:pt>
    <dgm:pt modelId="{62589145-93CD-4953-8D5E-AA0241EBFC83}">
      <dgm:prSet/>
      <dgm:spPr/>
      <dgm:t>
        <a:bodyPr/>
        <a:lstStyle/>
        <a:p>
          <a:r>
            <a:rPr lang="en-US"/>
            <a:t>ISP cannot give preference to some services by making them “free”</a:t>
          </a:r>
        </a:p>
      </dgm:t>
    </dgm:pt>
    <dgm:pt modelId="{BC2294AF-D5C8-40DB-8DF8-7B666ED32EFF}" type="parTrans" cxnId="{0E09FD0B-EBAB-4B12-9984-FDC90AB885DB}">
      <dgm:prSet/>
      <dgm:spPr/>
      <dgm:t>
        <a:bodyPr/>
        <a:lstStyle/>
        <a:p>
          <a:endParaRPr lang="en-US"/>
        </a:p>
      </dgm:t>
    </dgm:pt>
    <dgm:pt modelId="{6D0C6BE2-DBA2-4C19-B781-391FD9684D3D}" type="sibTrans" cxnId="{0E09FD0B-EBAB-4B12-9984-FDC90AB885DB}">
      <dgm:prSet/>
      <dgm:spPr/>
      <dgm:t>
        <a:bodyPr/>
        <a:lstStyle/>
        <a:p>
          <a:endParaRPr lang="en-US"/>
        </a:p>
      </dgm:t>
    </dgm:pt>
    <dgm:pt modelId="{EB03A355-C9E4-4810-9296-570D35E57D54}">
      <dgm:prSet/>
      <dgm:spPr/>
      <dgm:t>
        <a:bodyPr/>
        <a:lstStyle/>
        <a:p>
          <a:r>
            <a:rPr lang="en-US"/>
            <a:t>E.g. exempting a service from monthly data usage limits</a:t>
          </a:r>
        </a:p>
      </dgm:t>
    </dgm:pt>
    <dgm:pt modelId="{0D4B225D-9098-4C1C-A952-2D90CB6DD57D}" type="parTrans" cxnId="{8D54B488-F162-40D4-96E6-7DCB1C672A68}">
      <dgm:prSet/>
      <dgm:spPr/>
      <dgm:t>
        <a:bodyPr/>
        <a:lstStyle/>
        <a:p>
          <a:endParaRPr lang="en-US"/>
        </a:p>
      </dgm:t>
    </dgm:pt>
    <dgm:pt modelId="{E6B32106-18C6-43F2-A5BD-57D2A056856F}" type="sibTrans" cxnId="{8D54B488-F162-40D4-96E6-7DCB1C672A68}">
      <dgm:prSet/>
      <dgm:spPr/>
      <dgm:t>
        <a:bodyPr/>
        <a:lstStyle/>
        <a:p>
          <a:endParaRPr lang="en-US"/>
        </a:p>
      </dgm:t>
    </dgm:pt>
    <dgm:pt modelId="{0C43A8B9-4947-4913-A3F3-06C4718A6D59}" type="pres">
      <dgm:prSet presAssocID="{ACB106F6-C83D-4D35-BA51-A1ADFEE93145}" presName="Name0" presStyleCnt="0">
        <dgm:presLayoutVars>
          <dgm:dir/>
          <dgm:animLvl val="lvl"/>
          <dgm:resizeHandles val="exact"/>
        </dgm:presLayoutVars>
      </dgm:prSet>
      <dgm:spPr/>
    </dgm:pt>
    <dgm:pt modelId="{0CE3F389-3A45-4E2E-B058-E741EC3225EA}" type="pres">
      <dgm:prSet presAssocID="{4DA24A28-DBFD-4189-B7BC-51756CEF8B09}" presName="composite" presStyleCnt="0"/>
      <dgm:spPr/>
    </dgm:pt>
    <dgm:pt modelId="{4A851497-9BB1-46AC-A52E-FF95BE02E162}" type="pres">
      <dgm:prSet presAssocID="{4DA24A28-DBFD-4189-B7BC-51756CEF8B0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1ECEB26-47A1-4F50-BAC2-76E53B435023}" type="pres">
      <dgm:prSet presAssocID="{4DA24A28-DBFD-4189-B7BC-51756CEF8B09}" presName="desTx" presStyleLbl="alignAccFollowNode1" presStyleIdx="0" presStyleCnt="4">
        <dgm:presLayoutVars>
          <dgm:bulletEnabled val="1"/>
        </dgm:presLayoutVars>
      </dgm:prSet>
      <dgm:spPr/>
    </dgm:pt>
    <dgm:pt modelId="{DD4CC5E3-1EFA-4F18-A393-78CBA9E4AED1}" type="pres">
      <dgm:prSet presAssocID="{2AE723D1-625D-4746-8502-16D228AD245C}" presName="space" presStyleCnt="0"/>
      <dgm:spPr/>
    </dgm:pt>
    <dgm:pt modelId="{A2BA6D32-9AAA-40AA-BE2F-0FAB57BAC3BC}" type="pres">
      <dgm:prSet presAssocID="{C35D7CA8-E35A-453C-82C2-AF7B7D1D2E01}" presName="composite" presStyleCnt="0"/>
      <dgm:spPr/>
    </dgm:pt>
    <dgm:pt modelId="{AF591CE5-673D-409C-B3E3-524A43F55E65}" type="pres">
      <dgm:prSet presAssocID="{C35D7CA8-E35A-453C-82C2-AF7B7D1D2E0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FA8DF1C-0932-4B3F-983F-1BC351BCB012}" type="pres">
      <dgm:prSet presAssocID="{C35D7CA8-E35A-453C-82C2-AF7B7D1D2E01}" presName="desTx" presStyleLbl="alignAccFollowNode1" presStyleIdx="1" presStyleCnt="4">
        <dgm:presLayoutVars>
          <dgm:bulletEnabled val="1"/>
        </dgm:presLayoutVars>
      </dgm:prSet>
      <dgm:spPr/>
    </dgm:pt>
    <dgm:pt modelId="{B60E626E-440A-4D0B-B567-73B0376D7AA5}" type="pres">
      <dgm:prSet presAssocID="{42D71EE4-422E-471F-AD38-679BC1FA7D1F}" presName="space" presStyleCnt="0"/>
      <dgm:spPr/>
    </dgm:pt>
    <dgm:pt modelId="{1F4DA217-19F2-4E75-A5B4-3AC420B923E2}" type="pres">
      <dgm:prSet presAssocID="{815E959F-EE7B-4BE2-936B-5AE26904B47B}" presName="composite" presStyleCnt="0"/>
      <dgm:spPr/>
    </dgm:pt>
    <dgm:pt modelId="{E42C863B-1052-4B94-B5C2-15B383F5D2B8}" type="pres">
      <dgm:prSet presAssocID="{815E959F-EE7B-4BE2-936B-5AE26904B47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26AF40C-26F0-4DD9-AA15-BFEDB7BC728B}" type="pres">
      <dgm:prSet presAssocID="{815E959F-EE7B-4BE2-936B-5AE26904B47B}" presName="desTx" presStyleLbl="alignAccFollowNode1" presStyleIdx="2" presStyleCnt="4">
        <dgm:presLayoutVars>
          <dgm:bulletEnabled val="1"/>
        </dgm:presLayoutVars>
      </dgm:prSet>
      <dgm:spPr/>
    </dgm:pt>
    <dgm:pt modelId="{C38EE5CF-21E3-4739-8375-025BDF63153A}" type="pres">
      <dgm:prSet presAssocID="{B4BEB7A4-49F9-4B8E-BBB3-66D6C5BC6035}" presName="space" presStyleCnt="0"/>
      <dgm:spPr/>
    </dgm:pt>
    <dgm:pt modelId="{EE16D694-7264-4AE8-932D-AAEFF956A46B}" type="pres">
      <dgm:prSet presAssocID="{50B38916-3F2E-4803-A7CF-8F5866E480B0}" presName="composite" presStyleCnt="0"/>
      <dgm:spPr/>
    </dgm:pt>
    <dgm:pt modelId="{6D7B630B-1CDA-480A-AD4E-EDAA7125CC96}" type="pres">
      <dgm:prSet presAssocID="{50B38916-3F2E-4803-A7CF-8F5866E480B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3515445-3018-4191-829A-3ABC32721E91}" type="pres">
      <dgm:prSet presAssocID="{50B38916-3F2E-4803-A7CF-8F5866E480B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E09FD0B-EBAB-4B12-9984-FDC90AB885DB}" srcId="{50B38916-3F2E-4803-A7CF-8F5866E480B0}" destId="{62589145-93CD-4953-8D5E-AA0241EBFC83}" srcOrd="0" destOrd="0" parTransId="{BC2294AF-D5C8-40DB-8DF8-7B666ED32EFF}" sibTransId="{6D0C6BE2-DBA2-4C19-B781-391FD9684D3D}"/>
    <dgm:cxn modelId="{12F9EF15-3F65-46CA-9CED-10D2CFEAF699}" srcId="{ACB106F6-C83D-4D35-BA51-A1ADFEE93145}" destId="{C35D7CA8-E35A-453C-82C2-AF7B7D1D2E01}" srcOrd="1" destOrd="0" parTransId="{C2324036-F678-4B2B-B1C1-0D47CCAA65CF}" sibTransId="{42D71EE4-422E-471F-AD38-679BC1FA7D1F}"/>
    <dgm:cxn modelId="{1C291A24-489C-490C-862E-6F963D128F29}" srcId="{815E959F-EE7B-4BE2-936B-5AE26904B47B}" destId="{8515A9A8-7A18-49EB-B035-AD70C035D766}" srcOrd="0" destOrd="0" parTransId="{BFC3BF1B-F92B-4C9B-BF5E-A4C1B1301FE3}" sibTransId="{D4E0F8FA-9BA5-40AD-8251-15B6C247D4CB}"/>
    <dgm:cxn modelId="{AA33CD2D-917E-4701-969D-0657C8738EF7}" srcId="{ACB106F6-C83D-4D35-BA51-A1ADFEE93145}" destId="{50B38916-3F2E-4803-A7CF-8F5866E480B0}" srcOrd="3" destOrd="0" parTransId="{469B9219-EA81-4910-A229-9A2B5F48BB59}" sibTransId="{283EAAA0-208F-4065-8D32-64475DE5D1D4}"/>
    <dgm:cxn modelId="{238FEA44-E0A1-4108-8A2D-36DB079CCFFB}" type="presOf" srcId="{4993CA62-3AD1-4730-A0C8-76D733170245}" destId="{21ECEB26-47A1-4F50-BAC2-76E53B435023}" srcOrd="0" destOrd="1" presId="urn:microsoft.com/office/officeart/2005/8/layout/hList1"/>
    <dgm:cxn modelId="{AF058F68-0189-4904-8FAF-77DB9EA4DFFD}" type="presOf" srcId="{50B38916-3F2E-4803-A7CF-8F5866E480B0}" destId="{6D7B630B-1CDA-480A-AD4E-EDAA7125CC96}" srcOrd="0" destOrd="0" presId="urn:microsoft.com/office/officeart/2005/8/layout/hList1"/>
    <dgm:cxn modelId="{A031AC48-205C-4E3D-B0E5-B92ED3312964}" srcId="{ACB106F6-C83D-4D35-BA51-A1ADFEE93145}" destId="{4DA24A28-DBFD-4189-B7BC-51756CEF8B09}" srcOrd="0" destOrd="0" parTransId="{8A632C38-5643-4EA7-85A5-59563BE91B8A}" sibTransId="{2AE723D1-625D-4746-8502-16D228AD245C}"/>
    <dgm:cxn modelId="{F8F22053-742F-489D-B54F-A46AD8FFED88}" type="presOf" srcId="{62589145-93CD-4953-8D5E-AA0241EBFC83}" destId="{43515445-3018-4191-829A-3ABC32721E91}" srcOrd="0" destOrd="0" presId="urn:microsoft.com/office/officeart/2005/8/layout/hList1"/>
    <dgm:cxn modelId="{9FB7B473-8591-4C6A-B1CD-22484BC52D62}" type="presOf" srcId="{8515A9A8-7A18-49EB-B035-AD70C035D766}" destId="{326AF40C-26F0-4DD9-AA15-BFEDB7BC728B}" srcOrd="0" destOrd="0" presId="urn:microsoft.com/office/officeart/2005/8/layout/hList1"/>
    <dgm:cxn modelId="{87748076-2DEA-4930-B6E5-CD333D93ED75}" srcId="{4DA24A28-DBFD-4189-B7BC-51756CEF8B09}" destId="{5729B64E-11A8-4DCB-9707-126EE61314E3}" srcOrd="0" destOrd="0" parTransId="{D912CAE4-FDDE-4259-AD07-672E7C66C404}" sibTransId="{30EF443D-EA03-4A4A-96AE-A4B2490E4485}"/>
    <dgm:cxn modelId="{94452D5A-3E48-4E5E-BDAD-931067EA9F80}" srcId="{ACB106F6-C83D-4D35-BA51-A1ADFEE93145}" destId="{815E959F-EE7B-4BE2-936B-5AE26904B47B}" srcOrd="2" destOrd="0" parTransId="{CEE903E6-9374-4933-9481-300D22905A11}" sibTransId="{B4BEB7A4-49F9-4B8E-BBB3-66D6C5BC6035}"/>
    <dgm:cxn modelId="{8EF6A784-EA69-4D4D-98DD-BEA41C1B7093}" type="presOf" srcId="{C35D7CA8-E35A-453C-82C2-AF7B7D1D2E01}" destId="{AF591CE5-673D-409C-B3E3-524A43F55E65}" srcOrd="0" destOrd="0" presId="urn:microsoft.com/office/officeart/2005/8/layout/hList1"/>
    <dgm:cxn modelId="{8D54B488-F162-40D4-96E6-7DCB1C672A68}" srcId="{50B38916-3F2E-4803-A7CF-8F5866E480B0}" destId="{EB03A355-C9E4-4810-9296-570D35E57D54}" srcOrd="1" destOrd="0" parTransId="{0D4B225D-9098-4C1C-A952-2D90CB6DD57D}" sibTransId="{E6B32106-18C6-43F2-A5BD-57D2A056856F}"/>
    <dgm:cxn modelId="{4DDF9692-26D1-4EC3-9485-72E5A94ECF6C}" type="presOf" srcId="{73468485-79BA-470D-BD1A-E6A2208041A8}" destId="{9FA8DF1C-0932-4B3F-983F-1BC351BCB012}" srcOrd="0" destOrd="0" presId="urn:microsoft.com/office/officeart/2005/8/layout/hList1"/>
    <dgm:cxn modelId="{9D26F9A7-BE60-4F8C-9614-D5895805E828}" srcId="{C35D7CA8-E35A-453C-82C2-AF7B7D1D2E01}" destId="{CF12F479-96B6-43D0-9928-168A478DD5C4}" srcOrd="1" destOrd="0" parTransId="{3E1F56FB-ABD0-4D67-BC27-231A33725E8F}" sibTransId="{5E9770A8-CF5F-4911-9B20-2291C51329B5}"/>
    <dgm:cxn modelId="{CB8655C6-DEBB-4B21-ABDB-068C59869319}" srcId="{C35D7CA8-E35A-453C-82C2-AF7B7D1D2E01}" destId="{73468485-79BA-470D-BD1A-E6A2208041A8}" srcOrd="0" destOrd="0" parTransId="{1B9904C6-25EF-48B9-A2C8-D14377FE4074}" sibTransId="{461C343A-63A4-4E11-B0B6-BCB3E0933E17}"/>
    <dgm:cxn modelId="{FFF89ACB-F066-46A3-8C94-EA5C5A2ED006}" type="presOf" srcId="{4DA24A28-DBFD-4189-B7BC-51756CEF8B09}" destId="{4A851497-9BB1-46AC-A52E-FF95BE02E162}" srcOrd="0" destOrd="0" presId="urn:microsoft.com/office/officeart/2005/8/layout/hList1"/>
    <dgm:cxn modelId="{890F2CD6-33F1-43B0-B0CF-A7B6CBC928F6}" type="presOf" srcId="{CF12F479-96B6-43D0-9928-168A478DD5C4}" destId="{9FA8DF1C-0932-4B3F-983F-1BC351BCB012}" srcOrd="0" destOrd="1" presId="urn:microsoft.com/office/officeart/2005/8/layout/hList1"/>
    <dgm:cxn modelId="{C65B2EE7-1A4A-4654-BD8F-EF0128A11F74}" srcId="{4DA24A28-DBFD-4189-B7BC-51756CEF8B09}" destId="{4993CA62-3AD1-4730-A0C8-76D733170245}" srcOrd="1" destOrd="0" parTransId="{89C421B1-86BB-4CA4-A066-7A41A65B58AD}" sibTransId="{7B4C0C7F-4B68-4FBE-926C-B0198E02DA62}"/>
    <dgm:cxn modelId="{2D6C72E9-1161-420C-B91A-2763A9D6EACD}" type="presOf" srcId="{EB03A355-C9E4-4810-9296-570D35E57D54}" destId="{43515445-3018-4191-829A-3ABC32721E91}" srcOrd="0" destOrd="1" presId="urn:microsoft.com/office/officeart/2005/8/layout/hList1"/>
    <dgm:cxn modelId="{558A6EF2-78F7-4002-B525-6D388263E4D4}" type="presOf" srcId="{ACB106F6-C83D-4D35-BA51-A1ADFEE93145}" destId="{0C43A8B9-4947-4913-A3F3-06C4718A6D59}" srcOrd="0" destOrd="0" presId="urn:microsoft.com/office/officeart/2005/8/layout/hList1"/>
    <dgm:cxn modelId="{1F6806F7-80C3-4843-A68D-44EFFBEA96DD}" type="presOf" srcId="{815E959F-EE7B-4BE2-936B-5AE26904B47B}" destId="{E42C863B-1052-4B94-B5C2-15B383F5D2B8}" srcOrd="0" destOrd="0" presId="urn:microsoft.com/office/officeart/2005/8/layout/hList1"/>
    <dgm:cxn modelId="{B6F5ACF9-97A2-4308-B138-5557B3F375CC}" type="presOf" srcId="{5729B64E-11A8-4DCB-9707-126EE61314E3}" destId="{21ECEB26-47A1-4F50-BAC2-76E53B435023}" srcOrd="0" destOrd="0" presId="urn:microsoft.com/office/officeart/2005/8/layout/hList1"/>
    <dgm:cxn modelId="{5FE6F65D-FA11-4B03-9CC1-482D055A2026}" type="presParOf" srcId="{0C43A8B9-4947-4913-A3F3-06C4718A6D59}" destId="{0CE3F389-3A45-4E2E-B058-E741EC3225EA}" srcOrd="0" destOrd="0" presId="urn:microsoft.com/office/officeart/2005/8/layout/hList1"/>
    <dgm:cxn modelId="{E6E93427-1500-49BE-839D-9F901A98CD6E}" type="presParOf" srcId="{0CE3F389-3A45-4E2E-B058-E741EC3225EA}" destId="{4A851497-9BB1-46AC-A52E-FF95BE02E162}" srcOrd="0" destOrd="0" presId="urn:microsoft.com/office/officeart/2005/8/layout/hList1"/>
    <dgm:cxn modelId="{CA458102-BD83-4357-B01F-04DE7C7E7B45}" type="presParOf" srcId="{0CE3F389-3A45-4E2E-B058-E741EC3225EA}" destId="{21ECEB26-47A1-4F50-BAC2-76E53B435023}" srcOrd="1" destOrd="0" presId="urn:microsoft.com/office/officeart/2005/8/layout/hList1"/>
    <dgm:cxn modelId="{36C0456E-C66F-4A93-ADC6-C08F455A91CB}" type="presParOf" srcId="{0C43A8B9-4947-4913-A3F3-06C4718A6D59}" destId="{DD4CC5E3-1EFA-4F18-A393-78CBA9E4AED1}" srcOrd="1" destOrd="0" presId="urn:microsoft.com/office/officeart/2005/8/layout/hList1"/>
    <dgm:cxn modelId="{3A535470-B1AF-4FF4-8966-2176D1DB3346}" type="presParOf" srcId="{0C43A8B9-4947-4913-A3F3-06C4718A6D59}" destId="{A2BA6D32-9AAA-40AA-BE2F-0FAB57BAC3BC}" srcOrd="2" destOrd="0" presId="urn:microsoft.com/office/officeart/2005/8/layout/hList1"/>
    <dgm:cxn modelId="{9DC0100E-70C0-4B02-9555-7871FB1C3F89}" type="presParOf" srcId="{A2BA6D32-9AAA-40AA-BE2F-0FAB57BAC3BC}" destId="{AF591CE5-673D-409C-B3E3-524A43F55E65}" srcOrd="0" destOrd="0" presId="urn:microsoft.com/office/officeart/2005/8/layout/hList1"/>
    <dgm:cxn modelId="{25CD1DBD-FAF5-4950-9972-BF50852EEB4C}" type="presParOf" srcId="{A2BA6D32-9AAA-40AA-BE2F-0FAB57BAC3BC}" destId="{9FA8DF1C-0932-4B3F-983F-1BC351BCB012}" srcOrd="1" destOrd="0" presId="urn:microsoft.com/office/officeart/2005/8/layout/hList1"/>
    <dgm:cxn modelId="{A9D437B4-FAE4-4ECF-866C-63C6B4134AFA}" type="presParOf" srcId="{0C43A8B9-4947-4913-A3F3-06C4718A6D59}" destId="{B60E626E-440A-4D0B-B567-73B0376D7AA5}" srcOrd="3" destOrd="0" presId="urn:microsoft.com/office/officeart/2005/8/layout/hList1"/>
    <dgm:cxn modelId="{B5F06530-04ED-44A8-B28D-BDD6BCE76ACD}" type="presParOf" srcId="{0C43A8B9-4947-4913-A3F3-06C4718A6D59}" destId="{1F4DA217-19F2-4E75-A5B4-3AC420B923E2}" srcOrd="4" destOrd="0" presId="urn:microsoft.com/office/officeart/2005/8/layout/hList1"/>
    <dgm:cxn modelId="{A94150AF-2C5E-4701-A280-F8B3C17932CF}" type="presParOf" srcId="{1F4DA217-19F2-4E75-A5B4-3AC420B923E2}" destId="{E42C863B-1052-4B94-B5C2-15B383F5D2B8}" srcOrd="0" destOrd="0" presId="urn:microsoft.com/office/officeart/2005/8/layout/hList1"/>
    <dgm:cxn modelId="{5EF7A1F2-2F05-4909-BFA9-466535D7267F}" type="presParOf" srcId="{1F4DA217-19F2-4E75-A5B4-3AC420B923E2}" destId="{326AF40C-26F0-4DD9-AA15-BFEDB7BC728B}" srcOrd="1" destOrd="0" presId="urn:microsoft.com/office/officeart/2005/8/layout/hList1"/>
    <dgm:cxn modelId="{B902B284-6622-423C-860C-D228B1E1E725}" type="presParOf" srcId="{0C43A8B9-4947-4913-A3F3-06C4718A6D59}" destId="{C38EE5CF-21E3-4739-8375-025BDF63153A}" srcOrd="5" destOrd="0" presId="urn:microsoft.com/office/officeart/2005/8/layout/hList1"/>
    <dgm:cxn modelId="{E30CE7C4-6037-4878-B715-D765B7EE6D22}" type="presParOf" srcId="{0C43A8B9-4947-4913-A3F3-06C4718A6D59}" destId="{EE16D694-7264-4AE8-932D-AAEFF956A46B}" srcOrd="6" destOrd="0" presId="urn:microsoft.com/office/officeart/2005/8/layout/hList1"/>
    <dgm:cxn modelId="{FA27640D-2373-4383-942B-54823CB9787E}" type="presParOf" srcId="{EE16D694-7264-4AE8-932D-AAEFF956A46B}" destId="{6D7B630B-1CDA-480A-AD4E-EDAA7125CC96}" srcOrd="0" destOrd="0" presId="urn:microsoft.com/office/officeart/2005/8/layout/hList1"/>
    <dgm:cxn modelId="{C2785DFB-6FFB-45A2-BC67-9440C530894E}" type="presParOf" srcId="{EE16D694-7264-4AE8-932D-AAEFF956A46B}" destId="{43515445-3018-4191-829A-3ABC32721E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1497-9BB1-46AC-A52E-FF95BE02E162}">
      <dsp:nvSpPr>
        <dsp:cNvPr id="0" name=""/>
        <dsp:cNvSpPr/>
      </dsp:nvSpPr>
      <dsp:spPr>
        <a:xfrm>
          <a:off x="4431" y="120508"/>
          <a:ext cx="2664420" cy="867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blocking</a:t>
          </a:r>
        </a:p>
      </dsp:txBody>
      <dsp:txXfrm>
        <a:off x="4431" y="120508"/>
        <a:ext cx="2664420" cy="867663"/>
      </dsp:txXfrm>
    </dsp:sp>
    <dsp:sp modelId="{21ECEB26-47A1-4F50-BAC2-76E53B435023}">
      <dsp:nvSpPr>
        <dsp:cNvPr id="0" name=""/>
        <dsp:cNvSpPr/>
      </dsp:nvSpPr>
      <dsp:spPr>
        <a:xfrm>
          <a:off x="4431" y="988171"/>
          <a:ext cx="2664420" cy="3996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ISP cannot arbitrarily censor websites, content, packets, etc.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Except to comply with other laws, e.g. copyright and anti-child porn, etc.</a:t>
          </a:r>
        </a:p>
      </dsp:txBody>
      <dsp:txXfrm>
        <a:off x="4431" y="988171"/>
        <a:ext cx="2664420" cy="3996720"/>
      </dsp:txXfrm>
    </dsp:sp>
    <dsp:sp modelId="{AF591CE5-673D-409C-B3E3-524A43F55E65}">
      <dsp:nvSpPr>
        <dsp:cNvPr id="0" name=""/>
        <dsp:cNvSpPr/>
      </dsp:nvSpPr>
      <dsp:spPr>
        <a:xfrm>
          <a:off x="3041870" y="120508"/>
          <a:ext cx="2664420" cy="867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throttling</a:t>
          </a:r>
        </a:p>
      </dsp:txBody>
      <dsp:txXfrm>
        <a:off x="3041870" y="120508"/>
        <a:ext cx="2664420" cy="867663"/>
      </dsp:txXfrm>
    </dsp:sp>
    <dsp:sp modelId="{9FA8DF1C-0932-4B3F-983F-1BC351BCB012}">
      <dsp:nvSpPr>
        <dsp:cNvPr id="0" name=""/>
        <dsp:cNvSpPr/>
      </dsp:nvSpPr>
      <dsp:spPr>
        <a:xfrm>
          <a:off x="3041870" y="988171"/>
          <a:ext cx="2664420" cy="3996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ISP cannot arbitrarily slow down particular services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Exceptions for “reasonable network management”, cybersecurity, etc.</a:t>
          </a:r>
        </a:p>
      </dsp:txBody>
      <dsp:txXfrm>
        <a:off x="3041870" y="988171"/>
        <a:ext cx="2664420" cy="3996720"/>
      </dsp:txXfrm>
    </dsp:sp>
    <dsp:sp modelId="{E42C863B-1052-4B94-B5C2-15B383F5D2B8}">
      <dsp:nvSpPr>
        <dsp:cNvPr id="0" name=""/>
        <dsp:cNvSpPr/>
      </dsp:nvSpPr>
      <dsp:spPr>
        <a:xfrm>
          <a:off x="6079309" y="120508"/>
          <a:ext cx="2664420" cy="867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paid prioritization</a:t>
          </a:r>
        </a:p>
      </dsp:txBody>
      <dsp:txXfrm>
        <a:off x="6079309" y="120508"/>
        <a:ext cx="2664420" cy="867663"/>
      </dsp:txXfrm>
    </dsp:sp>
    <dsp:sp modelId="{326AF40C-26F0-4DD9-AA15-BFEDB7BC728B}">
      <dsp:nvSpPr>
        <dsp:cNvPr id="0" name=""/>
        <dsp:cNvSpPr/>
      </dsp:nvSpPr>
      <dsp:spPr>
        <a:xfrm>
          <a:off x="6079309" y="988171"/>
          <a:ext cx="2664420" cy="3996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ISP cannot charge service providers for improved access to customers</a:t>
          </a:r>
        </a:p>
      </dsp:txBody>
      <dsp:txXfrm>
        <a:off x="6079309" y="988171"/>
        <a:ext cx="2664420" cy="3996720"/>
      </dsp:txXfrm>
    </dsp:sp>
    <dsp:sp modelId="{6D7B630B-1CDA-480A-AD4E-EDAA7125CC96}">
      <dsp:nvSpPr>
        <dsp:cNvPr id="0" name=""/>
        <dsp:cNvSpPr/>
      </dsp:nvSpPr>
      <dsp:spPr>
        <a:xfrm>
          <a:off x="9116748" y="120508"/>
          <a:ext cx="2664420" cy="867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zero rating</a:t>
          </a:r>
        </a:p>
      </dsp:txBody>
      <dsp:txXfrm>
        <a:off x="9116748" y="120508"/>
        <a:ext cx="2664420" cy="867663"/>
      </dsp:txXfrm>
    </dsp:sp>
    <dsp:sp modelId="{43515445-3018-4191-829A-3ABC32721E91}">
      <dsp:nvSpPr>
        <dsp:cNvPr id="0" name=""/>
        <dsp:cNvSpPr/>
      </dsp:nvSpPr>
      <dsp:spPr>
        <a:xfrm>
          <a:off x="9116748" y="988171"/>
          <a:ext cx="2664420" cy="3996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ISP cannot give preference to some services by making them “free”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E.g. exempting a service from monthly data usage limits</a:t>
          </a:r>
        </a:p>
      </dsp:txBody>
      <dsp:txXfrm>
        <a:off x="9116748" y="988171"/>
        <a:ext cx="2664420" cy="399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2E8A-83D8-4C9D-BE06-AD1416DBFB01}" type="slidenum">
              <a:rPr lang="en-US"/>
              <a:pPr/>
              <a:t>23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0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AB491-8B13-43F6-822A-B3DD47EDFA33}" type="slidenum">
              <a:rPr lang="en-US"/>
              <a:pPr/>
              <a:t>24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380844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27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3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6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0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https://</a:t>
            </a:r>
            <a:r>
              <a:rPr lang="en-US" dirty="0" err="1"/>
              <a:t>www.caida.org</a:t>
            </a:r>
            <a:r>
              <a:rPr lang="en-US" dirty="0"/>
              <a:t>/projects/as-core/pics/2020/ascore-2020-ipv4-standalone.png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1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C982-E227-41A3-AB51-9B3BBCBE32AB}" type="slidenum">
              <a:rPr lang="en-US"/>
              <a:pPr/>
              <a:t>15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9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4F3ED-276B-4EBF-A70E-5AE873389F75}" type="slidenum">
              <a:rPr lang="en-US"/>
              <a:pPr/>
              <a:t>17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3263"/>
            <a:ext cx="6173787" cy="3473450"/>
          </a:xfrm>
          <a:ln w="12700" cap="flat">
            <a:solidFill>
              <a:schemeClr val="tx1"/>
            </a:solidFill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  <a:ln/>
        </p:spPr>
        <p:txBody>
          <a:bodyPr wrap="square" lIns="92378" tIns="46972" rIns="92378" bIns="46972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4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884140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E1850-B239-4BFB-93C7-F623E64A7BC2}" type="slidenum">
              <a:rPr lang="en-US"/>
              <a:pPr/>
              <a:t>19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A5ED-A1F1-42DF-9E85-0CBDFC53F6EE}" type="slidenum">
              <a:rPr lang="en-US"/>
              <a:pPr/>
              <a:t>20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0195" tIns="45098" rIns="90195" bIns="45098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aroo.net/tools/asn3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tp.arin.net/info/asn.t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8458200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/>
              <a:t>CS 3700</a:t>
            </a:r>
            <a:br>
              <a:rPr lang="en-US" sz="6000" cap="none" dirty="0"/>
            </a:br>
            <a:r>
              <a:rPr lang="en-US" sz="4900" cap="none" dirty="0"/>
              <a:t>Networks and 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Inter Domain Routing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(It’s all about the Money)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Revised 10/6/22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Tier-1 ISP Peering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202362" y="3250245"/>
            <a:ext cx="1474705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AT&amp;T</a:t>
            </a:r>
          </a:p>
        </p:txBody>
      </p:sp>
      <p:sp>
        <p:nvSpPr>
          <p:cNvPr id="6" name="Cloud 5"/>
          <p:cNvSpPr/>
          <p:nvPr/>
        </p:nvSpPr>
        <p:spPr>
          <a:xfrm>
            <a:off x="6014456" y="1812757"/>
            <a:ext cx="268417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Centurylink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857281" y="5596592"/>
            <a:ext cx="4620034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Verizon Enterprise</a:t>
            </a:r>
          </a:p>
        </p:txBody>
      </p:sp>
      <p:sp>
        <p:nvSpPr>
          <p:cNvPr id="8" name="Cloud 7"/>
          <p:cNvSpPr/>
          <p:nvPr/>
        </p:nvSpPr>
        <p:spPr>
          <a:xfrm>
            <a:off x="2932758" y="1812757"/>
            <a:ext cx="2453299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NTT</a:t>
            </a:r>
          </a:p>
        </p:txBody>
      </p:sp>
      <p:sp>
        <p:nvSpPr>
          <p:cNvPr id="9" name="Cloud 8"/>
          <p:cNvSpPr/>
          <p:nvPr/>
        </p:nvSpPr>
        <p:spPr>
          <a:xfrm>
            <a:off x="8057760" y="3057777"/>
            <a:ext cx="2196173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Deutsche Telekom</a:t>
            </a:r>
          </a:p>
        </p:txBody>
      </p:sp>
      <p:sp>
        <p:nvSpPr>
          <p:cNvPr id="10" name="Cloud 9"/>
          <p:cNvSpPr/>
          <p:nvPr/>
        </p:nvSpPr>
        <p:spPr>
          <a:xfrm>
            <a:off x="7675277" y="4549471"/>
            <a:ext cx="159143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Sprint</a:t>
            </a:r>
          </a:p>
        </p:txBody>
      </p:sp>
      <p:sp>
        <p:nvSpPr>
          <p:cNvPr id="11" name="Cloud 10"/>
          <p:cNvSpPr/>
          <p:nvPr/>
        </p:nvSpPr>
        <p:spPr>
          <a:xfrm>
            <a:off x="2189053" y="4599962"/>
            <a:ext cx="1916551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Orange</a:t>
            </a: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4159408" y="2808326"/>
            <a:ext cx="319713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3675837" y="2808326"/>
            <a:ext cx="483570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4104007" y="2808327"/>
            <a:ext cx="55401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4159408" y="2808327"/>
            <a:ext cx="2007891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4159407" y="2808326"/>
            <a:ext cx="3905164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4159408" y="2808326"/>
            <a:ext cx="3520805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3675838" y="3748561"/>
            <a:ext cx="428169" cy="134971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3675838" y="3748561"/>
            <a:ext cx="2491461" cy="190501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3675838" y="3748560"/>
            <a:ext cx="4004375" cy="129922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3675837" y="3556092"/>
            <a:ext cx="4388734" cy="1924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3675838" y="2808326"/>
            <a:ext cx="3680707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4104006" y="5098277"/>
            <a:ext cx="2063292" cy="55529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4104006" y="5047787"/>
            <a:ext cx="3576206" cy="5049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4104007" y="3556093"/>
            <a:ext cx="3960565" cy="154218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4104006" y="2808327"/>
            <a:ext cx="3252538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6167298" y="5047787"/>
            <a:ext cx="1507978" cy="60578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6167299" y="3556093"/>
            <a:ext cx="1897273" cy="209748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6167298" y="2808327"/>
            <a:ext cx="1189246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7680213" y="3556092"/>
            <a:ext cx="384359" cy="149169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7356544" y="2808326"/>
            <a:ext cx="323668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7356545" y="2808326"/>
            <a:ext cx="708027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9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E6CA5-2053-F286-4EBE-7409281F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8FE53-2F66-C9BC-5FC9-8315E41AF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19" y="0"/>
            <a:ext cx="7338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Peering Wars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628172" y="2273145"/>
            <a:ext cx="4391628" cy="3581400"/>
          </a:xfrm>
        </p:spPr>
        <p:txBody>
          <a:bodyPr/>
          <a:lstStyle/>
          <a:p>
            <a:r>
              <a:rPr lang="en-US" dirty="0"/>
              <a:t>Reduce upstream costs</a:t>
            </a:r>
          </a:p>
          <a:p>
            <a:r>
              <a:rPr lang="en-US" dirty="0"/>
              <a:t>Improve end-to-end performance</a:t>
            </a:r>
          </a:p>
          <a:p>
            <a:r>
              <a:rPr lang="en-US" dirty="0"/>
              <a:t>May be the only way to connect to parts of the Internet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24600" y="2273145"/>
            <a:ext cx="4250803" cy="3985549"/>
          </a:xfrm>
        </p:spPr>
        <p:txBody>
          <a:bodyPr>
            <a:normAutofit/>
          </a:bodyPr>
          <a:lstStyle/>
          <a:p>
            <a:r>
              <a:rPr lang="en-US" dirty="0"/>
              <a:t>You would rather have customers</a:t>
            </a:r>
          </a:p>
          <a:p>
            <a:r>
              <a:rPr lang="en-US" dirty="0"/>
              <a:t>Peers are often competitors</a:t>
            </a:r>
          </a:p>
          <a:p>
            <a:r>
              <a:rPr lang="en-US" dirty="0"/>
              <a:t>Peering agreements require periodic renegotiation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283B9EA5-CE9A-4950-A80C-5ADF06B45BB8}" type="slidenum">
              <a:rPr lang="en-US" sz="1600"/>
              <a:pPr/>
              <a:t>12</a:t>
            </a:fld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628172" y="1587345"/>
            <a:ext cx="4391628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Peer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24600" y="1587345"/>
            <a:ext cx="4250803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Don’t Peer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133116" y="5760902"/>
            <a:ext cx="7818793" cy="937353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/>
              <a:t>Peering struggles in the ISP world are extremely contentious, agreements are usually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6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185"/>
          <p:cNvCxnSpPr>
            <a:stCxn id="168" idx="2"/>
            <a:endCxn id="180" idx="0"/>
          </p:cNvCxnSpPr>
          <p:nvPr/>
        </p:nvCxnSpPr>
        <p:spPr>
          <a:xfrm>
            <a:off x="6668551" y="5325613"/>
            <a:ext cx="322557" cy="7414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Types of BGP Neighbors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3277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-209791" y="2462971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9786594" y="2485005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3750431" y="2207863"/>
            <a:ext cx="4471825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1" name="Straight Connector 10"/>
          <p:cNvCxnSpPr>
            <a:stCxn id="17" idx="2"/>
            <a:endCxn id="13" idx="0"/>
          </p:cNvCxnSpPr>
          <p:nvPr/>
        </p:nvCxnSpPr>
        <p:spPr>
          <a:xfrm flipH="1">
            <a:off x="6076624" y="3014957"/>
            <a:ext cx="752216" cy="6564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1"/>
            <a:endCxn id="12" idx="3"/>
          </p:cNvCxnSpPr>
          <p:nvPr/>
        </p:nvCxnSpPr>
        <p:spPr>
          <a:xfrm flipH="1" flipV="1">
            <a:off x="2875261" y="3448117"/>
            <a:ext cx="896473" cy="32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1"/>
            <a:endCxn id="132" idx="3"/>
          </p:cNvCxnSpPr>
          <p:nvPr/>
        </p:nvCxnSpPr>
        <p:spPr>
          <a:xfrm flipH="1">
            <a:off x="8507111" y="3557370"/>
            <a:ext cx="998346" cy="110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3"/>
            <a:endCxn id="13" idx="1"/>
          </p:cNvCxnSpPr>
          <p:nvPr/>
        </p:nvCxnSpPr>
        <p:spPr>
          <a:xfrm>
            <a:off x="4416848" y="3451401"/>
            <a:ext cx="1337218" cy="4101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4416848" y="2824759"/>
            <a:ext cx="2089434" cy="626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  <a:endCxn id="132" idx="0"/>
          </p:cNvCxnSpPr>
          <p:nvPr/>
        </p:nvCxnSpPr>
        <p:spPr>
          <a:xfrm>
            <a:off x="7151398" y="2824760"/>
            <a:ext cx="1033157" cy="55342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V="1">
            <a:off x="4737016" y="4051760"/>
            <a:ext cx="1339609" cy="77820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68" idx="1"/>
            <a:endCxn id="14" idx="3"/>
          </p:cNvCxnSpPr>
          <p:nvPr/>
        </p:nvCxnSpPr>
        <p:spPr>
          <a:xfrm flipH="1" flipV="1">
            <a:off x="5382130" y="4829968"/>
            <a:ext cx="963862" cy="3054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68" idx="3"/>
          </p:cNvCxnSpPr>
          <p:nvPr/>
        </p:nvCxnSpPr>
        <p:spPr>
          <a:xfrm flipH="1">
            <a:off x="6991108" y="3758584"/>
            <a:ext cx="1193447" cy="13768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4" idx="0"/>
            <a:endCxn id="133" idx="2"/>
          </p:cNvCxnSpPr>
          <p:nvPr/>
        </p:nvCxnSpPr>
        <p:spPr>
          <a:xfrm flipH="1" flipV="1">
            <a:off x="4094291" y="3641598"/>
            <a:ext cx="965282" cy="99817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46" y="3257920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67" y="367136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16" y="463977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83" y="263456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458" y="3367172"/>
            <a:ext cx="645115" cy="380395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97" y="3378189"/>
            <a:ext cx="645115" cy="380395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34" y="3261204"/>
            <a:ext cx="645115" cy="380395"/>
          </a:xfrm>
          <a:prstGeom prst="rect">
            <a:avLst/>
          </a:prstGeom>
          <a:noFill/>
        </p:spPr>
      </p:pic>
      <p:cxnSp>
        <p:nvCxnSpPr>
          <p:cNvPr id="108" name="Straight Connector 107"/>
          <p:cNvCxnSpPr>
            <a:stCxn id="168" idx="0"/>
            <a:endCxn id="13" idx="2"/>
          </p:cNvCxnSpPr>
          <p:nvPr/>
        </p:nvCxnSpPr>
        <p:spPr>
          <a:xfrm flipH="1" flipV="1">
            <a:off x="6076624" y="4051760"/>
            <a:ext cx="591926" cy="89345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7" idx="1"/>
            <a:endCxn id="133" idx="3"/>
          </p:cNvCxnSpPr>
          <p:nvPr/>
        </p:nvCxnSpPr>
        <p:spPr>
          <a:xfrm flipH="1">
            <a:off x="4416848" y="2824759"/>
            <a:ext cx="2089434" cy="62664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3" idx="1"/>
            <a:endCxn id="133" idx="3"/>
          </p:cNvCxnSpPr>
          <p:nvPr/>
        </p:nvCxnSpPr>
        <p:spPr>
          <a:xfrm flipH="1" flipV="1">
            <a:off x="4416848" y="3451401"/>
            <a:ext cx="1337218" cy="41016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68" idx="1"/>
            <a:endCxn id="14" idx="3"/>
          </p:cNvCxnSpPr>
          <p:nvPr/>
        </p:nvCxnSpPr>
        <p:spPr>
          <a:xfrm flipH="1" flipV="1">
            <a:off x="5382130" y="4829968"/>
            <a:ext cx="963862" cy="30544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7" idx="3"/>
            <a:endCxn id="132" idx="0"/>
          </p:cNvCxnSpPr>
          <p:nvPr/>
        </p:nvCxnSpPr>
        <p:spPr>
          <a:xfrm>
            <a:off x="7151398" y="2824760"/>
            <a:ext cx="1033157" cy="55342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" idx="2"/>
            <a:endCxn id="14" idx="0"/>
          </p:cNvCxnSpPr>
          <p:nvPr/>
        </p:nvCxnSpPr>
        <p:spPr>
          <a:xfrm flipH="1">
            <a:off x="5059574" y="4051760"/>
            <a:ext cx="1017051" cy="58801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68" idx="0"/>
          </p:cNvCxnSpPr>
          <p:nvPr/>
        </p:nvCxnSpPr>
        <p:spPr>
          <a:xfrm>
            <a:off x="6076624" y="4051760"/>
            <a:ext cx="591926" cy="89345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3" idx="2"/>
            <a:endCxn id="14" idx="0"/>
          </p:cNvCxnSpPr>
          <p:nvPr/>
        </p:nvCxnSpPr>
        <p:spPr>
          <a:xfrm>
            <a:off x="4094291" y="3641598"/>
            <a:ext cx="965282" cy="99817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" idx="0"/>
            <a:endCxn id="17" idx="2"/>
          </p:cNvCxnSpPr>
          <p:nvPr/>
        </p:nvCxnSpPr>
        <p:spPr>
          <a:xfrm flipV="1">
            <a:off x="6076624" y="3014957"/>
            <a:ext cx="752216" cy="65640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2" idx="2"/>
            <a:endCxn id="168" idx="3"/>
          </p:cNvCxnSpPr>
          <p:nvPr/>
        </p:nvCxnSpPr>
        <p:spPr>
          <a:xfrm flipH="1">
            <a:off x="6991108" y="3758584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flipH="1">
            <a:off x="4576932" y="2224445"/>
            <a:ext cx="1259402" cy="523220"/>
            <a:chOff x="1219200" y="4876799"/>
            <a:chExt cx="5181605" cy="1519028"/>
          </a:xfrm>
        </p:grpSpPr>
        <p:sp>
          <p:nvSpPr>
            <p:cNvPr id="155" name="Rectangular Callout 15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7894"/>
                <a:gd name="adj2" fmla="val 1029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19204" y="4876799"/>
              <a:ext cx="5181601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IGP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 flipH="1">
            <a:off x="8067169" y="1415677"/>
            <a:ext cx="2252267" cy="1409082"/>
            <a:chOff x="1219200" y="4876799"/>
            <a:chExt cx="5181605" cy="1384995"/>
          </a:xfrm>
        </p:grpSpPr>
        <p:sp>
          <p:nvSpPr>
            <p:cNvPr id="158" name="Rectangular Callout 15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9970"/>
                <a:gd name="adj2" fmla="val 82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Exterior routers also speak IGP</a:t>
              </a:r>
            </a:p>
          </p:txBody>
        </p:sp>
      </p:grpSp>
      <p:cxnSp>
        <p:nvCxnSpPr>
          <p:cNvPr id="160" name="Straight Connector 159"/>
          <p:cNvCxnSpPr>
            <a:stCxn id="132" idx="3"/>
            <a:endCxn id="131" idx="1"/>
          </p:cNvCxnSpPr>
          <p:nvPr/>
        </p:nvCxnSpPr>
        <p:spPr>
          <a:xfrm flipV="1">
            <a:off x="8507111" y="3557370"/>
            <a:ext cx="998346" cy="1101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2" idx="3"/>
            <a:endCxn id="133" idx="1"/>
          </p:cNvCxnSpPr>
          <p:nvPr/>
        </p:nvCxnSpPr>
        <p:spPr>
          <a:xfrm>
            <a:off x="2875261" y="3448117"/>
            <a:ext cx="896473" cy="3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 flipH="1">
            <a:off x="8741720" y="4021648"/>
            <a:ext cx="1527474" cy="523220"/>
            <a:chOff x="1219200" y="4876799"/>
            <a:chExt cx="5181605" cy="1519028"/>
          </a:xfrm>
        </p:grpSpPr>
        <p:sp>
          <p:nvSpPr>
            <p:cNvPr id="163" name="Rectangular Callout 162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eBGP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2621260" y="3940331"/>
            <a:ext cx="1527474" cy="523220"/>
            <a:chOff x="1219200" y="4876799"/>
            <a:chExt cx="5181605" cy="1519028"/>
          </a:xfrm>
        </p:grpSpPr>
        <p:sp>
          <p:nvSpPr>
            <p:cNvPr id="166" name="Rectangular Callout 165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778"/>
                <a:gd name="adj2" fmla="val -1221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eBGP</a:t>
              </a:r>
            </a:p>
          </p:txBody>
        </p:sp>
      </p:grpSp>
      <p:pic>
        <p:nvPicPr>
          <p:cNvPr id="16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93" y="4945219"/>
            <a:ext cx="645115" cy="380395"/>
          </a:xfrm>
          <a:prstGeom prst="rect">
            <a:avLst/>
          </a:prstGeom>
          <a:noFill/>
        </p:spPr>
      </p:pic>
      <p:sp>
        <p:nvSpPr>
          <p:cNvPr id="177" name="Cloud 176"/>
          <p:cNvSpPr/>
          <p:nvPr/>
        </p:nvSpPr>
        <p:spPr>
          <a:xfrm>
            <a:off x="5529944" y="6178174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8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0" y="6067104"/>
            <a:ext cx="645115" cy="380395"/>
          </a:xfrm>
          <a:prstGeom prst="rect">
            <a:avLst/>
          </a:prstGeom>
          <a:noFill/>
        </p:spPr>
      </p:pic>
      <p:cxnSp>
        <p:nvCxnSpPr>
          <p:cNvPr id="181" name="Straight Connector 180"/>
          <p:cNvCxnSpPr>
            <a:stCxn id="180" idx="0"/>
            <a:endCxn id="168" idx="2"/>
          </p:cNvCxnSpPr>
          <p:nvPr/>
        </p:nvCxnSpPr>
        <p:spPr>
          <a:xfrm flipH="1" flipV="1">
            <a:off x="6668551" y="5325613"/>
            <a:ext cx="322557" cy="74149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32" idx="2"/>
            <a:endCxn id="168" idx="3"/>
          </p:cNvCxnSpPr>
          <p:nvPr/>
        </p:nvCxnSpPr>
        <p:spPr>
          <a:xfrm flipH="1">
            <a:off x="6991108" y="3758584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33" idx="2"/>
          </p:cNvCxnSpPr>
          <p:nvPr/>
        </p:nvCxnSpPr>
        <p:spPr>
          <a:xfrm>
            <a:off x="4094291" y="3641598"/>
            <a:ext cx="2251702" cy="151690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2" idx="1"/>
            <a:endCxn id="133" idx="3"/>
          </p:cNvCxnSpPr>
          <p:nvPr/>
        </p:nvCxnSpPr>
        <p:spPr>
          <a:xfrm flipH="1" flipV="1">
            <a:off x="4416848" y="3451402"/>
            <a:ext cx="3445148" cy="116985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 flipH="1">
            <a:off x="7528701" y="4802393"/>
            <a:ext cx="1527474" cy="523220"/>
            <a:chOff x="1219200" y="4876799"/>
            <a:chExt cx="5181605" cy="1519028"/>
          </a:xfrm>
        </p:grpSpPr>
        <p:sp>
          <p:nvSpPr>
            <p:cNvPr id="202" name="Rectangular Callout 20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BGP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3306468" y="4655238"/>
            <a:ext cx="1527474" cy="523220"/>
            <a:chOff x="1219200" y="4876799"/>
            <a:chExt cx="5181605" cy="1519028"/>
          </a:xfrm>
        </p:grpSpPr>
        <p:sp>
          <p:nvSpPr>
            <p:cNvPr id="208" name="Rectangular Callout 2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0902"/>
                <a:gd name="adj2" fmla="val -1603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iBGP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2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iBGP</a:t>
            </a:r>
            <a:r>
              <a:rPr lang="en-US" dirty="0"/>
              <a:t> Meshes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06553" y="3139616"/>
            <a:ext cx="6017469" cy="3565983"/>
          </a:xfrm>
        </p:spPr>
        <p:txBody>
          <a:bodyPr/>
          <a:lstStyle/>
          <a:p>
            <a:r>
              <a:rPr lang="en-US" dirty="0"/>
              <a:t>Question: why do we need </a:t>
            </a:r>
            <a:r>
              <a:rPr lang="en-US" dirty="0" err="1"/>
              <a:t>iBGP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OSPF does not include BGP policy info</a:t>
            </a:r>
          </a:p>
          <a:p>
            <a:pPr lvl="1"/>
            <a:r>
              <a:rPr lang="en-US" dirty="0"/>
              <a:t>Prevents routing loops within the AS</a:t>
            </a:r>
          </a:p>
          <a:p>
            <a:r>
              <a:rPr lang="en-US" dirty="0" err="1"/>
              <a:t>iBGP</a:t>
            </a:r>
            <a:r>
              <a:rPr lang="en-US" dirty="0"/>
              <a:t> updates do not trigger announcements</a:t>
            </a:r>
          </a:p>
        </p:txBody>
      </p:sp>
      <p:sp>
        <p:nvSpPr>
          <p:cNvPr id="10" name="Cloud 9"/>
          <p:cNvSpPr/>
          <p:nvPr/>
        </p:nvSpPr>
        <p:spPr>
          <a:xfrm>
            <a:off x="1760568" y="3139617"/>
            <a:ext cx="4106678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31" y="4309943"/>
            <a:ext cx="645115" cy="380395"/>
          </a:xfrm>
          <a:prstGeom prst="rect">
            <a:avLst/>
          </a:prstGeom>
          <a:noFill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29" y="3445884"/>
            <a:ext cx="645115" cy="380395"/>
          </a:xfrm>
          <a:prstGeom prst="rect">
            <a:avLst/>
          </a:prstGeom>
          <a:noFill/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67" y="4856001"/>
            <a:ext cx="645115" cy="380395"/>
          </a:xfrm>
          <a:prstGeom prst="rect">
            <a:avLst/>
          </a:prstGeom>
          <a:noFill/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44" y="6191991"/>
            <a:ext cx="645115" cy="380395"/>
          </a:xfrm>
          <a:prstGeom prst="rect">
            <a:avLst/>
          </a:prstGeom>
          <a:noFill/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8" y="5963996"/>
            <a:ext cx="645115" cy="380395"/>
          </a:xfrm>
          <a:prstGeom prst="rect">
            <a:avLst/>
          </a:prstGeom>
          <a:noFill/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22" y="3140118"/>
            <a:ext cx="645115" cy="380395"/>
          </a:xfrm>
          <a:prstGeom prst="rect">
            <a:avLst/>
          </a:prstGeom>
          <a:noFill/>
        </p:spPr>
      </p:pic>
      <p:cxnSp>
        <p:nvCxnSpPr>
          <p:cNvPr id="45" name="Straight Connector 44"/>
          <p:cNvCxnSpPr>
            <a:stCxn id="23" idx="3"/>
            <a:endCxn id="44" idx="1"/>
          </p:cNvCxnSpPr>
          <p:nvPr/>
        </p:nvCxnSpPr>
        <p:spPr>
          <a:xfrm flipV="1">
            <a:off x="2749543" y="3330315"/>
            <a:ext cx="924378" cy="30576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3"/>
            <a:endCxn id="44" idx="2"/>
          </p:cNvCxnSpPr>
          <p:nvPr/>
        </p:nvCxnSpPr>
        <p:spPr>
          <a:xfrm flipV="1">
            <a:off x="2309681" y="3520512"/>
            <a:ext cx="1686798" cy="152568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2" idx="0"/>
          </p:cNvCxnSpPr>
          <p:nvPr/>
        </p:nvCxnSpPr>
        <p:spPr>
          <a:xfrm flipV="1">
            <a:off x="3072101" y="3520512"/>
            <a:ext cx="924378" cy="267147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0"/>
            <a:endCxn id="44" idx="2"/>
          </p:cNvCxnSpPr>
          <p:nvPr/>
        </p:nvCxnSpPr>
        <p:spPr>
          <a:xfrm flipH="1" flipV="1">
            <a:off x="3996479" y="3520513"/>
            <a:ext cx="1004766" cy="24434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1"/>
            <a:endCxn id="44" idx="3"/>
          </p:cNvCxnSpPr>
          <p:nvPr/>
        </p:nvCxnSpPr>
        <p:spPr>
          <a:xfrm flipH="1" flipV="1">
            <a:off x="4319036" y="3330316"/>
            <a:ext cx="903094" cy="116982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1" idx="0"/>
            <a:endCxn id="23" idx="2"/>
          </p:cNvCxnSpPr>
          <p:nvPr/>
        </p:nvCxnSpPr>
        <p:spPr>
          <a:xfrm flipV="1">
            <a:off x="1987124" y="3826278"/>
            <a:ext cx="439862" cy="10297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2" idx="0"/>
            <a:endCxn id="23" idx="2"/>
          </p:cNvCxnSpPr>
          <p:nvPr/>
        </p:nvCxnSpPr>
        <p:spPr>
          <a:xfrm flipH="1" flipV="1">
            <a:off x="2426987" y="3826278"/>
            <a:ext cx="645115" cy="23657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3" idx="0"/>
            <a:endCxn id="23" idx="2"/>
          </p:cNvCxnSpPr>
          <p:nvPr/>
        </p:nvCxnSpPr>
        <p:spPr>
          <a:xfrm flipH="1" flipV="1">
            <a:off x="2426987" y="3826279"/>
            <a:ext cx="2574259" cy="21377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2" idx="1"/>
            <a:endCxn id="23" idx="3"/>
          </p:cNvCxnSpPr>
          <p:nvPr/>
        </p:nvCxnSpPr>
        <p:spPr>
          <a:xfrm flipH="1" flipV="1">
            <a:off x="2749544" y="3636082"/>
            <a:ext cx="2472587" cy="86405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2" idx="1"/>
            <a:endCxn id="41" idx="2"/>
          </p:cNvCxnSpPr>
          <p:nvPr/>
        </p:nvCxnSpPr>
        <p:spPr>
          <a:xfrm flipH="1" flipV="1">
            <a:off x="1987125" y="5236396"/>
            <a:ext cx="762419" cy="114579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3" idx="1"/>
            <a:endCxn id="41" idx="3"/>
          </p:cNvCxnSpPr>
          <p:nvPr/>
        </p:nvCxnSpPr>
        <p:spPr>
          <a:xfrm flipH="1" flipV="1">
            <a:off x="2309681" y="5046199"/>
            <a:ext cx="2369006" cy="1107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2" idx="1"/>
            <a:endCxn id="41" idx="3"/>
          </p:cNvCxnSpPr>
          <p:nvPr/>
        </p:nvCxnSpPr>
        <p:spPr>
          <a:xfrm flipH="1">
            <a:off x="2309682" y="4500140"/>
            <a:ext cx="2912449" cy="5460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2" idx="3"/>
            <a:endCxn id="43" idx="1"/>
          </p:cNvCxnSpPr>
          <p:nvPr/>
        </p:nvCxnSpPr>
        <p:spPr>
          <a:xfrm flipV="1">
            <a:off x="3394659" y="6154194"/>
            <a:ext cx="1284029" cy="227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2" idx="3"/>
            <a:endCxn id="22" idx="1"/>
          </p:cNvCxnSpPr>
          <p:nvPr/>
        </p:nvCxnSpPr>
        <p:spPr>
          <a:xfrm flipV="1">
            <a:off x="3394658" y="4500140"/>
            <a:ext cx="1827472" cy="188204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3" idx="0"/>
            <a:endCxn id="22" idx="1"/>
          </p:cNvCxnSpPr>
          <p:nvPr/>
        </p:nvCxnSpPr>
        <p:spPr>
          <a:xfrm flipV="1">
            <a:off x="5001246" y="4500141"/>
            <a:ext cx="220885" cy="146385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4" idx="1"/>
            <a:endCxn id="23" idx="3"/>
          </p:cNvCxnSpPr>
          <p:nvPr/>
        </p:nvCxnSpPr>
        <p:spPr>
          <a:xfrm flipH="1">
            <a:off x="2749543" y="3330315"/>
            <a:ext cx="924378" cy="30576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4" idx="2"/>
            <a:endCxn id="41" idx="3"/>
          </p:cNvCxnSpPr>
          <p:nvPr/>
        </p:nvCxnSpPr>
        <p:spPr>
          <a:xfrm flipH="1">
            <a:off x="2309681" y="3520512"/>
            <a:ext cx="1686798" cy="152568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2"/>
            <a:endCxn id="42" idx="0"/>
          </p:cNvCxnSpPr>
          <p:nvPr/>
        </p:nvCxnSpPr>
        <p:spPr>
          <a:xfrm flipH="1">
            <a:off x="3072101" y="3520512"/>
            <a:ext cx="924378" cy="267147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4" idx="2"/>
            <a:endCxn id="43" idx="0"/>
          </p:cNvCxnSpPr>
          <p:nvPr/>
        </p:nvCxnSpPr>
        <p:spPr>
          <a:xfrm>
            <a:off x="3996479" y="3520513"/>
            <a:ext cx="1004766" cy="2443483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3"/>
            <a:endCxn id="22" idx="1"/>
          </p:cNvCxnSpPr>
          <p:nvPr/>
        </p:nvCxnSpPr>
        <p:spPr>
          <a:xfrm>
            <a:off x="4319036" y="3330316"/>
            <a:ext cx="903094" cy="1169825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ight Arrow 109"/>
          <p:cNvSpPr/>
          <p:nvPr/>
        </p:nvSpPr>
        <p:spPr>
          <a:xfrm rot="5400000">
            <a:off x="3332910" y="1921453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eBGP</a:t>
            </a:r>
            <a:endParaRPr lang="en-US" sz="2400" dirty="0"/>
          </a:p>
        </p:txBody>
      </p:sp>
      <p:grpSp>
        <p:nvGrpSpPr>
          <p:cNvPr id="111" name="Group 110"/>
          <p:cNvGrpSpPr/>
          <p:nvPr/>
        </p:nvGrpSpPr>
        <p:grpSpPr>
          <a:xfrm flipH="1">
            <a:off x="1604596" y="2544536"/>
            <a:ext cx="1527474" cy="523220"/>
            <a:chOff x="1219200" y="4876799"/>
            <a:chExt cx="5181605" cy="1519028"/>
          </a:xfrm>
        </p:grpSpPr>
        <p:sp>
          <p:nvSpPr>
            <p:cNvPr id="112" name="Rectangular Callout 11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5951"/>
                <a:gd name="adj2" fmla="val 1260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iBGP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7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/>
          <p:cNvSpPr/>
          <p:nvPr/>
        </p:nvSpPr>
        <p:spPr>
          <a:xfrm>
            <a:off x="8677058" y="2392780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Cloud 78"/>
          <p:cNvSpPr/>
          <p:nvPr/>
        </p:nvSpPr>
        <p:spPr>
          <a:xfrm>
            <a:off x="3821591" y="392100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0" name="Cloud 79"/>
          <p:cNvSpPr/>
          <p:nvPr/>
        </p:nvSpPr>
        <p:spPr>
          <a:xfrm>
            <a:off x="2010853" y="532114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1" name="Cloud 80"/>
          <p:cNvSpPr/>
          <p:nvPr/>
        </p:nvSpPr>
        <p:spPr>
          <a:xfrm>
            <a:off x="8396028" y="3893522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Cloud 74"/>
          <p:cNvSpPr/>
          <p:nvPr/>
        </p:nvSpPr>
        <p:spPr>
          <a:xfrm>
            <a:off x="6259564" y="3463022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 Vector Protocol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2676" name="Rectangle 4"/>
          <p:cNvSpPr>
            <a:spLocks noGrp="1" noChangeArrowheads="1"/>
          </p:cNvSpPr>
          <p:nvPr>
            <p:ph idx="1"/>
          </p:nvPr>
        </p:nvSpPr>
        <p:spPr>
          <a:xfrm>
            <a:off x="126090" y="1551937"/>
            <a:ext cx="8839200" cy="22245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AS-path: sequence of ASs a route traverses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Similar to distance vector, but sends the entire path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Used for loop detection and to apply policy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If you see your own ID in an advertisement, discard it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Default choice: route with fewest # of ASs</a:t>
            </a:r>
          </a:p>
        </p:txBody>
      </p:sp>
      <p:sp>
        <p:nvSpPr>
          <p:cNvPr id="1052733" name="Text Box 61"/>
          <p:cNvSpPr txBox="1">
            <a:spLocks noChangeArrowheads="1"/>
          </p:cNvSpPr>
          <p:nvPr/>
        </p:nvSpPr>
        <p:spPr bwMode="auto">
          <a:xfrm>
            <a:off x="8470933" y="4456510"/>
            <a:ext cx="173470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110.10.0.0/16</a:t>
            </a:r>
          </a:p>
        </p:txBody>
      </p:sp>
      <p:sp>
        <p:nvSpPr>
          <p:cNvPr id="1052734" name="Text Box 62"/>
          <p:cNvSpPr txBox="1">
            <a:spLocks noChangeArrowheads="1"/>
          </p:cNvSpPr>
          <p:nvPr/>
        </p:nvSpPr>
        <p:spPr bwMode="auto">
          <a:xfrm>
            <a:off x="2519498" y="5743576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1</a:t>
            </a:r>
          </a:p>
        </p:txBody>
      </p:sp>
      <p:sp>
        <p:nvSpPr>
          <p:cNvPr id="1052735" name="Text Box 63"/>
          <p:cNvSpPr txBox="1">
            <a:spLocks noChangeArrowheads="1"/>
          </p:cNvSpPr>
          <p:nvPr/>
        </p:nvSpPr>
        <p:spPr bwMode="auto">
          <a:xfrm>
            <a:off x="4297185" y="4291130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2</a:t>
            </a:r>
          </a:p>
        </p:txBody>
      </p:sp>
      <p:sp>
        <p:nvSpPr>
          <p:cNvPr id="1052732" name="Text Box 60"/>
          <p:cNvSpPr txBox="1">
            <a:spLocks noChangeArrowheads="1"/>
          </p:cNvSpPr>
          <p:nvPr/>
        </p:nvSpPr>
        <p:spPr bwMode="auto">
          <a:xfrm>
            <a:off x="6298566" y="4001874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130.10.0.0/16</a:t>
            </a:r>
          </a:p>
        </p:txBody>
      </p:sp>
      <p:sp>
        <p:nvSpPr>
          <p:cNvPr id="1052736" name="Text Box 64"/>
          <p:cNvSpPr txBox="1">
            <a:spLocks noChangeArrowheads="1"/>
          </p:cNvSpPr>
          <p:nvPr/>
        </p:nvSpPr>
        <p:spPr bwMode="auto">
          <a:xfrm>
            <a:off x="6739392" y="359521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3</a:t>
            </a:r>
          </a:p>
        </p:txBody>
      </p:sp>
      <p:sp>
        <p:nvSpPr>
          <p:cNvPr id="1052731" name="Text Box 59"/>
          <p:cNvSpPr txBox="1">
            <a:spLocks noChangeArrowheads="1"/>
          </p:cNvSpPr>
          <p:nvPr/>
        </p:nvSpPr>
        <p:spPr bwMode="auto">
          <a:xfrm>
            <a:off x="8744877" y="2905176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120.10.0.0/16</a:t>
            </a:r>
          </a:p>
        </p:txBody>
      </p:sp>
      <p:sp>
        <p:nvSpPr>
          <p:cNvPr id="1052737" name="Text Box 65"/>
          <p:cNvSpPr txBox="1">
            <a:spLocks noChangeArrowheads="1"/>
          </p:cNvSpPr>
          <p:nvPr/>
        </p:nvSpPr>
        <p:spPr bwMode="auto">
          <a:xfrm>
            <a:off x="9185703" y="249835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4</a:t>
            </a:r>
          </a:p>
        </p:txBody>
      </p:sp>
      <p:sp>
        <p:nvSpPr>
          <p:cNvPr id="1052738" name="Text Box 66"/>
          <p:cNvSpPr txBox="1">
            <a:spLocks noChangeArrowheads="1"/>
          </p:cNvSpPr>
          <p:nvPr/>
        </p:nvSpPr>
        <p:spPr bwMode="auto">
          <a:xfrm>
            <a:off x="8904673" y="4045348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5</a:t>
            </a: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889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2" name="Straight Connector 81"/>
          <p:cNvCxnSpPr>
            <a:stCxn id="79" idx="2"/>
            <a:endCxn id="80" idx="3"/>
          </p:cNvCxnSpPr>
          <p:nvPr/>
        </p:nvCxnSpPr>
        <p:spPr>
          <a:xfrm flipH="1">
            <a:off x="2969847" y="4559100"/>
            <a:ext cx="857693" cy="8350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0"/>
            <a:endCxn id="75" idx="2"/>
          </p:cNvCxnSpPr>
          <p:nvPr/>
        </p:nvCxnSpPr>
        <p:spPr>
          <a:xfrm flipV="1">
            <a:off x="5737980" y="4101118"/>
            <a:ext cx="527533" cy="457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8" idx="2"/>
            <a:endCxn id="75" idx="0"/>
          </p:cNvCxnSpPr>
          <p:nvPr/>
        </p:nvCxnSpPr>
        <p:spPr>
          <a:xfrm flipH="1">
            <a:off x="8175952" y="3030875"/>
            <a:ext cx="507054" cy="107024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flipH="1">
            <a:off x="4351222" y="5321961"/>
            <a:ext cx="6074407" cy="1409082"/>
            <a:chOff x="1219200" y="4876799"/>
            <a:chExt cx="5181605" cy="1384995"/>
          </a:xfrm>
        </p:grpSpPr>
        <p:sp>
          <p:nvSpPr>
            <p:cNvPr id="93" name="Rectangular Callout 9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120.10.0.0/16: AS 2 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 AS 3  AS 4</a:t>
              </a:r>
            </a:p>
            <a:p>
              <a:pPr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130.10.0.0/16: AS 2  AS 3</a:t>
              </a:r>
            </a:p>
            <a:p>
              <a:pPr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110.10.0.0/16: AS 2  AS 5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5765495" y="4538949"/>
            <a:ext cx="2677099" cy="551488"/>
          </a:xfrm>
          <a:custGeom>
            <a:avLst/>
            <a:gdLst>
              <a:gd name="connsiteX0" fmla="*/ 0 w 2677099"/>
              <a:gd name="connsiteY0" fmla="*/ 0 h 551488"/>
              <a:gd name="connsiteX1" fmla="*/ 1002535 w 2677099"/>
              <a:gd name="connsiteY1" fmla="*/ 550844 h 551488"/>
              <a:gd name="connsiteX2" fmla="*/ 2677099 w 2677099"/>
              <a:gd name="connsiteY2" fmla="*/ 88135 h 55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099" h="551488">
                <a:moveTo>
                  <a:pt x="0" y="0"/>
                </a:moveTo>
                <a:cubicBezTo>
                  <a:pt x="278176" y="268077"/>
                  <a:pt x="556352" y="536155"/>
                  <a:pt x="1002535" y="550844"/>
                </a:cubicBezTo>
                <a:cubicBezTo>
                  <a:pt x="1448718" y="565533"/>
                  <a:pt x="2062908" y="326834"/>
                  <a:pt x="2677099" y="88135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17A26DB0-C224-E441-A227-CC6146941537}"/>
              </a:ext>
            </a:extLst>
          </p:cNvPr>
          <p:cNvSpPr/>
          <p:nvPr/>
        </p:nvSpPr>
        <p:spPr>
          <a:xfrm flipH="1">
            <a:off x="6703365" y="2785582"/>
            <a:ext cx="1750762" cy="357791"/>
          </a:xfrm>
          <a:prstGeom prst="wedgeRectCallout">
            <a:avLst>
              <a:gd name="adj1" fmla="val -45951"/>
              <a:gd name="adj2" fmla="val 12603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120.10.0.0/16: AS4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B8CA45E9-9DD0-2148-B1CC-62AC8D4C7A44}"/>
              </a:ext>
            </a:extLst>
          </p:cNvPr>
          <p:cNvSpPr/>
          <p:nvPr/>
        </p:nvSpPr>
        <p:spPr>
          <a:xfrm flipH="1">
            <a:off x="3858037" y="3611982"/>
            <a:ext cx="2249373" cy="357791"/>
          </a:xfrm>
          <a:prstGeom prst="wedgeRectCallout">
            <a:avLst>
              <a:gd name="adj1" fmla="val -45951"/>
              <a:gd name="adj2" fmla="val 12603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120.10.0.0/16: AS 3</a:t>
            </a:r>
            <a:r>
              <a:rPr lang="en-US" sz="1350" kern="0" dirty="0">
                <a:solidFill>
                  <a:sysClr val="window" lastClr="FFFFFF"/>
                </a:solidFill>
                <a:sym typeface="Wingdings" pitchFamily="2" charset="2"/>
              </a:rPr>
              <a:t>  </a:t>
            </a: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AS4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EDA981A2-8ADB-714B-BF6A-EDF03DE80008}"/>
              </a:ext>
            </a:extLst>
          </p:cNvPr>
          <p:cNvSpPr/>
          <p:nvPr/>
        </p:nvSpPr>
        <p:spPr>
          <a:xfrm flipH="1">
            <a:off x="368230" y="4341784"/>
            <a:ext cx="2983715" cy="357791"/>
          </a:xfrm>
          <a:prstGeom prst="wedgeRectCallout">
            <a:avLst>
              <a:gd name="adj1" fmla="val -52352"/>
              <a:gd name="adj2" fmla="val 123481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120.10.0.0/16: AS2</a:t>
            </a:r>
            <a:r>
              <a:rPr lang="en-US" sz="1350" kern="0" dirty="0">
                <a:solidFill>
                  <a:sysClr val="window" lastClr="FFFFFF"/>
                </a:solidFill>
                <a:sym typeface="Wingdings" pitchFamily="2" charset="2"/>
              </a:rPr>
              <a:t>  </a:t>
            </a: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AS 3</a:t>
            </a:r>
            <a:r>
              <a:rPr lang="en-US" sz="1350" kern="0" dirty="0">
                <a:solidFill>
                  <a:sysClr val="window" lastClr="FFFFFF"/>
                </a:solidFill>
                <a:sym typeface="Wingdings" pitchFamily="2" charset="2"/>
              </a:rPr>
              <a:t>  </a:t>
            </a:r>
            <a:r>
              <a:rPr lang="en-US" sz="1350" kern="0" dirty="0">
                <a:solidFill>
                  <a:sysClr val="window" lastClr="FFFFFF"/>
                </a:solidFill>
                <a:latin typeface="Tw Cen MT"/>
              </a:rPr>
              <a:t>AS4</a:t>
            </a:r>
          </a:p>
        </p:txBody>
      </p:sp>
    </p:spTree>
    <p:extLst>
      <p:ext uri="{BB962C8B-B14F-4D97-AF65-F5344CB8AC3E}">
        <p14:creationId xmlns:p14="http://schemas.microsoft.com/office/powerpoint/2010/main" val="11822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Operations (Simplified)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79596" y="1716913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Establish session on TCP port 179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79596" y="3524493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Exchange active routes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79596" y="5366799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Exchange incremental updates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2933229" y="2798181"/>
            <a:ext cx="596094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2914901" y="4622160"/>
            <a:ext cx="632750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 rot="5400000" flipH="1">
            <a:off x="4135058" y="5574179"/>
            <a:ext cx="1207623" cy="109381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8836"/>
            </a:avLst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5279571" y="2046243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49" name="Cloud 48"/>
          <p:cNvSpPr/>
          <p:nvPr/>
        </p:nvSpPr>
        <p:spPr>
          <a:xfrm>
            <a:off x="7603353" y="4610067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4" name="Straight Connector 53"/>
          <p:cNvCxnSpPr>
            <a:stCxn id="81" idx="0"/>
            <a:endCxn id="70" idx="2"/>
          </p:cNvCxnSpPr>
          <p:nvPr/>
        </p:nvCxnSpPr>
        <p:spPr>
          <a:xfrm flipH="1" flipV="1">
            <a:off x="7344681" y="3905061"/>
            <a:ext cx="903788" cy="8534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9" idx="0"/>
            <a:endCxn id="78" idx="2"/>
          </p:cNvCxnSpPr>
          <p:nvPr/>
        </p:nvCxnSpPr>
        <p:spPr>
          <a:xfrm flipH="1" flipV="1">
            <a:off x="7344682" y="2661554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3"/>
          </p:cNvCxnSpPr>
          <p:nvPr/>
        </p:nvCxnSpPr>
        <p:spPr>
          <a:xfrm flipV="1">
            <a:off x="6660819" y="2516119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5" idx="3"/>
            <a:endCxn id="78" idx="2"/>
          </p:cNvCxnSpPr>
          <p:nvPr/>
        </p:nvCxnSpPr>
        <p:spPr>
          <a:xfrm flipV="1">
            <a:off x="6502467" y="2661554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0" idx="0"/>
            <a:endCxn id="79" idx="2"/>
          </p:cNvCxnSpPr>
          <p:nvPr/>
        </p:nvCxnSpPr>
        <p:spPr>
          <a:xfrm flipV="1">
            <a:off x="7344682" y="3341018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5" idx="3"/>
            <a:endCxn id="70" idx="1"/>
          </p:cNvCxnSpPr>
          <p:nvPr/>
        </p:nvCxnSpPr>
        <p:spPr>
          <a:xfrm>
            <a:off x="6502467" y="3677066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0"/>
            <a:endCxn id="77" idx="1"/>
          </p:cNvCxnSpPr>
          <p:nvPr/>
        </p:nvCxnSpPr>
        <p:spPr>
          <a:xfrm flipV="1">
            <a:off x="5684167" y="2516119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5" idx="0"/>
            <a:endCxn id="76" idx="2"/>
          </p:cNvCxnSpPr>
          <p:nvPr/>
        </p:nvCxnSpPr>
        <p:spPr>
          <a:xfrm flipH="1" flipV="1">
            <a:off x="5684167" y="3150820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1" idx="2"/>
            <a:endCxn id="71" idx="0"/>
          </p:cNvCxnSpPr>
          <p:nvPr/>
        </p:nvCxnSpPr>
        <p:spPr>
          <a:xfrm flipH="1">
            <a:off x="7925911" y="5138876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1"/>
            <a:endCxn id="81" idx="3"/>
          </p:cNvCxnSpPr>
          <p:nvPr/>
        </p:nvCxnSpPr>
        <p:spPr>
          <a:xfrm flipH="1">
            <a:off x="8571027" y="4948679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588901" y="4965664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2" idx="1"/>
            <a:endCxn id="71" idx="2"/>
          </p:cNvCxnSpPr>
          <p:nvPr/>
        </p:nvCxnSpPr>
        <p:spPr>
          <a:xfrm flipH="1" flipV="1">
            <a:off x="7925911" y="5784641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3" idx="1"/>
            <a:endCxn id="72" idx="3"/>
          </p:cNvCxnSpPr>
          <p:nvPr/>
        </p:nvCxnSpPr>
        <p:spPr>
          <a:xfrm flipH="1">
            <a:off x="8700183" y="6159271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3" idx="3"/>
          </p:cNvCxnSpPr>
          <p:nvPr/>
        </p:nvCxnSpPr>
        <p:spPr>
          <a:xfrm flipH="1">
            <a:off x="9662373" y="5481141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3" idx="0"/>
            <a:endCxn id="81" idx="2"/>
          </p:cNvCxnSpPr>
          <p:nvPr/>
        </p:nvCxnSpPr>
        <p:spPr>
          <a:xfrm flipH="1" flipV="1">
            <a:off x="8248469" y="5138877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859399" y="5195220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pic>
        <p:nvPicPr>
          <p:cNvPr id="7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4" y="3524667"/>
            <a:ext cx="645115" cy="380395"/>
          </a:xfrm>
          <a:prstGeom prst="rect">
            <a:avLst/>
          </a:prstGeom>
          <a:noFill/>
        </p:spPr>
      </p:pic>
      <p:pic>
        <p:nvPicPr>
          <p:cNvPr id="7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54" y="540424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68" y="596907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58" y="596907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86" y="475848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2" y="348686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10" y="277042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04" y="23259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4" y="228116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97" y="296062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12" y="4758482"/>
            <a:ext cx="645115" cy="380395"/>
          </a:xfrm>
          <a:prstGeom prst="rect">
            <a:avLst/>
          </a:prstGeom>
          <a:noFill/>
        </p:spPr>
      </p:pic>
      <p:pic>
        <p:nvPicPr>
          <p:cNvPr id="8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90" y="513887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ight Arrow 82"/>
          <p:cNvSpPr/>
          <p:nvPr/>
        </p:nvSpPr>
        <p:spPr>
          <a:xfrm rot="18730154">
            <a:off x="5629897" y="4732899"/>
            <a:ext cx="2421681" cy="92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106297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Types of BGP Messages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8839200" cy="271841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Open</a:t>
            </a:r>
            <a:r>
              <a:rPr lang="en-US" dirty="0"/>
              <a:t>: Establish a peering session. </a:t>
            </a:r>
          </a:p>
          <a:p>
            <a:r>
              <a:rPr lang="en-US" dirty="0">
                <a:solidFill>
                  <a:schemeClr val="accent1"/>
                </a:solidFill>
              </a:rPr>
              <a:t>Keep Alive</a:t>
            </a:r>
            <a:r>
              <a:rPr lang="en-US" dirty="0"/>
              <a:t>: Handshake at regular intervals. </a:t>
            </a:r>
          </a:p>
          <a:p>
            <a:r>
              <a:rPr lang="en-US" dirty="0">
                <a:solidFill>
                  <a:schemeClr val="accent1"/>
                </a:solidFill>
              </a:rPr>
              <a:t>Notification</a:t>
            </a:r>
            <a:r>
              <a:rPr lang="en-US" dirty="0"/>
              <a:t>: Shuts down a peering session. </a:t>
            </a:r>
          </a:p>
          <a:p>
            <a:r>
              <a:rPr lang="en-US" dirty="0">
                <a:solidFill>
                  <a:schemeClr val="accent1"/>
                </a:solidFill>
              </a:rPr>
              <a:t>Update</a:t>
            </a:r>
            <a:r>
              <a:rPr lang="en-US" dirty="0"/>
              <a:t>: Announce new routes or withdraw previously announced routes.  </a:t>
            </a:r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1778974" y="4522433"/>
            <a:ext cx="8646440" cy="58541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announcement = IP prefix + </a:t>
            </a:r>
            <a:r>
              <a:rPr lang="en-US" sz="3200" u="sng" dirty="0">
                <a:solidFill>
                  <a:schemeClr val="bg1"/>
                </a:solidFill>
                <a:cs typeface="Times New Roman" pitchFamily="18" charset="0"/>
              </a:rPr>
              <a:t>attributes values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6626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8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8458200" cy="1828800"/>
          </a:xfrm>
        </p:spPr>
        <p:txBody>
          <a:bodyPr>
            <a:normAutofit fontScale="90000"/>
          </a:bodyPr>
          <a:lstStyle/>
          <a:p>
            <a:r>
              <a:rPr lang="en-US" sz="6000" strike="sngStrike" cap="none" dirty="0"/>
              <a:t>CS 3700</a:t>
            </a:r>
            <a:br>
              <a:rPr lang="en-US" sz="6000" cap="none" dirty="0"/>
            </a:br>
            <a:r>
              <a:rPr lang="en-US" sz="6000" cap="none" dirty="0"/>
              <a:t>ECON 3700</a:t>
            </a:r>
            <a:br>
              <a:rPr lang="en-US" sz="6000" cap="none" dirty="0"/>
            </a:br>
            <a:r>
              <a:rPr lang="en-US" sz="4900" cap="none" dirty="0"/>
              <a:t>Networks and 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Inter Domain Routing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(It’s all about the Money)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9/2/21</a:t>
            </a:r>
          </a:p>
        </p:txBody>
      </p:sp>
    </p:spTree>
    <p:extLst>
      <p:ext uri="{BB962C8B-B14F-4D97-AF65-F5344CB8AC3E}">
        <p14:creationId xmlns:p14="http://schemas.microsoft.com/office/powerpoint/2010/main" val="111145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Attributes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104648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attributes used to select “best” path</a:t>
            </a:r>
          </a:p>
          <a:p>
            <a:pPr lvl="1"/>
            <a:r>
              <a:rPr lang="en-US" dirty="0" err="1"/>
              <a:t>LocalPref</a:t>
            </a:r>
            <a:endParaRPr lang="en-US" dirty="0"/>
          </a:p>
          <a:p>
            <a:pPr lvl="2"/>
            <a:r>
              <a:rPr lang="en-US" dirty="0"/>
              <a:t>Local preference policy to choose most preferred route</a:t>
            </a:r>
          </a:p>
          <a:p>
            <a:pPr lvl="2"/>
            <a:r>
              <a:rPr lang="en-US" dirty="0"/>
              <a:t>Overrides default fewest AS behavior</a:t>
            </a:r>
          </a:p>
          <a:p>
            <a:pPr lvl="1"/>
            <a:r>
              <a:rPr lang="en-US" dirty="0"/>
              <a:t>Multi-exit Discriminator (MED)</a:t>
            </a:r>
          </a:p>
          <a:p>
            <a:pPr lvl="2"/>
            <a:r>
              <a:rPr lang="en-US" dirty="0"/>
              <a:t>Chooses peering point for your network</a:t>
            </a:r>
          </a:p>
          <a:p>
            <a:pPr lvl="2"/>
            <a:r>
              <a:rPr lang="en-US" dirty="0"/>
              <a:t>Specifies path for external traffic destined for an internal network</a:t>
            </a:r>
          </a:p>
          <a:p>
            <a:r>
              <a:rPr lang="en-US" dirty="0"/>
              <a:t>Other attributes control how routes are shared with others</a:t>
            </a:r>
          </a:p>
          <a:p>
            <a:pPr lvl="1"/>
            <a:r>
              <a:rPr lang="en-US" dirty="0"/>
              <a:t>Import Rules</a:t>
            </a:r>
          </a:p>
          <a:p>
            <a:pPr lvl="2"/>
            <a:r>
              <a:rPr lang="en-US" dirty="0"/>
              <a:t>What route advertisements do I accept?</a:t>
            </a:r>
          </a:p>
          <a:p>
            <a:pPr lvl="1"/>
            <a:r>
              <a:rPr lang="en-US" dirty="0"/>
              <a:t>Export Rules</a:t>
            </a:r>
          </a:p>
          <a:p>
            <a:pPr lvl="2"/>
            <a:r>
              <a:rPr lang="en-US" dirty="0"/>
              <a:t>Which routes do I forward to whom?</a:t>
            </a:r>
            <a:endParaRPr lang="en-US" sz="21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017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Layer, Control Plane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167272" y="1561831"/>
            <a:ext cx="6351970" cy="2702976"/>
          </a:xfrm>
        </p:spPr>
        <p:txBody>
          <a:bodyPr>
            <a:normAutofit/>
          </a:bodyPr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Set up routes between networks</a:t>
            </a:r>
          </a:p>
          <a:p>
            <a:r>
              <a:rPr lang="en-US" dirty="0"/>
              <a:t>Key challenges:</a:t>
            </a:r>
          </a:p>
          <a:p>
            <a:pPr lvl="1"/>
            <a:r>
              <a:rPr lang="en-US" dirty="0"/>
              <a:t>Implementing provider policies</a:t>
            </a:r>
          </a:p>
          <a:p>
            <a:pPr lvl="1"/>
            <a:r>
              <a:rPr lang="en-US" dirty="0"/>
              <a:t>Creating stable paths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55209" y="2630157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54946" y="3205645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55077" y="3778822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55077" y="4351999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55077" y="4925176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55077" y="5502910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55208" y="6076087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 rot="5400000" flipV="1">
            <a:off x="7011318" y="3875331"/>
            <a:ext cx="559559" cy="1338515"/>
          </a:xfrm>
          <a:prstGeom prst="leftBrace">
            <a:avLst>
              <a:gd name="adj1" fmla="val 8333"/>
              <a:gd name="adj2" fmla="val 4999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6161" y="4929733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BGP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34246" y="4929733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RIP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87647" y="4929732"/>
            <a:ext cx="1234195" cy="573177"/>
          </a:xfrm>
          <a:prstGeom prst="rect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OSPF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5921" y="4954710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4273" y="2098466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Plane</a:t>
            </a:r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 Selection Summary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161588" y="360364"/>
            <a:ext cx="506412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7277AD93-DA3F-4583-878D-3785D1418AB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15458" name="Rectangle 2"/>
          <p:cNvSpPr>
            <a:spLocks noChangeArrowheads="1"/>
          </p:cNvSpPr>
          <p:nvPr/>
        </p:nvSpPr>
        <p:spPr bwMode="auto">
          <a:xfrm>
            <a:off x="2317213" y="5128104"/>
            <a:ext cx="8152483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59" name="Rectangle 3"/>
          <p:cNvSpPr>
            <a:spLocks noChangeArrowheads="1"/>
          </p:cNvSpPr>
          <p:nvPr/>
        </p:nvSpPr>
        <p:spPr bwMode="auto">
          <a:xfrm>
            <a:off x="2317214" y="2384904"/>
            <a:ext cx="8152483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2317214" y="3375504"/>
            <a:ext cx="8152483" cy="1663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2" name="Text Box 6"/>
          <p:cNvSpPr txBox="1">
            <a:spLocks noChangeArrowheads="1"/>
          </p:cNvSpPr>
          <p:nvPr/>
        </p:nvSpPr>
        <p:spPr bwMode="auto">
          <a:xfrm>
            <a:off x="2422789" y="2656654"/>
            <a:ext cx="33178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Highest Local Preference</a:t>
            </a:r>
          </a:p>
        </p:txBody>
      </p:sp>
      <p:sp>
        <p:nvSpPr>
          <p:cNvPr id="915463" name="Text Box 7"/>
          <p:cNvSpPr txBox="1">
            <a:spLocks noChangeArrowheads="1"/>
          </p:cNvSpPr>
          <p:nvPr/>
        </p:nvSpPr>
        <p:spPr bwMode="auto">
          <a:xfrm>
            <a:off x="2422789" y="3517807"/>
            <a:ext cx="2289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Shortest AS Path</a:t>
            </a:r>
          </a:p>
        </p:txBody>
      </p:sp>
      <p:sp>
        <p:nvSpPr>
          <p:cNvPr id="915464" name="Text Box 8"/>
          <p:cNvSpPr txBox="1">
            <a:spLocks noChangeArrowheads="1"/>
          </p:cNvSpPr>
          <p:nvPr/>
        </p:nvSpPr>
        <p:spPr bwMode="auto">
          <a:xfrm>
            <a:off x="2422789" y="3975007"/>
            <a:ext cx="1744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MED</a:t>
            </a:r>
          </a:p>
        </p:txBody>
      </p:sp>
      <p:sp>
        <p:nvSpPr>
          <p:cNvPr id="915466" name="Text Box 10"/>
          <p:cNvSpPr txBox="1">
            <a:spLocks noChangeArrowheads="1"/>
          </p:cNvSpPr>
          <p:nvPr/>
        </p:nvSpPr>
        <p:spPr bwMode="auto">
          <a:xfrm>
            <a:off x="2422789" y="4436672"/>
            <a:ext cx="4951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IGP Cost to BGP Egress</a:t>
            </a:r>
          </a:p>
        </p:txBody>
      </p:sp>
      <p:sp>
        <p:nvSpPr>
          <p:cNvPr id="915467" name="Text Box 11"/>
          <p:cNvSpPr txBox="1">
            <a:spLocks noChangeArrowheads="1"/>
          </p:cNvSpPr>
          <p:nvPr/>
        </p:nvSpPr>
        <p:spPr bwMode="auto">
          <a:xfrm>
            <a:off x="2422788" y="5356705"/>
            <a:ext cx="2333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Router ID</a:t>
            </a:r>
          </a:p>
        </p:txBody>
      </p:sp>
      <p:sp>
        <p:nvSpPr>
          <p:cNvPr id="915468" name="Text Box 12"/>
          <p:cNvSpPr txBox="1">
            <a:spLocks noChangeArrowheads="1"/>
          </p:cNvSpPr>
          <p:nvPr/>
        </p:nvSpPr>
        <p:spPr bwMode="auto">
          <a:xfrm>
            <a:off x="7162801" y="4059072"/>
            <a:ext cx="2673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Traffic engineering </a:t>
            </a:r>
          </a:p>
        </p:txBody>
      </p:sp>
      <p:sp>
        <p:nvSpPr>
          <p:cNvPr id="915469" name="Text Box 13"/>
          <p:cNvSpPr txBox="1">
            <a:spLocks noChangeArrowheads="1"/>
          </p:cNvSpPr>
          <p:nvPr/>
        </p:nvSpPr>
        <p:spPr bwMode="auto">
          <a:xfrm>
            <a:off x="7086601" y="2656654"/>
            <a:ext cx="2858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Enforce relationships</a:t>
            </a:r>
          </a:p>
        </p:txBody>
      </p:sp>
      <p:sp>
        <p:nvSpPr>
          <p:cNvPr id="915470" name="Text Box 14"/>
          <p:cNvSpPr txBox="1">
            <a:spLocks noChangeArrowheads="1"/>
          </p:cNvSpPr>
          <p:nvPr/>
        </p:nvSpPr>
        <p:spPr bwMode="auto">
          <a:xfrm>
            <a:off x="7456825" y="5214403"/>
            <a:ext cx="2600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When all else fails,</a:t>
            </a: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break ties</a:t>
            </a:r>
          </a:p>
        </p:txBody>
      </p:sp>
      <p:sp>
        <p:nvSpPr>
          <p:cNvPr id="915471" name="AutoShape 15"/>
          <p:cNvSpPr>
            <a:spLocks noChangeArrowheads="1"/>
          </p:cNvSpPr>
          <p:nvPr/>
        </p:nvSpPr>
        <p:spPr bwMode="auto">
          <a:xfrm>
            <a:off x="1584588" y="2384904"/>
            <a:ext cx="609600" cy="3657600"/>
          </a:xfrm>
          <a:prstGeom prst="downArrow">
            <a:avLst>
              <a:gd name="adj1" fmla="val 50000"/>
              <a:gd name="adj2" fmla="val 98607"/>
            </a:avLst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45704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5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5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5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5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8" grpId="0" animBg="1"/>
      <p:bldP spid="915459" grpId="0" animBg="1"/>
      <p:bldP spid="915460" grpId="0" animBg="1"/>
      <p:bldP spid="915462" grpId="0"/>
      <p:bldP spid="915463" grpId="0"/>
      <p:bldP spid="915464" grpId="0"/>
      <p:bldP spid="915466" grpId="0"/>
      <p:bldP spid="915467" grpId="0"/>
      <p:bldP spid="915468" grpId="0"/>
      <p:bldP spid="915469" grpId="0"/>
      <p:bldP spid="9154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7281407" y="2476910"/>
            <a:ext cx="2641011" cy="390231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AS Path != Shortest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088524" y="176169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2924806" y="279727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5088523" y="3632677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2924806" y="4754630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5088525" y="550100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7556304" y="2797273"/>
            <a:ext cx="1917987" cy="323997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58" y="2286712"/>
            <a:ext cx="645115" cy="380395"/>
          </a:xfrm>
          <a:prstGeom prst="rect">
            <a:avLst/>
          </a:prstGeom>
          <a:noFill/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41" y="3245172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57" y="4081948"/>
            <a:ext cx="645115" cy="380395"/>
          </a:xfrm>
          <a:prstGeom prst="rect">
            <a:avLst/>
          </a:prstGeom>
          <a:noFill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40" y="5202527"/>
            <a:ext cx="645115" cy="380395"/>
          </a:xfrm>
          <a:prstGeom prst="rect">
            <a:avLst/>
          </a:prstGeom>
          <a:noFill/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60" y="5860770"/>
            <a:ext cx="645115" cy="380395"/>
          </a:xfrm>
          <a:prstGeom prst="rect">
            <a:avLst/>
          </a:prstGeom>
          <a:noFill/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39" y="2797274"/>
            <a:ext cx="645115" cy="380395"/>
          </a:xfrm>
          <a:prstGeom prst="rect">
            <a:avLst/>
          </a:prstGeom>
          <a:noFill/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39" y="5758708"/>
            <a:ext cx="645115" cy="380395"/>
          </a:xfrm>
          <a:prstGeom prst="rect">
            <a:avLst/>
          </a:prstGeom>
          <a:noFill/>
        </p:spPr>
      </p:pic>
      <p:pic>
        <p:nvPicPr>
          <p:cNvPr id="1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04" y="340675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60" y="363291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4" y="422706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60" y="435790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04" y="50123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59" y="50577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12" idx="0"/>
            <a:endCxn id="11" idx="1"/>
          </p:cNvCxnSpPr>
          <p:nvPr/>
        </p:nvCxnSpPr>
        <p:spPr>
          <a:xfrm flipV="1">
            <a:off x="3883799" y="2476909"/>
            <a:ext cx="1841159" cy="7682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3" idx="0"/>
          </p:cNvCxnSpPr>
          <p:nvPr/>
        </p:nvCxnSpPr>
        <p:spPr>
          <a:xfrm>
            <a:off x="3883798" y="3625567"/>
            <a:ext cx="2163716" cy="4563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13" idx="2"/>
          </p:cNvCxnSpPr>
          <p:nvPr/>
        </p:nvCxnSpPr>
        <p:spPr>
          <a:xfrm flipV="1">
            <a:off x="3883798" y="4462342"/>
            <a:ext cx="2163717" cy="7401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1"/>
            <a:endCxn id="14" idx="2"/>
          </p:cNvCxnSpPr>
          <p:nvPr/>
        </p:nvCxnSpPr>
        <p:spPr>
          <a:xfrm flipH="1" flipV="1">
            <a:off x="3883797" y="5582921"/>
            <a:ext cx="1841162" cy="4680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3"/>
          </p:cNvCxnSpPr>
          <p:nvPr/>
        </p:nvCxnSpPr>
        <p:spPr>
          <a:xfrm flipH="1" flipV="1">
            <a:off x="6370072" y="2476909"/>
            <a:ext cx="1822666" cy="5105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3"/>
            <a:endCxn id="17" idx="1"/>
          </p:cNvCxnSpPr>
          <p:nvPr/>
        </p:nvCxnSpPr>
        <p:spPr>
          <a:xfrm flipV="1">
            <a:off x="6370074" y="5948905"/>
            <a:ext cx="1822664" cy="1020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0"/>
            <a:endCxn id="16" idx="2"/>
          </p:cNvCxnSpPr>
          <p:nvPr/>
        </p:nvCxnSpPr>
        <p:spPr>
          <a:xfrm flipV="1">
            <a:off x="7878862" y="3177669"/>
            <a:ext cx="636435" cy="2290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3"/>
            <a:endCxn id="19" idx="1"/>
          </p:cNvCxnSpPr>
          <p:nvPr/>
        </p:nvCxnSpPr>
        <p:spPr>
          <a:xfrm>
            <a:off x="8201419" y="3596956"/>
            <a:ext cx="719141" cy="226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  <a:endCxn id="19" idx="2"/>
          </p:cNvCxnSpPr>
          <p:nvPr/>
        </p:nvCxnSpPr>
        <p:spPr>
          <a:xfrm flipV="1">
            <a:off x="7870181" y="4013310"/>
            <a:ext cx="1372936" cy="2137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1"/>
            <a:endCxn id="20" idx="3"/>
          </p:cNvCxnSpPr>
          <p:nvPr/>
        </p:nvCxnSpPr>
        <p:spPr>
          <a:xfrm flipH="1" flipV="1">
            <a:off x="8192739" y="4417258"/>
            <a:ext cx="727821" cy="13084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1" idx="2"/>
            <a:endCxn id="22" idx="0"/>
          </p:cNvCxnSpPr>
          <p:nvPr/>
        </p:nvCxnSpPr>
        <p:spPr>
          <a:xfrm flipH="1">
            <a:off x="7878861" y="4738302"/>
            <a:ext cx="1364256" cy="2740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3" idx="1"/>
            <a:endCxn id="22" idx="3"/>
          </p:cNvCxnSpPr>
          <p:nvPr/>
        </p:nvCxnSpPr>
        <p:spPr>
          <a:xfrm flipH="1" flipV="1">
            <a:off x="8201418" y="5202527"/>
            <a:ext cx="719140" cy="454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2"/>
            <a:endCxn id="17" idx="0"/>
          </p:cNvCxnSpPr>
          <p:nvPr/>
        </p:nvCxnSpPr>
        <p:spPr>
          <a:xfrm flipH="1">
            <a:off x="8515296" y="5438125"/>
            <a:ext cx="727820" cy="32058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563553" y="1872872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86728" y="6148393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70" name="Right Arrow 69"/>
          <p:cNvSpPr/>
          <p:nvPr/>
        </p:nvSpPr>
        <p:spPr>
          <a:xfrm rot="1011612">
            <a:off x="6617641" y="2263431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71" name="Right Arrow 70"/>
          <p:cNvSpPr/>
          <p:nvPr/>
        </p:nvSpPr>
        <p:spPr>
          <a:xfrm rot="20116575" flipH="1">
            <a:off x="4165341" y="2398656"/>
            <a:ext cx="1278070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 flipH="1">
            <a:off x="2150410" y="1670960"/>
            <a:ext cx="1407122" cy="1061231"/>
            <a:chOff x="1219200" y="4876799"/>
            <a:chExt cx="5181605" cy="1384995"/>
          </a:xfrm>
        </p:grpSpPr>
        <p:sp>
          <p:nvSpPr>
            <p:cNvPr id="73" name="Rectangular Callout 7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 hops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 ASs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8515295" y="1573088"/>
            <a:ext cx="1407122" cy="1061231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3210"/>
                <a:gd name="adj2" fmla="val 4505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9 hops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2 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0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0" grpId="0" animBg="1"/>
      <p:bldP spid="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Potato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5059439" y="5467958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74" y="5827719"/>
            <a:ext cx="645115" cy="3803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57642" y="6115342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11" name="Cloud 10"/>
          <p:cNvSpPr/>
          <p:nvPr/>
        </p:nvSpPr>
        <p:spPr>
          <a:xfrm>
            <a:off x="3689224" y="2792042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Cloud 11"/>
          <p:cNvSpPr/>
          <p:nvPr/>
        </p:nvSpPr>
        <p:spPr>
          <a:xfrm>
            <a:off x="1614167" y="397262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58" y="3241313"/>
            <a:ext cx="645115" cy="380395"/>
          </a:xfrm>
          <a:prstGeom prst="rect">
            <a:avLst/>
          </a:prstGeom>
          <a:noFill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01" y="4420523"/>
            <a:ext cx="645115" cy="380395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2573159" y="3621708"/>
            <a:ext cx="2075057" cy="79881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175210" y="1674564"/>
            <a:ext cx="1917987" cy="349491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45" y="2385769"/>
            <a:ext cx="645115" cy="380395"/>
          </a:xfrm>
          <a:prstGeom prst="rect">
            <a:avLst/>
          </a:prstGeom>
          <a:noFill/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32" y="3233923"/>
            <a:ext cx="645115" cy="380395"/>
          </a:xfrm>
          <a:prstGeom prst="rect">
            <a:avLst/>
          </a:prstGeom>
          <a:noFill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44" y="4884617"/>
            <a:ext cx="645115" cy="380395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>
            <a:stCxn id="22" idx="1"/>
            <a:endCxn id="13" idx="3"/>
          </p:cNvCxnSpPr>
          <p:nvPr/>
        </p:nvCxnSpPr>
        <p:spPr>
          <a:xfrm flipH="1">
            <a:off x="4970773" y="3424120"/>
            <a:ext cx="1047659" cy="73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3"/>
            <a:endCxn id="23" idx="2"/>
          </p:cNvCxnSpPr>
          <p:nvPr/>
        </p:nvCxnSpPr>
        <p:spPr>
          <a:xfrm flipV="1">
            <a:off x="6340989" y="5265012"/>
            <a:ext cx="793213" cy="7529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33102" y="1971509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grpSp>
        <p:nvGrpSpPr>
          <p:cNvPr id="39" name="Group 38"/>
          <p:cNvGrpSpPr/>
          <p:nvPr/>
        </p:nvGrpSpPr>
        <p:grpSpPr>
          <a:xfrm flipH="1">
            <a:off x="8188752" y="1979494"/>
            <a:ext cx="2417110" cy="1127265"/>
            <a:chOff x="1219200" y="4822655"/>
            <a:chExt cx="5181605" cy="1384995"/>
          </a:xfrm>
        </p:grpSpPr>
        <p:sp>
          <p:nvSpPr>
            <p:cNvPr id="40" name="Rectangular Callout 39"/>
            <p:cNvSpPr/>
            <p:nvPr/>
          </p:nvSpPr>
          <p:spPr>
            <a:xfrm>
              <a:off x="1219200" y="4822655"/>
              <a:ext cx="5181601" cy="1384995"/>
            </a:xfrm>
            <a:prstGeom prst="wedgeRectCallout">
              <a:avLst>
                <a:gd name="adj1" fmla="val 71332"/>
                <a:gd name="adj2" fmla="val 4212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4" y="4936467"/>
              <a:ext cx="5181601" cy="117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 hops total,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 hops cost</a:t>
              </a:r>
            </a:p>
          </p:txBody>
        </p:sp>
      </p:grpSp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28" y="369940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stCxn id="21" idx="2"/>
            <a:endCxn id="45" idx="0"/>
          </p:cNvCxnSpPr>
          <p:nvPr/>
        </p:nvCxnSpPr>
        <p:spPr>
          <a:xfrm>
            <a:off x="7134203" y="2766164"/>
            <a:ext cx="487183" cy="9332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0"/>
            <a:endCxn id="45" idx="2"/>
          </p:cNvCxnSpPr>
          <p:nvPr/>
        </p:nvCxnSpPr>
        <p:spPr>
          <a:xfrm flipV="1">
            <a:off x="7134201" y="4079796"/>
            <a:ext cx="487184" cy="80482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9994295">
            <a:off x="7153796" y="3026037"/>
            <a:ext cx="605928" cy="56732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cxnSp>
        <p:nvCxnSpPr>
          <p:cNvPr id="62" name="Straight Connector 61"/>
          <p:cNvCxnSpPr>
            <a:stCxn id="21" idx="2"/>
            <a:endCxn id="22" idx="0"/>
          </p:cNvCxnSpPr>
          <p:nvPr/>
        </p:nvCxnSpPr>
        <p:spPr>
          <a:xfrm flipH="1">
            <a:off x="6340990" y="2766164"/>
            <a:ext cx="793213" cy="46775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3294507" y="483915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41" y="5287048"/>
            <a:ext cx="645115" cy="380395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>
            <a:stCxn id="49" idx="1"/>
            <a:endCxn id="14" idx="2"/>
          </p:cNvCxnSpPr>
          <p:nvPr/>
        </p:nvCxnSpPr>
        <p:spPr>
          <a:xfrm flipH="1" flipV="1">
            <a:off x="2573158" y="4800917"/>
            <a:ext cx="1357782" cy="67632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3"/>
            <a:endCxn id="9" idx="1"/>
          </p:cNvCxnSpPr>
          <p:nvPr/>
        </p:nvCxnSpPr>
        <p:spPr>
          <a:xfrm>
            <a:off x="4576055" y="5477246"/>
            <a:ext cx="1119818" cy="54067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783917" y="2916780"/>
            <a:ext cx="5144868" cy="38273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9006232" flipH="1">
            <a:off x="6439652" y="2673898"/>
            <a:ext cx="544776" cy="65318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 flipH="1">
            <a:off x="3689221" y="1641513"/>
            <a:ext cx="2417110" cy="1124650"/>
            <a:chOff x="1219200" y="4876799"/>
            <a:chExt cx="5181605" cy="1384995"/>
          </a:xfrm>
        </p:grpSpPr>
        <p:sp>
          <p:nvSpPr>
            <p:cNvPr id="43" name="Rectangular Callout 4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111"/>
                <a:gd name="adj2" fmla="val 7235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4" y="4936467"/>
              <a:ext cx="5181601" cy="11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5 hops total, 2 hops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3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1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/>
          <p:cNvSpPr/>
          <p:nvPr/>
        </p:nvSpPr>
        <p:spPr>
          <a:xfrm>
            <a:off x="3237685" y="2896801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00F7BD7-F7E1-4108-BB47-F30ECAC203FC}" type="slidenum">
              <a:rPr lang="en-US" sz="1600"/>
              <a:pPr/>
              <a:t>23</a:t>
            </a:fld>
            <a:endParaRPr lang="en-US" sz="1600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2743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59" name="AutoShape 7"/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0" name="AutoShape 8"/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1" name="AutoShape 9"/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2" name="AutoShape 10"/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3" name="AutoShape 11"/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4" name="AutoShape 12"/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5" name="AutoShape 13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6" name="AutoShape 14"/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7" name="AutoShape 15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8" name="AutoShape 16"/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9" name="AutoShape 17"/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0" name="AutoShape 18"/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1" name="AutoShape 19"/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2" name="AutoShape 20"/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3" name="AutoShape 21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4" name="AutoShape 2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5" name="AutoShape 23"/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6" name="AutoShape 24"/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7" name="AutoShape 25"/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8" name="AutoShape 26"/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9" name="AutoShape 27"/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0" name="AutoShape 28"/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1" name="AutoShape 29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2" name="AutoShape 30"/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3" name="AutoShape 31"/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4" name="AutoShape 32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6" name="AutoShape 34"/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7" name="AutoShape 35"/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8" name="AutoShape 36"/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9" name="AutoShape 37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0" name="AutoShape 38"/>
          <p:cNvSpPr>
            <a:spLocks noChangeArrowheads="1"/>
          </p:cNvSpPr>
          <p:nvPr/>
        </p:nvSpPr>
        <p:spPr bwMode="auto">
          <a:xfrm>
            <a:off x="7620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1" name="AutoShape 39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3" name="AutoShape 41"/>
          <p:cNvSpPr>
            <a:spLocks noChangeArrowheads="1"/>
          </p:cNvSpPr>
          <p:nvPr/>
        </p:nvSpPr>
        <p:spPr bwMode="auto">
          <a:xfrm>
            <a:off x="9782067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4" name="AutoShape 42"/>
          <p:cNvSpPr>
            <a:spLocks noChangeArrowheads="1"/>
          </p:cNvSpPr>
          <p:nvPr/>
        </p:nvSpPr>
        <p:spPr bwMode="auto">
          <a:xfrm>
            <a:off x="1714035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5" name="AutoShape 43"/>
          <p:cNvSpPr>
            <a:spLocks noChangeArrowheads="1"/>
          </p:cNvSpPr>
          <p:nvPr/>
        </p:nvSpPr>
        <p:spPr bwMode="auto">
          <a:xfrm>
            <a:off x="2095035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6" name="AutoShape 44"/>
          <p:cNvSpPr>
            <a:spLocks noChangeArrowheads="1"/>
          </p:cNvSpPr>
          <p:nvPr/>
        </p:nvSpPr>
        <p:spPr bwMode="auto">
          <a:xfrm>
            <a:off x="1561635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7" name="AutoShape 45"/>
          <p:cNvSpPr>
            <a:spLocks noChangeArrowheads="1"/>
          </p:cNvSpPr>
          <p:nvPr/>
        </p:nvSpPr>
        <p:spPr bwMode="auto">
          <a:xfrm>
            <a:off x="201883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9" name="AutoShape 47"/>
          <p:cNvSpPr>
            <a:spLocks noChangeArrowheads="1"/>
          </p:cNvSpPr>
          <p:nvPr/>
        </p:nvSpPr>
        <p:spPr bwMode="auto">
          <a:xfrm>
            <a:off x="9782067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0" name="AutoShape 48"/>
          <p:cNvSpPr>
            <a:spLocks noChangeArrowheads="1"/>
          </p:cNvSpPr>
          <p:nvPr/>
        </p:nvSpPr>
        <p:spPr bwMode="auto">
          <a:xfrm>
            <a:off x="10315467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2" name="AutoShape 50"/>
          <p:cNvSpPr>
            <a:spLocks noChangeArrowheads="1"/>
          </p:cNvSpPr>
          <p:nvPr/>
        </p:nvSpPr>
        <p:spPr bwMode="auto">
          <a:xfrm>
            <a:off x="61694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3" name="AutoShape 51"/>
          <p:cNvSpPr>
            <a:spLocks noChangeArrowheads="1"/>
          </p:cNvSpPr>
          <p:nvPr/>
        </p:nvSpPr>
        <p:spPr bwMode="auto">
          <a:xfrm>
            <a:off x="52550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8" name="AutoShape 56"/>
          <p:cNvSpPr>
            <a:spLocks noChangeArrowheads="1"/>
          </p:cNvSpPr>
          <p:nvPr/>
        </p:nvSpPr>
        <p:spPr bwMode="auto">
          <a:xfrm>
            <a:off x="65504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2" name="AutoShape 60"/>
          <p:cNvSpPr>
            <a:spLocks noChangeArrowheads="1"/>
          </p:cNvSpPr>
          <p:nvPr/>
        </p:nvSpPr>
        <p:spPr bwMode="auto">
          <a:xfrm>
            <a:off x="5841515" y="66174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3" name="AutoShape 61"/>
          <p:cNvSpPr>
            <a:spLocks noChangeArrowheads="1"/>
          </p:cNvSpPr>
          <p:nvPr/>
        </p:nvSpPr>
        <p:spPr bwMode="auto">
          <a:xfrm>
            <a:off x="6222515" y="65412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4" name="AutoShape 62"/>
          <p:cNvSpPr>
            <a:spLocks noChangeArrowheads="1"/>
          </p:cNvSpPr>
          <p:nvPr/>
        </p:nvSpPr>
        <p:spPr bwMode="auto">
          <a:xfrm>
            <a:off x="54605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5" name="AutoShape 63"/>
          <p:cNvSpPr>
            <a:spLocks noChangeArrowheads="1"/>
          </p:cNvSpPr>
          <p:nvPr/>
        </p:nvSpPr>
        <p:spPr bwMode="auto">
          <a:xfrm>
            <a:off x="64511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9" name="AutoShape 67"/>
          <p:cNvSpPr>
            <a:spLocks noChangeArrowheads="1"/>
          </p:cNvSpPr>
          <p:nvPr/>
        </p:nvSpPr>
        <p:spPr bwMode="auto">
          <a:xfrm>
            <a:off x="59939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30" name="AutoShape 78"/>
          <p:cNvSpPr>
            <a:spLocks noChangeArrowheads="1"/>
          </p:cNvSpPr>
          <p:nvPr/>
        </p:nvSpPr>
        <p:spPr bwMode="auto">
          <a:xfrm>
            <a:off x="56360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Routes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4662172" y="2038121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Provider</a:t>
            </a:r>
          </a:p>
        </p:txBody>
      </p:sp>
      <p:sp>
        <p:nvSpPr>
          <p:cNvPr id="82" name="Right Arrow 81"/>
          <p:cNvSpPr/>
          <p:nvPr/>
        </p:nvSpPr>
        <p:spPr>
          <a:xfrm flipH="1">
            <a:off x="8304857" y="32563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83" name="Right Arrow 82"/>
          <p:cNvSpPr/>
          <p:nvPr/>
        </p:nvSpPr>
        <p:spPr>
          <a:xfrm>
            <a:off x="2447339" y="33325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4" name="Up Arrow 3"/>
          <p:cNvSpPr/>
          <p:nvPr/>
        </p:nvSpPr>
        <p:spPr>
          <a:xfrm>
            <a:off x="4461373" y="5122844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Customer</a:t>
            </a:r>
          </a:p>
        </p:txBody>
      </p:sp>
      <p:grpSp>
        <p:nvGrpSpPr>
          <p:cNvPr id="86" name="Group 85"/>
          <p:cNvGrpSpPr/>
          <p:nvPr/>
        </p:nvGrpSpPr>
        <p:grpSpPr>
          <a:xfrm flipH="1">
            <a:off x="8521594" y="2031695"/>
            <a:ext cx="1407122" cy="1061231"/>
            <a:chOff x="1219200" y="4876799"/>
            <a:chExt cx="5181605" cy="1384995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ISP Routes</a:t>
              </a:r>
            </a:p>
          </p:txBody>
        </p:sp>
      </p:grpSp>
      <p:sp>
        <p:nvSpPr>
          <p:cNvPr id="89" name="AutoShape 28"/>
          <p:cNvSpPr>
            <a:spLocks noChangeArrowheads="1"/>
          </p:cNvSpPr>
          <p:nvPr/>
        </p:nvSpPr>
        <p:spPr bwMode="auto">
          <a:xfrm>
            <a:off x="7636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82" grpId="0" animBg="1"/>
      <p:bldP spid="919583" grpId="0" animBg="1"/>
      <p:bldP spid="919584" grpId="0" animBg="1"/>
      <p:bldP spid="919585" grpId="0" animBg="1"/>
      <p:bldP spid="919586" grpId="0" animBg="1"/>
      <p:bldP spid="919587" grpId="0" animBg="1"/>
      <p:bldP spid="919588" grpId="0" animBg="1"/>
      <p:bldP spid="919589" grpId="0" animBg="1"/>
      <p:bldP spid="919590" grpId="0" animBg="1"/>
      <p:bldP spid="919591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12" grpId="0" animBg="1"/>
      <p:bldP spid="919613" grpId="0" animBg="1"/>
      <p:bldP spid="919614" grpId="0" animBg="1"/>
      <p:bldP spid="919615" grpId="0" animBg="1"/>
      <p:bldP spid="919619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24</a:t>
            </a:fld>
            <a:endParaRPr lang="en-US" sz="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Routes</a:t>
            </a:r>
          </a:p>
        </p:txBody>
      </p:sp>
      <p:sp>
        <p:nvSpPr>
          <p:cNvPr id="103" name="Cloud 102"/>
          <p:cNvSpPr/>
          <p:nvPr/>
        </p:nvSpPr>
        <p:spPr>
          <a:xfrm>
            <a:off x="3237685" y="2896801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13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6"/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AutoShape 18"/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2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24"/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27"/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28"/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29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AutoShape 37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38"/>
          <p:cNvSpPr>
            <a:spLocks noChangeArrowheads="1"/>
          </p:cNvSpPr>
          <p:nvPr/>
        </p:nvSpPr>
        <p:spPr bwMode="auto">
          <a:xfrm>
            <a:off x="7620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39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Down Arrow 137"/>
          <p:cNvSpPr/>
          <p:nvPr/>
        </p:nvSpPr>
        <p:spPr>
          <a:xfrm>
            <a:off x="4693286" y="5100810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Customer</a:t>
            </a:r>
          </a:p>
        </p:txBody>
      </p:sp>
      <p:sp>
        <p:nvSpPr>
          <p:cNvPr id="139" name="Right Arrow 138"/>
          <p:cNvSpPr/>
          <p:nvPr/>
        </p:nvSpPr>
        <p:spPr>
          <a:xfrm flipH="1">
            <a:off x="2505280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8154076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1" name="Up Arrow 140"/>
          <p:cNvSpPr/>
          <p:nvPr/>
        </p:nvSpPr>
        <p:spPr>
          <a:xfrm>
            <a:off x="4432683" y="2122136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Provider</a:t>
            </a:r>
          </a:p>
        </p:txBody>
      </p:sp>
      <p:sp>
        <p:nvSpPr>
          <p:cNvPr id="142" name="AutoShape 28"/>
          <p:cNvSpPr>
            <a:spLocks noChangeArrowheads="1"/>
          </p:cNvSpPr>
          <p:nvPr/>
        </p:nvSpPr>
        <p:spPr bwMode="auto">
          <a:xfrm>
            <a:off x="7636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6326438" y="64903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AutoShape 14"/>
          <p:cNvSpPr>
            <a:spLocks noChangeArrowheads="1"/>
          </p:cNvSpPr>
          <p:nvPr/>
        </p:nvSpPr>
        <p:spPr bwMode="auto">
          <a:xfrm>
            <a:off x="5488238" y="63379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AutoShape 21"/>
          <p:cNvSpPr>
            <a:spLocks noChangeArrowheads="1"/>
          </p:cNvSpPr>
          <p:nvPr/>
        </p:nvSpPr>
        <p:spPr bwMode="auto">
          <a:xfrm>
            <a:off x="6097838" y="6261701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AutoShape 24"/>
          <p:cNvSpPr>
            <a:spLocks noChangeArrowheads="1"/>
          </p:cNvSpPr>
          <p:nvPr/>
        </p:nvSpPr>
        <p:spPr bwMode="auto">
          <a:xfrm>
            <a:off x="6738651" y="6533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5183438" y="649030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5716838" y="6566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AutoShape 35"/>
          <p:cNvSpPr>
            <a:spLocks noChangeArrowheads="1"/>
          </p:cNvSpPr>
          <p:nvPr/>
        </p:nvSpPr>
        <p:spPr bwMode="auto">
          <a:xfrm>
            <a:off x="6707438" y="6185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AutoShape 18"/>
          <p:cNvSpPr>
            <a:spLocks noChangeArrowheads="1"/>
          </p:cNvSpPr>
          <p:nvPr/>
        </p:nvSpPr>
        <p:spPr bwMode="auto">
          <a:xfrm>
            <a:off x="5183438" y="607257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AutoShape 33"/>
          <p:cNvSpPr>
            <a:spLocks noChangeArrowheads="1"/>
          </p:cNvSpPr>
          <p:nvPr/>
        </p:nvSpPr>
        <p:spPr bwMode="auto">
          <a:xfrm>
            <a:off x="2156552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AutoShape 33"/>
          <p:cNvSpPr>
            <a:spLocks noChangeArrowheads="1"/>
          </p:cNvSpPr>
          <p:nvPr/>
        </p:nvSpPr>
        <p:spPr bwMode="auto">
          <a:xfrm>
            <a:off x="1802176" y="394212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AutoShape 33"/>
          <p:cNvSpPr>
            <a:spLocks noChangeArrowheads="1"/>
          </p:cNvSpPr>
          <p:nvPr/>
        </p:nvSpPr>
        <p:spPr bwMode="auto">
          <a:xfrm>
            <a:off x="2155175" y="415244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1818702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9393498" y="335922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>
            <a:off x="975797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>
            <a:off x="9986573" y="357581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9562665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AutoShape 33"/>
          <p:cNvSpPr>
            <a:spLocks noChangeArrowheads="1"/>
          </p:cNvSpPr>
          <p:nvPr/>
        </p:nvSpPr>
        <p:spPr bwMode="auto">
          <a:xfrm>
            <a:off x="6440738" y="189353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AutoShape 33"/>
          <p:cNvSpPr>
            <a:spLocks noChangeArrowheads="1"/>
          </p:cNvSpPr>
          <p:nvPr/>
        </p:nvSpPr>
        <p:spPr bwMode="auto">
          <a:xfrm>
            <a:off x="6939710" y="181506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5715000" y="16938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AutoShape 33"/>
          <p:cNvSpPr>
            <a:spLocks noChangeArrowheads="1"/>
          </p:cNvSpPr>
          <p:nvPr/>
        </p:nvSpPr>
        <p:spPr bwMode="auto">
          <a:xfrm>
            <a:off x="4762500" y="1985812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AutoShape 25"/>
          <p:cNvSpPr>
            <a:spLocks noChangeArrowheads="1"/>
          </p:cNvSpPr>
          <p:nvPr/>
        </p:nvSpPr>
        <p:spPr bwMode="auto">
          <a:xfrm>
            <a:off x="2505280" y="34299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1704402" y="4304382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AutoShape 25"/>
          <p:cNvSpPr>
            <a:spLocks noChangeArrowheads="1"/>
          </p:cNvSpPr>
          <p:nvPr/>
        </p:nvSpPr>
        <p:spPr bwMode="auto">
          <a:xfrm>
            <a:off x="1704402" y="3587827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AutoShape 25"/>
          <p:cNvSpPr>
            <a:spLocks noChangeArrowheads="1"/>
          </p:cNvSpPr>
          <p:nvPr/>
        </p:nvSpPr>
        <p:spPr bwMode="auto">
          <a:xfrm>
            <a:off x="2283107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AutoShape 25"/>
          <p:cNvSpPr>
            <a:spLocks noChangeArrowheads="1"/>
          </p:cNvSpPr>
          <p:nvPr/>
        </p:nvSpPr>
        <p:spPr bwMode="auto">
          <a:xfrm>
            <a:off x="5105400" y="200783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AutoShape 25"/>
          <p:cNvSpPr>
            <a:spLocks noChangeArrowheads="1"/>
          </p:cNvSpPr>
          <p:nvPr/>
        </p:nvSpPr>
        <p:spPr bwMode="auto">
          <a:xfrm>
            <a:off x="5334000" y="17402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AutoShape 25"/>
          <p:cNvSpPr>
            <a:spLocks noChangeArrowheads="1"/>
          </p:cNvSpPr>
          <p:nvPr/>
        </p:nvSpPr>
        <p:spPr bwMode="auto">
          <a:xfrm>
            <a:off x="6091410" y="174576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25"/>
          <p:cNvSpPr>
            <a:spLocks noChangeArrowheads="1"/>
          </p:cNvSpPr>
          <p:nvPr/>
        </p:nvSpPr>
        <p:spPr bwMode="auto">
          <a:xfrm>
            <a:off x="6669338" y="16259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AutoShape 25"/>
          <p:cNvSpPr>
            <a:spLocks noChangeArrowheads="1"/>
          </p:cNvSpPr>
          <p:nvPr/>
        </p:nvSpPr>
        <p:spPr bwMode="auto">
          <a:xfrm>
            <a:off x="9562665" y="37135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AutoShape 25"/>
          <p:cNvSpPr>
            <a:spLocks noChangeArrowheads="1"/>
          </p:cNvSpPr>
          <p:nvPr/>
        </p:nvSpPr>
        <p:spPr bwMode="auto">
          <a:xfrm>
            <a:off x="9800929" y="331539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AutoShape 25"/>
          <p:cNvSpPr>
            <a:spLocks noChangeArrowheads="1"/>
          </p:cNvSpPr>
          <p:nvPr/>
        </p:nvSpPr>
        <p:spPr bwMode="auto">
          <a:xfrm>
            <a:off x="10208771" y="392384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AutoShape 25"/>
          <p:cNvSpPr>
            <a:spLocks noChangeArrowheads="1"/>
          </p:cNvSpPr>
          <p:nvPr/>
        </p:nvSpPr>
        <p:spPr bwMode="auto">
          <a:xfrm>
            <a:off x="9986573" y="42681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 flipH="1">
            <a:off x="7616425" y="5541963"/>
            <a:ext cx="2311659" cy="1061231"/>
            <a:chOff x="1219200" y="4876799"/>
            <a:chExt cx="5181605" cy="1384995"/>
          </a:xfrm>
        </p:grpSpPr>
        <p:sp>
          <p:nvSpPr>
            <p:cNvPr id="177" name="Rectangular Callout 1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Customers get all routes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 flipH="1">
            <a:off x="7924800" y="1747115"/>
            <a:ext cx="2624526" cy="1095238"/>
            <a:chOff x="1219200" y="4876799"/>
            <a:chExt cx="5181605" cy="1384995"/>
          </a:xfrm>
        </p:grpSpPr>
        <p:sp>
          <p:nvSpPr>
            <p:cNvPr id="180" name="Rectangular Callout 1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 and ISP routes only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1657821" y="1677372"/>
            <a:ext cx="2624526" cy="1095238"/>
            <a:chOff x="1219200" y="4876799"/>
            <a:chExt cx="5181605" cy="1384995"/>
          </a:xfrm>
        </p:grpSpPr>
        <p:sp>
          <p:nvSpPr>
            <p:cNvPr id="183" name="Rectangular Callout 1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$$$ generating routes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6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>
            <a:spLocks noGrp="1"/>
          </p:cNvSpPr>
          <p:nvPr>
            <p:ph type="title"/>
          </p:nvPr>
        </p:nvSpPr>
        <p:spPr>
          <a:xfrm>
            <a:off x="175214" y="60230"/>
            <a:ext cx="10340386" cy="11589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464646"/>
                </a:solidFill>
              </a:rPr>
              <a:t>AS Relationships: It’s Complicated</a:t>
            </a:r>
          </a:p>
        </p:txBody>
      </p:sp>
      <p:sp>
        <p:nvSpPr>
          <p:cNvPr id="981" name="Shape 981"/>
          <p:cNvSpPr>
            <a:spLocks noGrp="1"/>
          </p:cNvSpPr>
          <p:nvPr>
            <p:ph type="sldNum" sz="quarter" idx="4294967295"/>
          </p:nvPr>
        </p:nvSpPr>
        <p:spPr>
          <a:xfrm>
            <a:off x="127760" y="1249679"/>
            <a:ext cx="533400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6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FFFFFF"/>
                </a:solidFill>
              </a:rPr>
              <a:t>25</a:t>
            </a:fld>
            <a:endParaRPr b="1" dirty="0">
              <a:solidFill>
                <a:srgbClr val="FFFFFF"/>
              </a:solidFill>
            </a:endParaRPr>
          </a:p>
        </p:txBody>
      </p:sp>
      <p:sp>
        <p:nvSpPr>
          <p:cNvPr id="982" name="Shape 982"/>
          <p:cNvSpPr>
            <a:spLocks noGrp="1"/>
          </p:cNvSpPr>
          <p:nvPr>
            <p:ph type="body" idx="1"/>
          </p:nvPr>
        </p:nvSpPr>
        <p:spPr>
          <a:xfrm>
            <a:off x="175213" y="1600200"/>
            <a:ext cx="11317009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2800" dirty="0"/>
              <a:t>Typical models of AS relationships are simple</a:t>
            </a:r>
            <a:endParaRPr sz="2800" dirty="0"/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Each AS pair has exactly one relationship</a:t>
            </a:r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Each relationship is the same for all prefixes</a:t>
            </a:r>
            <a:endParaRPr lang="en-US" sz="2800" dirty="0"/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endParaRPr sz="2800" dirty="0"/>
          </a:p>
          <a:p>
            <a:pPr lvl="0">
              <a:defRPr sz="1800"/>
            </a:pPr>
            <a:r>
              <a:rPr lang="en-US" sz="2800" dirty="0"/>
              <a:t>Unfortunately, i</a:t>
            </a:r>
            <a:r>
              <a:rPr sz="2800" dirty="0"/>
              <a:t>n practice it’s much more complicated</a:t>
            </a:r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lang="en-US" sz="2800" dirty="0"/>
              <a:t>W</a:t>
            </a:r>
            <a:r>
              <a:rPr sz="2800" dirty="0"/>
              <a:t>idespread </a:t>
            </a:r>
            <a:r>
              <a:rPr lang="en-US" sz="2800" dirty="0"/>
              <a:t>r</a:t>
            </a:r>
            <a:r>
              <a:rPr sz="2800" dirty="0"/>
              <a:t>egional, per-prefix </a:t>
            </a:r>
            <a:r>
              <a:rPr sz="2800" dirty="0" err="1"/>
              <a:t>peerings</a:t>
            </a:r>
            <a:endParaRPr sz="2800" dirty="0"/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Tier-1’s being shoved out by “hypergiant”</a:t>
            </a:r>
            <a:r>
              <a:rPr lang="en-US" sz="2800" dirty="0"/>
              <a:t> content providers</a:t>
            </a:r>
            <a:endParaRPr sz="2800" dirty="0"/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I</a:t>
            </a:r>
            <a:r>
              <a:rPr lang="en-US" sz="2800" dirty="0"/>
              <a:t>nternet Exchange Points (IXPs)</a:t>
            </a:r>
            <a:r>
              <a:rPr sz="2800" dirty="0"/>
              <a:t> dominating traffic volume</a:t>
            </a:r>
          </a:p>
        </p:txBody>
      </p:sp>
    </p:spTree>
    <p:extLst>
      <p:ext uri="{BB962C8B-B14F-4D97-AF65-F5344CB8AC3E}">
        <p14:creationId xmlns:p14="http://schemas.microsoft.com/office/powerpoint/2010/main" val="1576581724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" grpId="0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EB89-79A8-BD3B-63BF-644F2988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Security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89A84-C496-3980-9E75-889F767E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06DFC-68EC-6872-341D-8BD2F0AB71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98944"/>
            <a:ext cx="6960502" cy="5006656"/>
          </a:xfrm>
        </p:spPr>
        <p:txBody>
          <a:bodyPr>
            <a:normAutofit fontScale="92500" lnSpcReduction="20000"/>
          </a:bodyPr>
          <a:lstStyle/>
          <a:p>
            <a:pPr lvl="0">
              <a:defRPr sz="1800"/>
            </a:pPr>
            <a:r>
              <a:rPr lang="en-US" sz="2800" dirty="0"/>
              <a:t>BGP is insecure by default</a:t>
            </a:r>
            <a:endParaRPr lang="en-US" sz="2500" dirty="0"/>
          </a:p>
          <a:p>
            <a:pPr lvl="1">
              <a:defRPr sz="1800"/>
            </a:pPr>
            <a:r>
              <a:rPr lang="en-US" sz="2500" dirty="0"/>
              <a:t>Any trusted BGP router may announce any route</a:t>
            </a:r>
          </a:p>
          <a:p>
            <a:pPr lvl="1">
              <a:defRPr sz="1800"/>
            </a:pPr>
            <a:r>
              <a:rPr lang="en-US" sz="2500" dirty="0">
                <a:solidFill>
                  <a:schemeClr val="accent1"/>
                </a:solidFill>
              </a:rPr>
              <a:t>Prefix hijacking </a:t>
            </a:r>
            <a:r>
              <a:rPr lang="en-US" sz="2500" dirty="0"/>
              <a:t>is entirely possible</a:t>
            </a:r>
          </a:p>
          <a:p>
            <a:pPr>
              <a:defRPr sz="1800"/>
            </a:pPr>
            <a:r>
              <a:rPr lang="en-US" sz="2800" dirty="0"/>
              <a:t>Examples</a:t>
            </a:r>
          </a:p>
          <a:p>
            <a:pPr lvl="1">
              <a:defRPr sz="1800"/>
            </a:pPr>
            <a:r>
              <a:rPr lang="en-US" sz="2500" dirty="0"/>
              <a:t>2008: YouTube accidentally blocked globally by an ISP in Pakistan</a:t>
            </a:r>
          </a:p>
          <a:p>
            <a:pPr lvl="1">
              <a:defRPr sz="1800"/>
            </a:pPr>
            <a:r>
              <a:rPr lang="en-US" sz="2500" dirty="0"/>
              <a:t>2022: </a:t>
            </a:r>
            <a:r>
              <a:rPr lang="en-US" sz="2500" dirty="0" err="1"/>
              <a:t>KLAYswap</a:t>
            </a:r>
            <a:r>
              <a:rPr lang="en-US" sz="2500" dirty="0"/>
              <a:t> crypto phishing attack in South Korea</a:t>
            </a:r>
          </a:p>
          <a:p>
            <a:pPr>
              <a:defRPr sz="1800"/>
            </a:pPr>
            <a:r>
              <a:rPr lang="en-US" sz="2800" dirty="0"/>
              <a:t>Resource Public Key Infrastructure (RPKI)</a:t>
            </a:r>
          </a:p>
          <a:p>
            <a:pPr lvl="1">
              <a:defRPr sz="1800"/>
            </a:pPr>
            <a:r>
              <a:rPr lang="en-US" sz="2500" dirty="0"/>
              <a:t>All route announcements are cryptographically signed</a:t>
            </a:r>
          </a:p>
          <a:p>
            <a:pPr lvl="1">
              <a:defRPr sz="1800"/>
            </a:pPr>
            <a:r>
              <a:rPr lang="en-US" sz="2500" dirty="0"/>
              <a:t>Public binding between cryptographic keys and prefixes</a:t>
            </a:r>
          </a:p>
          <a:p>
            <a:pPr lvl="1">
              <a:defRPr sz="1800"/>
            </a:pPr>
            <a:r>
              <a:rPr lang="en-US" sz="2500" dirty="0"/>
              <a:t>However, only ~30% adoption so far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9BFF3-3B40-A94D-8203-F3E9B144A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02" y="2229188"/>
            <a:ext cx="5165606" cy="33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8458200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/>
              <a:t>CS 3700</a:t>
            </a:r>
            <a:br>
              <a:rPr lang="en-US" sz="6000" cap="none" dirty="0"/>
            </a:br>
            <a:r>
              <a:rPr lang="en-US" sz="4900" cap="none" dirty="0"/>
              <a:t>Networks and 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Bonus:  Recent outage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9/2/21</a:t>
            </a:r>
          </a:p>
        </p:txBody>
      </p:sp>
    </p:spTree>
    <p:extLst>
      <p:ext uri="{BB962C8B-B14F-4D97-AF65-F5344CB8AC3E}">
        <p14:creationId xmlns:p14="http://schemas.microsoft.com/office/powerpoint/2010/main" val="1303176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BD07-17CE-4643-B0DD-021CC9A4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95E03-7D78-B745-B269-1F78C8C0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A77E4-DA47-0B4D-B680-725B8CD196D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Gather round, we’ll cover an event, quite sober</a:t>
            </a:r>
          </a:p>
          <a:p>
            <a:pPr marL="0" indent="0">
              <a:buNone/>
            </a:pPr>
            <a:r>
              <a:rPr lang="en-US" dirty="0"/>
              <a:t>One that took place on the fourth of October</a:t>
            </a:r>
          </a:p>
          <a:p>
            <a:pPr marL="0" indent="0">
              <a:buNone/>
            </a:pPr>
            <a:r>
              <a:rPr lang="en-US" dirty="0"/>
              <a:t>Facebook, Insta, and friends couldn’t be reached</a:t>
            </a:r>
          </a:p>
          <a:p>
            <a:pPr marL="0" indent="0">
              <a:buNone/>
            </a:pPr>
            <a:r>
              <a:rPr lang="en-US" dirty="0"/>
              <a:t>Rumors spread that the service was breached</a:t>
            </a:r>
          </a:p>
          <a:p>
            <a:pPr marL="0" indent="0">
              <a:buNone/>
            </a:pPr>
            <a:r>
              <a:rPr lang="en-US" dirty="0"/>
              <a:t>At the datacenter keycards were denied</a:t>
            </a:r>
          </a:p>
          <a:p>
            <a:pPr marL="0" indent="0">
              <a:buNone/>
            </a:pPr>
            <a:r>
              <a:rPr lang="en-US" dirty="0"/>
              <a:t>In fact, all the recovery systems were fried</a:t>
            </a:r>
          </a:p>
          <a:p>
            <a:pPr marL="0" indent="0">
              <a:buNone/>
            </a:pPr>
            <a:r>
              <a:rPr lang="en-US" dirty="0"/>
              <a:t>At last, on doors angle grinders were employed</a:t>
            </a:r>
          </a:p>
          <a:p>
            <a:pPr marL="0" indent="0">
              <a:buNone/>
            </a:pPr>
            <a:r>
              <a:rPr lang="en-US" dirty="0"/>
              <a:t>To fix a network config erroneously deployed</a:t>
            </a:r>
          </a:p>
          <a:p>
            <a:pPr marL="0" indent="0">
              <a:buNone/>
            </a:pPr>
            <a:r>
              <a:rPr lang="en-US" dirty="0"/>
              <a:t>Six hours of downtime committed to lore:</a:t>
            </a:r>
          </a:p>
          <a:p>
            <a:pPr marL="0" indent="0">
              <a:buNone/>
            </a:pPr>
            <a:r>
              <a:rPr lang="en-US" dirty="0"/>
              <a:t>For Facebook was thwarted by BGP4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07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733C-4AA1-FE49-9970-9DACA1ED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Ripped from the headlines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576C9-A098-9842-B43A-ADEB71EF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7D2D0-F79D-8847-9FBF-746A3C757D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190DA-C5B0-3444-A143-D9CFD4150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752600"/>
            <a:ext cx="8204200" cy="302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832B9-6867-8F42-AF34-1C3405066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18" y="3368168"/>
            <a:ext cx="10807182" cy="2233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E6C82A-6506-084F-AA3B-EF67E58F9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89" y="1703355"/>
            <a:ext cx="8128000" cy="472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Routing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344557" y="1600200"/>
            <a:ext cx="10236355" cy="5105400"/>
          </a:xfrm>
        </p:spPr>
        <p:txBody>
          <a:bodyPr>
            <a:normAutofit/>
          </a:bodyPr>
          <a:lstStyle/>
          <a:p>
            <a:r>
              <a:rPr lang="en-US" dirty="0"/>
              <a:t>Internet organized as a </a:t>
            </a:r>
            <a:r>
              <a:rPr lang="en-US" dirty="0">
                <a:solidFill>
                  <a:schemeClr val="accent1"/>
                </a:solidFill>
              </a:rPr>
              <a:t>two-level hierarchy</a:t>
            </a:r>
          </a:p>
          <a:p>
            <a:r>
              <a:rPr lang="en-US" dirty="0"/>
              <a:t>First level – autonomous systems (AS’s)</a:t>
            </a:r>
          </a:p>
          <a:p>
            <a:pPr lvl="1"/>
            <a:r>
              <a:rPr lang="en-US" dirty="0"/>
              <a:t>AS – region of network under a single administrative domain</a:t>
            </a:r>
          </a:p>
          <a:p>
            <a:pPr lvl="1"/>
            <a:r>
              <a:rPr lang="en-US" dirty="0"/>
              <a:t>Examples: Comcast, AT&amp;T, Verizon, T-Mobile, etc.</a:t>
            </a:r>
          </a:p>
          <a:p>
            <a:pPr lvl="1"/>
            <a:r>
              <a:rPr lang="en-US" dirty="0"/>
              <a:t>AS’s use </a:t>
            </a:r>
            <a:r>
              <a:rPr lang="en-US" dirty="0">
                <a:solidFill>
                  <a:schemeClr val="accent1"/>
                </a:solidFill>
              </a:rPr>
              <a:t>intra-domain</a:t>
            </a:r>
            <a:r>
              <a:rPr lang="en-US" dirty="0"/>
              <a:t> routing protocols internally</a:t>
            </a:r>
          </a:p>
          <a:p>
            <a:pPr lvl="1"/>
            <a:r>
              <a:rPr lang="en-US" dirty="0"/>
              <a:t>Distance Vector, e.g., Routing Information Protocol (RIP)</a:t>
            </a:r>
          </a:p>
          <a:p>
            <a:pPr lvl="1"/>
            <a:r>
              <a:rPr lang="en-US" dirty="0"/>
              <a:t>Link State, e.g., Open Shortest Path First (OSPF)</a:t>
            </a:r>
          </a:p>
          <a:p>
            <a:r>
              <a:rPr lang="en-US" dirty="0"/>
              <a:t>Connections between AS’s use </a:t>
            </a:r>
            <a:r>
              <a:rPr lang="en-US" dirty="0">
                <a:solidFill>
                  <a:schemeClr val="accent1"/>
                </a:solidFill>
              </a:rPr>
              <a:t>inter-domain</a:t>
            </a:r>
            <a:r>
              <a:rPr lang="en-US" dirty="0"/>
              <a:t> routing protocols</a:t>
            </a:r>
          </a:p>
          <a:p>
            <a:pPr lvl="1"/>
            <a:r>
              <a:rPr lang="en-US" dirty="0"/>
              <a:t>Border Gateway Routing (BGP)</a:t>
            </a:r>
          </a:p>
          <a:p>
            <a:pPr lvl="1"/>
            <a:r>
              <a:rPr lang="en-US" dirty="0"/>
              <a:t>De facto standard today, BGP-4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8214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A7FE-4528-5A41-A84A-0F536684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198F1E-F9E8-A342-BB05-892CFB06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B9DCA-5147-D149-93DE-643DE98207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15:39 UTC: Routes to Facebook became unavailable</a:t>
            </a:r>
          </a:p>
          <a:p>
            <a:r>
              <a:rPr lang="en-US" dirty="0"/>
              <a:t>Shortly thereafter: DNS entries timed out, lookups failed</a:t>
            </a:r>
          </a:p>
          <a:p>
            <a:r>
              <a:rPr lang="en-US" dirty="0"/>
              <a:t>Remote access to datacenters went down</a:t>
            </a:r>
          </a:p>
          <a:p>
            <a:r>
              <a:rPr lang="en-US" dirty="0"/>
              <a:t>Engineers deployed to datacenters to fix</a:t>
            </a:r>
          </a:p>
          <a:p>
            <a:pPr lvl="1"/>
            <a:r>
              <a:rPr lang="en-US" dirty="0"/>
              <a:t>Keycard authentication relied on systems that were down</a:t>
            </a:r>
          </a:p>
          <a:p>
            <a:pPr lvl="1"/>
            <a:r>
              <a:rPr lang="en-US" dirty="0"/>
              <a:t>Communication with people with keys went down</a:t>
            </a:r>
          </a:p>
          <a:p>
            <a:pPr lvl="1"/>
            <a:r>
              <a:rPr lang="en-US" dirty="0"/>
              <a:t>Angle grinders were acquired</a:t>
            </a:r>
          </a:p>
          <a:p>
            <a:r>
              <a:rPr lang="en-US" dirty="0"/>
              <a:t>20:50 UTC: Routes re-established</a:t>
            </a:r>
          </a:p>
          <a:p>
            <a:r>
              <a:rPr lang="en-US" dirty="0"/>
              <a:t>21:05 UTC: DNS started working</a:t>
            </a:r>
          </a:p>
        </p:txBody>
      </p:sp>
      <p:pic>
        <p:nvPicPr>
          <p:cNvPr id="1026" name="Picture 2" descr="Makita GA7021 7&quot; Angle Grinder, with AC/DC Switch - Power Angle Grinders -  Amazon.com">
            <a:extLst>
              <a:ext uri="{FF2B5EF4-FFF2-40B4-BE49-F238E27FC236}">
                <a16:creationId xmlns:a16="http://schemas.microsoft.com/office/drawing/2014/main" id="{055CC833-8F26-8E40-B18E-B04DC510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20" y="4184650"/>
            <a:ext cx="37846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A8E5-E9E3-4B40-8FC1-74A2E662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an outage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1CF30-19BE-9746-972C-B93D98D6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828F5-85B8-854A-9C6D-56072C407A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FB, Insta, WhatsApp down</a:t>
            </a:r>
          </a:p>
          <a:p>
            <a:r>
              <a:rPr lang="en-US" dirty="0"/>
              <a:t>Was it DNS?</a:t>
            </a:r>
          </a:p>
          <a:p>
            <a:pPr lvl="1"/>
            <a:r>
              <a:rPr lang="en-US" dirty="0"/>
              <a:t>Wait, DNS is unreachable?</a:t>
            </a:r>
          </a:p>
          <a:p>
            <a:r>
              <a:rPr lang="en-US" dirty="0"/>
              <a:t>No routing table entries?</a:t>
            </a:r>
          </a:p>
          <a:p>
            <a:r>
              <a:rPr lang="en-US" dirty="0"/>
              <a:t>Could it be … BGP?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D2DD2-ACB1-304B-9FCF-86064C8F4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1600200"/>
            <a:ext cx="6032500" cy="322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6620C-EF9D-6740-8249-E1CB5E40A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0" y="4858657"/>
            <a:ext cx="4699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65F8-DBFC-664B-B2E4-BA7AA406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routing tables are populated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2B1A0-289A-6C48-B154-E18635AB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8A713F9-0891-E74A-BE72-6E0489B4FD13}"/>
              </a:ext>
            </a:extLst>
          </p:cNvPr>
          <p:cNvSpPr/>
          <p:nvPr/>
        </p:nvSpPr>
        <p:spPr>
          <a:xfrm>
            <a:off x="4278863" y="1853683"/>
            <a:ext cx="157376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Comcast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8E8AE2C-430C-7F40-AE03-71E62A9583A8}"/>
              </a:ext>
            </a:extLst>
          </p:cNvPr>
          <p:cNvSpPr/>
          <p:nvPr/>
        </p:nvSpPr>
        <p:spPr>
          <a:xfrm>
            <a:off x="2419740" y="3766458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Tata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EA7729D9-4B04-284A-A344-464A2D0B5AA6}"/>
              </a:ext>
            </a:extLst>
          </p:cNvPr>
          <p:cNvSpPr/>
          <p:nvPr/>
        </p:nvSpPr>
        <p:spPr>
          <a:xfrm>
            <a:off x="4932784" y="3551854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GTT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0A350BA9-E638-D74C-83C1-BF60C4DBBCA7}"/>
              </a:ext>
            </a:extLst>
          </p:cNvPr>
          <p:cNvSpPr/>
          <p:nvPr/>
        </p:nvSpPr>
        <p:spPr>
          <a:xfrm>
            <a:off x="2649894" y="1903444"/>
            <a:ext cx="114144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Lumen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ABF12F2-A8F1-D543-A645-7BAE49ADCCCC}"/>
              </a:ext>
            </a:extLst>
          </p:cNvPr>
          <p:cNvSpPr/>
          <p:nvPr/>
        </p:nvSpPr>
        <p:spPr>
          <a:xfrm>
            <a:off x="3752462" y="4491135"/>
            <a:ext cx="1226975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Sprint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0F2A689-2CF1-4041-88E4-529424698407}"/>
              </a:ext>
            </a:extLst>
          </p:cNvPr>
          <p:cNvSpPr/>
          <p:nvPr/>
        </p:nvSpPr>
        <p:spPr>
          <a:xfrm>
            <a:off x="5797421" y="2662335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L3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AD94EEA-268B-D444-A06C-4A431768CEA4}"/>
              </a:ext>
            </a:extLst>
          </p:cNvPr>
          <p:cNvSpPr/>
          <p:nvPr/>
        </p:nvSpPr>
        <p:spPr>
          <a:xfrm>
            <a:off x="5436637" y="4643535"/>
            <a:ext cx="146801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Verizon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A5CA54A-7BAE-474C-835D-E9280828A6AE}"/>
              </a:ext>
            </a:extLst>
          </p:cNvPr>
          <p:cNvSpPr/>
          <p:nvPr/>
        </p:nvSpPr>
        <p:spPr>
          <a:xfrm>
            <a:off x="6683829" y="3576735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30785543-FE8A-0D49-92E8-0E8FFCA6E062}"/>
              </a:ext>
            </a:extLst>
          </p:cNvPr>
          <p:cNvSpPr/>
          <p:nvPr/>
        </p:nvSpPr>
        <p:spPr>
          <a:xfrm>
            <a:off x="3464768" y="2967135"/>
            <a:ext cx="140892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Charter</a:t>
            </a:r>
          </a:p>
        </p:txBody>
      </p:sp>
      <p:pic>
        <p:nvPicPr>
          <p:cNvPr id="14" name="Picture 2" descr="C:\Users\t0ph3r\Documents\CS 4700\assets\Router.png">
            <a:extLst>
              <a:ext uri="{FF2B5EF4-FFF2-40B4-BE49-F238E27FC236}">
                <a16:creationId xmlns:a16="http://schemas.microsoft.com/office/drawing/2014/main" id="{E1125B35-9A55-1649-99F5-FD87C69F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9" y="4866355"/>
            <a:ext cx="914400" cy="5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>
            <a:extLst>
              <a:ext uri="{FF2B5EF4-FFF2-40B4-BE49-F238E27FC236}">
                <a16:creationId xmlns:a16="http://schemas.microsoft.com/office/drawing/2014/main" id="{6C1CC0A6-26B0-FB4E-8A41-FD8AA22C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60" y="2580355"/>
            <a:ext cx="914400" cy="5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D5A36C-63AF-124E-BC63-28A36009649E}"/>
              </a:ext>
            </a:extLst>
          </p:cNvPr>
          <p:cNvSpPr txBox="1"/>
          <p:nvPr/>
        </p:nvSpPr>
        <p:spPr>
          <a:xfrm>
            <a:off x="1138335" y="1903444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NU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34FD0-7814-B846-BB8A-307915929FCF}"/>
              </a:ext>
            </a:extLst>
          </p:cNvPr>
          <p:cNvSpPr txBox="1"/>
          <p:nvPr/>
        </p:nvSpPr>
        <p:spPr>
          <a:xfrm>
            <a:off x="7937706" y="4403429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FB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B0D0EF6D-9E62-6B49-8023-D2293C2CDF8D}"/>
              </a:ext>
            </a:extLst>
          </p:cNvPr>
          <p:cNvSpPr/>
          <p:nvPr/>
        </p:nvSpPr>
        <p:spPr>
          <a:xfrm>
            <a:off x="9038252" y="4634205"/>
            <a:ext cx="174793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FB backbone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3AD40C-DD5C-C54C-B679-18600B4D421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060215" y="2967135"/>
            <a:ext cx="1408923" cy="457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D98A02-9386-4643-96B7-251966F58B9E}"/>
              </a:ext>
            </a:extLst>
          </p:cNvPr>
          <p:cNvCxnSpPr>
            <a:cxnSpLocks/>
          </p:cNvCxnSpPr>
          <p:nvPr/>
        </p:nvCxnSpPr>
        <p:spPr>
          <a:xfrm flipV="1">
            <a:off x="3159190" y="3576735"/>
            <a:ext cx="462348" cy="3048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3B7365-192E-FF48-9AF1-1D9AC77C83A5}"/>
              </a:ext>
            </a:extLst>
          </p:cNvPr>
          <p:cNvCxnSpPr>
            <a:cxnSpLocks/>
          </p:cNvCxnSpPr>
          <p:nvPr/>
        </p:nvCxnSpPr>
        <p:spPr>
          <a:xfrm>
            <a:off x="3405675" y="2662335"/>
            <a:ext cx="516293" cy="457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8CCB93-190E-C249-8E84-2F40CF52EB7C}"/>
              </a:ext>
            </a:extLst>
          </p:cNvPr>
          <p:cNvCxnSpPr>
            <a:cxnSpLocks/>
          </p:cNvCxnSpPr>
          <p:nvPr/>
        </p:nvCxnSpPr>
        <p:spPr>
          <a:xfrm flipH="1">
            <a:off x="2184531" y="2587690"/>
            <a:ext cx="589772" cy="1726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5B03FB-2341-1F47-9B29-22210C0A235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707753" y="2310883"/>
            <a:ext cx="575992" cy="466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2B530B-E9D9-E74B-9FCB-BC00782E77A2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4477876" y="3573626"/>
            <a:ext cx="457744" cy="43542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3090CE-6545-BC4D-8F74-9D1A63E01AB1}"/>
              </a:ext>
            </a:extLst>
          </p:cNvPr>
          <p:cNvCxnSpPr>
            <a:cxnSpLocks/>
            <a:stCxn id="9" idx="3"/>
          </p:cNvCxnSpPr>
          <p:nvPr/>
        </p:nvCxnSpPr>
        <p:spPr>
          <a:xfrm flipH="1" flipV="1">
            <a:off x="4054874" y="3727581"/>
            <a:ext cx="311076" cy="81583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46987B-87B4-F640-A5F5-8A53ADCB15FE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518350" y="2767109"/>
            <a:ext cx="547395" cy="192870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2DEC20-BE1C-794F-B08E-8A113D891EC0}"/>
              </a:ext>
            </a:extLst>
          </p:cNvPr>
          <p:cNvCxnSpPr>
            <a:cxnSpLocks/>
          </p:cNvCxnSpPr>
          <p:nvPr/>
        </p:nvCxnSpPr>
        <p:spPr>
          <a:xfrm flipH="1" flipV="1">
            <a:off x="5436637" y="2580355"/>
            <a:ext cx="555908" cy="2126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71F448-B178-7342-97D6-18EBE6B3C2C4}"/>
              </a:ext>
            </a:extLst>
          </p:cNvPr>
          <p:cNvCxnSpPr>
            <a:cxnSpLocks/>
          </p:cNvCxnSpPr>
          <p:nvPr/>
        </p:nvCxnSpPr>
        <p:spPr>
          <a:xfrm flipH="1">
            <a:off x="5714591" y="3526974"/>
            <a:ext cx="360784" cy="2394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27AAB4-B790-A047-9089-4639B00D950F}"/>
              </a:ext>
            </a:extLst>
          </p:cNvPr>
          <p:cNvCxnSpPr>
            <a:cxnSpLocks/>
          </p:cNvCxnSpPr>
          <p:nvPr/>
        </p:nvCxnSpPr>
        <p:spPr>
          <a:xfrm>
            <a:off x="6553705" y="3331032"/>
            <a:ext cx="358315" cy="4354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8A2F31-8712-4944-BE1E-E700B03BA558}"/>
              </a:ext>
            </a:extLst>
          </p:cNvPr>
          <p:cNvCxnSpPr>
            <a:cxnSpLocks/>
          </p:cNvCxnSpPr>
          <p:nvPr/>
        </p:nvCxnSpPr>
        <p:spPr>
          <a:xfrm>
            <a:off x="5419532" y="4282755"/>
            <a:ext cx="358315" cy="4354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5D7D0A-33E1-C14F-9684-85661541CAE9}"/>
              </a:ext>
            </a:extLst>
          </p:cNvPr>
          <p:cNvCxnSpPr>
            <a:cxnSpLocks/>
          </p:cNvCxnSpPr>
          <p:nvPr/>
        </p:nvCxnSpPr>
        <p:spPr>
          <a:xfrm flipH="1">
            <a:off x="4704593" y="4285867"/>
            <a:ext cx="344182" cy="4323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2C4C541-0DA7-7845-BC19-D31450C20D33}"/>
              </a:ext>
            </a:extLst>
          </p:cNvPr>
          <p:cNvCxnSpPr>
            <a:cxnSpLocks/>
          </p:cNvCxnSpPr>
          <p:nvPr/>
        </p:nvCxnSpPr>
        <p:spPr>
          <a:xfrm flipH="1">
            <a:off x="5624960" y="4093032"/>
            <a:ext cx="1206699" cy="4975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2F03F6-2332-014D-B317-00E2C380076A}"/>
              </a:ext>
            </a:extLst>
          </p:cNvPr>
          <p:cNvCxnSpPr>
            <a:cxnSpLocks/>
          </p:cNvCxnSpPr>
          <p:nvPr/>
        </p:nvCxnSpPr>
        <p:spPr>
          <a:xfrm flipH="1">
            <a:off x="6614492" y="4245432"/>
            <a:ext cx="369568" cy="4665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413F35-D85D-534F-A424-BF70862AE2E7}"/>
              </a:ext>
            </a:extLst>
          </p:cNvPr>
          <p:cNvCxnSpPr>
            <a:cxnSpLocks/>
          </p:cNvCxnSpPr>
          <p:nvPr/>
        </p:nvCxnSpPr>
        <p:spPr>
          <a:xfrm>
            <a:off x="7136460" y="4397832"/>
            <a:ext cx="569439" cy="55982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524F12-9131-2541-AFE1-9DF02111A74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413251" y="5110060"/>
            <a:ext cx="1184978" cy="258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2B0A79-E5D2-254E-B6DC-66DD4E38DF2E}"/>
              </a:ext>
            </a:extLst>
          </p:cNvPr>
          <p:cNvCxnSpPr>
            <a:cxnSpLocks/>
          </p:cNvCxnSpPr>
          <p:nvPr/>
        </p:nvCxnSpPr>
        <p:spPr>
          <a:xfrm>
            <a:off x="8389871" y="5091405"/>
            <a:ext cx="81633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440627E-7D72-0442-A287-C349D316DCC1}"/>
              </a:ext>
            </a:extLst>
          </p:cNvPr>
          <p:cNvSpPr/>
          <p:nvPr/>
        </p:nvSpPr>
        <p:spPr>
          <a:xfrm>
            <a:off x="7044611" y="4400878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405F09-920D-264B-8B17-419A3C55CC17}"/>
              </a:ext>
            </a:extLst>
          </p:cNvPr>
          <p:cNvSpPr/>
          <p:nvPr/>
        </p:nvSpPr>
        <p:spPr>
          <a:xfrm>
            <a:off x="5535251" y="5084068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5CCBE3-1AAE-D748-8FFF-5697FFCD0625}"/>
              </a:ext>
            </a:extLst>
          </p:cNvPr>
          <p:cNvSpPr/>
          <p:nvPr/>
        </p:nvSpPr>
        <p:spPr>
          <a:xfrm>
            <a:off x="7197011" y="3548745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C25D50-B9FF-AD41-A08F-5F0F4927AA8E}"/>
              </a:ext>
            </a:extLst>
          </p:cNvPr>
          <p:cNvSpPr/>
          <p:nvPr/>
        </p:nvSpPr>
        <p:spPr>
          <a:xfrm>
            <a:off x="4170785" y="3799561"/>
            <a:ext cx="2853906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VZ FB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8290AA-1A92-C240-8755-C00BB0E071C3}"/>
              </a:ext>
            </a:extLst>
          </p:cNvPr>
          <p:cNvSpPr/>
          <p:nvPr/>
        </p:nvSpPr>
        <p:spPr>
          <a:xfrm>
            <a:off x="6368102" y="2486559"/>
            <a:ext cx="2670150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ATT FB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55AD30C-E85A-1041-B78E-6B72F41560C7}"/>
              </a:ext>
            </a:extLst>
          </p:cNvPr>
          <p:cNvSpPr/>
          <p:nvPr/>
        </p:nvSpPr>
        <p:spPr>
          <a:xfrm>
            <a:off x="3427643" y="2943004"/>
            <a:ext cx="3648190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GTT VZ FB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BB56FC-E37E-124D-89DF-E850CE681BAE}"/>
              </a:ext>
            </a:extLst>
          </p:cNvPr>
          <p:cNvSpPr/>
          <p:nvPr/>
        </p:nvSpPr>
        <p:spPr>
          <a:xfrm>
            <a:off x="5624960" y="1630002"/>
            <a:ext cx="341329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L3 ATT FB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0C421B-340F-9349-8AC6-4D42D29FDDE8}"/>
              </a:ext>
            </a:extLst>
          </p:cNvPr>
          <p:cNvSpPr/>
          <p:nvPr/>
        </p:nvSpPr>
        <p:spPr>
          <a:xfrm>
            <a:off x="1321060" y="1503285"/>
            <a:ext cx="3850354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Comcast L3 ATT FB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84D0672-4782-DF41-A5E5-FA9DB9AA877A}"/>
              </a:ext>
            </a:extLst>
          </p:cNvPr>
          <p:cNvSpPr/>
          <p:nvPr/>
        </p:nvSpPr>
        <p:spPr>
          <a:xfrm>
            <a:off x="187802" y="3039674"/>
            <a:ext cx="3011650" cy="574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GTT VZ FB</a:t>
            </a:r>
          </a:p>
        </p:txBody>
      </p:sp>
    </p:spTree>
    <p:extLst>
      <p:ext uri="{BB962C8B-B14F-4D97-AF65-F5344CB8AC3E}">
        <p14:creationId xmlns:p14="http://schemas.microsoft.com/office/powerpoint/2010/main" val="21131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65F8-DBFC-664B-B2E4-BA7AA406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routing tables adapt to outages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2B1A0-289A-6C48-B154-E18635AB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8A713F9-0891-E74A-BE72-6E0489B4FD13}"/>
              </a:ext>
            </a:extLst>
          </p:cNvPr>
          <p:cNvSpPr/>
          <p:nvPr/>
        </p:nvSpPr>
        <p:spPr>
          <a:xfrm>
            <a:off x="4278863" y="1853683"/>
            <a:ext cx="157376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Comcast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8E8AE2C-430C-7F40-AE03-71E62A9583A8}"/>
              </a:ext>
            </a:extLst>
          </p:cNvPr>
          <p:cNvSpPr/>
          <p:nvPr/>
        </p:nvSpPr>
        <p:spPr>
          <a:xfrm>
            <a:off x="2419740" y="3766458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Tata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EA7729D9-4B04-284A-A344-464A2D0B5AA6}"/>
              </a:ext>
            </a:extLst>
          </p:cNvPr>
          <p:cNvSpPr/>
          <p:nvPr/>
        </p:nvSpPr>
        <p:spPr>
          <a:xfrm>
            <a:off x="4932784" y="3551854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GTT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0A350BA9-E638-D74C-83C1-BF60C4DBBCA7}"/>
              </a:ext>
            </a:extLst>
          </p:cNvPr>
          <p:cNvSpPr/>
          <p:nvPr/>
        </p:nvSpPr>
        <p:spPr>
          <a:xfrm>
            <a:off x="2649894" y="1903444"/>
            <a:ext cx="114144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Lumen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ABF12F2-A8F1-D543-A645-7BAE49ADCCCC}"/>
              </a:ext>
            </a:extLst>
          </p:cNvPr>
          <p:cNvSpPr/>
          <p:nvPr/>
        </p:nvSpPr>
        <p:spPr>
          <a:xfrm>
            <a:off x="3752462" y="4491135"/>
            <a:ext cx="1226975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Sprint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0F2A689-2CF1-4041-88E4-529424698407}"/>
              </a:ext>
            </a:extLst>
          </p:cNvPr>
          <p:cNvSpPr/>
          <p:nvPr/>
        </p:nvSpPr>
        <p:spPr>
          <a:xfrm>
            <a:off x="5797421" y="2662335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L3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AD94EEA-268B-D444-A06C-4A431768CEA4}"/>
              </a:ext>
            </a:extLst>
          </p:cNvPr>
          <p:cNvSpPr/>
          <p:nvPr/>
        </p:nvSpPr>
        <p:spPr>
          <a:xfrm>
            <a:off x="5436637" y="4643535"/>
            <a:ext cx="146801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Verizon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A5CA54A-7BAE-474C-835D-E9280828A6AE}"/>
              </a:ext>
            </a:extLst>
          </p:cNvPr>
          <p:cNvSpPr/>
          <p:nvPr/>
        </p:nvSpPr>
        <p:spPr>
          <a:xfrm>
            <a:off x="6683829" y="3576735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30785543-FE8A-0D49-92E8-0E8FFCA6E062}"/>
              </a:ext>
            </a:extLst>
          </p:cNvPr>
          <p:cNvSpPr/>
          <p:nvPr/>
        </p:nvSpPr>
        <p:spPr>
          <a:xfrm>
            <a:off x="3464768" y="2967135"/>
            <a:ext cx="140892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Charter</a:t>
            </a:r>
          </a:p>
        </p:txBody>
      </p:sp>
      <p:pic>
        <p:nvPicPr>
          <p:cNvPr id="14" name="Picture 2" descr="C:\Users\t0ph3r\Documents\CS 4700\assets\Router.png">
            <a:extLst>
              <a:ext uri="{FF2B5EF4-FFF2-40B4-BE49-F238E27FC236}">
                <a16:creationId xmlns:a16="http://schemas.microsoft.com/office/drawing/2014/main" id="{E1125B35-9A55-1649-99F5-FD87C69F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9" y="4866355"/>
            <a:ext cx="914400" cy="5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>
            <a:extLst>
              <a:ext uri="{FF2B5EF4-FFF2-40B4-BE49-F238E27FC236}">
                <a16:creationId xmlns:a16="http://schemas.microsoft.com/office/drawing/2014/main" id="{6C1CC0A6-26B0-FB4E-8A41-FD8AA22C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60" y="2580355"/>
            <a:ext cx="914400" cy="5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D5A36C-63AF-124E-BC63-28A36009649E}"/>
              </a:ext>
            </a:extLst>
          </p:cNvPr>
          <p:cNvSpPr txBox="1"/>
          <p:nvPr/>
        </p:nvSpPr>
        <p:spPr>
          <a:xfrm>
            <a:off x="1138335" y="1903444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NU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34FD0-7814-B846-BB8A-307915929FCF}"/>
              </a:ext>
            </a:extLst>
          </p:cNvPr>
          <p:cNvSpPr txBox="1"/>
          <p:nvPr/>
        </p:nvSpPr>
        <p:spPr>
          <a:xfrm>
            <a:off x="7937706" y="4403429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FB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B0D0EF6D-9E62-6B49-8023-D2293C2CDF8D}"/>
              </a:ext>
            </a:extLst>
          </p:cNvPr>
          <p:cNvSpPr/>
          <p:nvPr/>
        </p:nvSpPr>
        <p:spPr>
          <a:xfrm>
            <a:off x="9038252" y="4634205"/>
            <a:ext cx="174793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FB backbone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3AD40C-DD5C-C54C-B679-18600B4D421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060215" y="2967135"/>
            <a:ext cx="1408923" cy="457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D98A02-9386-4643-96B7-251966F58B9E}"/>
              </a:ext>
            </a:extLst>
          </p:cNvPr>
          <p:cNvCxnSpPr>
            <a:cxnSpLocks/>
          </p:cNvCxnSpPr>
          <p:nvPr/>
        </p:nvCxnSpPr>
        <p:spPr>
          <a:xfrm flipV="1">
            <a:off x="3159190" y="3576735"/>
            <a:ext cx="462348" cy="3048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3B7365-192E-FF48-9AF1-1D9AC77C83A5}"/>
              </a:ext>
            </a:extLst>
          </p:cNvPr>
          <p:cNvCxnSpPr>
            <a:cxnSpLocks/>
          </p:cNvCxnSpPr>
          <p:nvPr/>
        </p:nvCxnSpPr>
        <p:spPr>
          <a:xfrm>
            <a:off x="3405675" y="2662335"/>
            <a:ext cx="516293" cy="457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8CCB93-190E-C249-8E84-2F40CF52EB7C}"/>
              </a:ext>
            </a:extLst>
          </p:cNvPr>
          <p:cNvCxnSpPr>
            <a:cxnSpLocks/>
          </p:cNvCxnSpPr>
          <p:nvPr/>
        </p:nvCxnSpPr>
        <p:spPr>
          <a:xfrm flipH="1">
            <a:off x="2184531" y="2587690"/>
            <a:ext cx="589772" cy="1726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5B03FB-2341-1F47-9B29-22210C0A235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707753" y="2310883"/>
            <a:ext cx="575992" cy="466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2B530B-E9D9-E74B-9FCB-BC00782E77A2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4477876" y="3573626"/>
            <a:ext cx="457744" cy="43542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3090CE-6545-BC4D-8F74-9D1A63E01AB1}"/>
              </a:ext>
            </a:extLst>
          </p:cNvPr>
          <p:cNvCxnSpPr>
            <a:cxnSpLocks/>
            <a:stCxn id="9" idx="3"/>
          </p:cNvCxnSpPr>
          <p:nvPr/>
        </p:nvCxnSpPr>
        <p:spPr>
          <a:xfrm flipH="1" flipV="1">
            <a:off x="4054874" y="3727581"/>
            <a:ext cx="311076" cy="81583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46987B-87B4-F640-A5F5-8A53ADCB15FE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518350" y="2767109"/>
            <a:ext cx="547395" cy="192870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2DEC20-BE1C-794F-B08E-8A113D891EC0}"/>
              </a:ext>
            </a:extLst>
          </p:cNvPr>
          <p:cNvCxnSpPr>
            <a:cxnSpLocks/>
          </p:cNvCxnSpPr>
          <p:nvPr/>
        </p:nvCxnSpPr>
        <p:spPr>
          <a:xfrm flipH="1" flipV="1">
            <a:off x="5436637" y="2580355"/>
            <a:ext cx="555908" cy="2126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71F448-B178-7342-97D6-18EBE6B3C2C4}"/>
              </a:ext>
            </a:extLst>
          </p:cNvPr>
          <p:cNvCxnSpPr>
            <a:cxnSpLocks/>
          </p:cNvCxnSpPr>
          <p:nvPr/>
        </p:nvCxnSpPr>
        <p:spPr>
          <a:xfrm flipH="1">
            <a:off x="5714591" y="3526974"/>
            <a:ext cx="360784" cy="2394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27AAB4-B790-A047-9089-4639B00D950F}"/>
              </a:ext>
            </a:extLst>
          </p:cNvPr>
          <p:cNvCxnSpPr>
            <a:cxnSpLocks/>
          </p:cNvCxnSpPr>
          <p:nvPr/>
        </p:nvCxnSpPr>
        <p:spPr>
          <a:xfrm>
            <a:off x="6553705" y="3331032"/>
            <a:ext cx="358315" cy="4354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8A2F31-8712-4944-BE1E-E700B03BA558}"/>
              </a:ext>
            </a:extLst>
          </p:cNvPr>
          <p:cNvCxnSpPr>
            <a:cxnSpLocks/>
          </p:cNvCxnSpPr>
          <p:nvPr/>
        </p:nvCxnSpPr>
        <p:spPr>
          <a:xfrm>
            <a:off x="5419532" y="4282755"/>
            <a:ext cx="358315" cy="4354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5D7D0A-33E1-C14F-9684-85661541CAE9}"/>
              </a:ext>
            </a:extLst>
          </p:cNvPr>
          <p:cNvCxnSpPr>
            <a:cxnSpLocks/>
          </p:cNvCxnSpPr>
          <p:nvPr/>
        </p:nvCxnSpPr>
        <p:spPr>
          <a:xfrm flipH="1">
            <a:off x="4704593" y="4285867"/>
            <a:ext cx="344182" cy="4323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2C4C541-0DA7-7845-BC19-D31450C20D33}"/>
              </a:ext>
            </a:extLst>
          </p:cNvPr>
          <p:cNvCxnSpPr>
            <a:cxnSpLocks/>
          </p:cNvCxnSpPr>
          <p:nvPr/>
        </p:nvCxnSpPr>
        <p:spPr>
          <a:xfrm flipH="1">
            <a:off x="5624960" y="4093032"/>
            <a:ext cx="1206699" cy="4975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2F03F6-2332-014D-B317-00E2C380076A}"/>
              </a:ext>
            </a:extLst>
          </p:cNvPr>
          <p:cNvCxnSpPr>
            <a:cxnSpLocks/>
          </p:cNvCxnSpPr>
          <p:nvPr/>
        </p:nvCxnSpPr>
        <p:spPr>
          <a:xfrm flipH="1">
            <a:off x="6614492" y="4245432"/>
            <a:ext cx="369568" cy="4665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413F35-D85D-534F-A424-BF70862AE2E7}"/>
              </a:ext>
            </a:extLst>
          </p:cNvPr>
          <p:cNvCxnSpPr>
            <a:cxnSpLocks/>
          </p:cNvCxnSpPr>
          <p:nvPr/>
        </p:nvCxnSpPr>
        <p:spPr>
          <a:xfrm>
            <a:off x="7136460" y="4397832"/>
            <a:ext cx="569439" cy="55982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524F12-9131-2541-AFE1-9DF02111A74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413251" y="5110060"/>
            <a:ext cx="1184978" cy="258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2B0A79-E5D2-254E-B6DC-66DD4E38DF2E}"/>
              </a:ext>
            </a:extLst>
          </p:cNvPr>
          <p:cNvCxnSpPr>
            <a:cxnSpLocks/>
          </p:cNvCxnSpPr>
          <p:nvPr/>
        </p:nvCxnSpPr>
        <p:spPr>
          <a:xfrm>
            <a:off x="8389871" y="5091405"/>
            <a:ext cx="81633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440627E-7D72-0442-A287-C349D316DCC1}"/>
              </a:ext>
            </a:extLst>
          </p:cNvPr>
          <p:cNvSpPr/>
          <p:nvPr/>
        </p:nvSpPr>
        <p:spPr>
          <a:xfrm>
            <a:off x="7044611" y="4400878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405F09-920D-264B-8B17-419A3C55CC17}"/>
              </a:ext>
            </a:extLst>
          </p:cNvPr>
          <p:cNvSpPr/>
          <p:nvPr/>
        </p:nvSpPr>
        <p:spPr>
          <a:xfrm>
            <a:off x="5535251" y="5084068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5CCBE3-1AAE-D748-8FFF-5697FFCD0625}"/>
              </a:ext>
            </a:extLst>
          </p:cNvPr>
          <p:cNvSpPr/>
          <p:nvPr/>
        </p:nvSpPr>
        <p:spPr>
          <a:xfrm>
            <a:off x="7197011" y="3548745"/>
            <a:ext cx="215848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FB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C25D50-B9FF-AD41-A08F-5F0F4927AA8E}"/>
              </a:ext>
            </a:extLst>
          </p:cNvPr>
          <p:cNvSpPr/>
          <p:nvPr/>
        </p:nvSpPr>
        <p:spPr>
          <a:xfrm>
            <a:off x="4170785" y="3799561"/>
            <a:ext cx="2853906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VZ FB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8290AA-1A92-C240-8755-C00BB0E071C3}"/>
              </a:ext>
            </a:extLst>
          </p:cNvPr>
          <p:cNvSpPr/>
          <p:nvPr/>
        </p:nvSpPr>
        <p:spPr>
          <a:xfrm>
            <a:off x="6368102" y="2486559"/>
            <a:ext cx="2670150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ATT FB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55AD30C-E85A-1041-B78E-6B72F41560C7}"/>
              </a:ext>
            </a:extLst>
          </p:cNvPr>
          <p:cNvSpPr/>
          <p:nvPr/>
        </p:nvSpPr>
        <p:spPr>
          <a:xfrm>
            <a:off x="3427643" y="2943004"/>
            <a:ext cx="3648190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GTT VZ FB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BB56FC-E37E-124D-89DF-E850CE681BAE}"/>
              </a:ext>
            </a:extLst>
          </p:cNvPr>
          <p:cNvSpPr/>
          <p:nvPr/>
        </p:nvSpPr>
        <p:spPr>
          <a:xfrm>
            <a:off x="5624960" y="1630002"/>
            <a:ext cx="3413292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L3 ATT FB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0C421B-340F-9349-8AC6-4D42D29FDDE8}"/>
              </a:ext>
            </a:extLst>
          </p:cNvPr>
          <p:cNvSpPr/>
          <p:nvPr/>
        </p:nvSpPr>
        <p:spPr>
          <a:xfrm>
            <a:off x="1321060" y="1503285"/>
            <a:ext cx="3850354" cy="574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Comcast L3 ATT FB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84D0672-4782-DF41-A5E5-FA9DB9AA877A}"/>
              </a:ext>
            </a:extLst>
          </p:cNvPr>
          <p:cNvSpPr/>
          <p:nvPr/>
        </p:nvSpPr>
        <p:spPr>
          <a:xfrm>
            <a:off x="187802" y="3039674"/>
            <a:ext cx="3011650" cy="574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GTT VZ FB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86B8DC3-C368-1F41-9983-71E797B809E1}"/>
              </a:ext>
            </a:extLst>
          </p:cNvPr>
          <p:cNvSpPr/>
          <p:nvPr/>
        </p:nvSpPr>
        <p:spPr>
          <a:xfrm>
            <a:off x="154707" y="3042785"/>
            <a:ext cx="4264076" cy="574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185.89.218.0/23: Comcast L3 ATT FB</a:t>
            </a:r>
          </a:p>
        </p:txBody>
      </p:sp>
    </p:spTree>
    <p:extLst>
      <p:ext uri="{BB962C8B-B14F-4D97-AF65-F5344CB8AC3E}">
        <p14:creationId xmlns:p14="http://schemas.microsoft.com/office/powerpoint/2010/main" val="60604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AF9C-2E37-C747-A71C-93AC1B06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withdrawal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15B255-0C48-6547-8A08-E38360E7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ECDCDD1C-3E32-A145-94C4-7972C02CE0D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598140"/>
            <a:ext cx="72136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D66C178-D9F6-BA43-A08E-BDE88B0E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1600"/>
            <a:ext cx="12192000" cy="157321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B74368C-1BA8-D94D-80AE-8366A25B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9567"/>
            <a:ext cx="12192000" cy="33321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7A66-7BE8-4440-BCEF-F1B31CBE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withdrawal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E1872-AF2B-DB41-9079-1B04AA9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FB-Outage-BGP.mp4" descr="FB-Outage-BGP.mp4">
            <a:hlinkClick r:id="" action="ppaction://media"/>
            <a:extLst>
              <a:ext uri="{FF2B5EF4-FFF2-40B4-BE49-F238E27FC236}">
                <a16:creationId xmlns:a16="http://schemas.microsoft.com/office/drawing/2014/main" id="{92EDF696-CC3A-D542-8ADA-CA768F34DF78}"/>
              </a:ext>
            </a:extLst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7338" y="1600200"/>
            <a:ext cx="9075737" cy="5105400"/>
          </a:xfrm>
        </p:spPr>
      </p:pic>
    </p:spTree>
    <p:extLst>
      <p:ext uri="{BB962C8B-B14F-4D97-AF65-F5344CB8AC3E}">
        <p14:creationId xmlns:p14="http://schemas.microsoft.com/office/powerpoint/2010/main" val="5548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DED2-093F-E646-94FE-D32D8535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EA0F1-CC49-5447-9248-48B30E7E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3E580-4BF7-564C-844C-98514FAD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" y="2724539"/>
            <a:ext cx="12185529" cy="2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07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11B4-F6BB-AD44-9A04-58EEE19E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11DB1-A4AF-324D-B603-0CBFBFCB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F4242-5E1A-F441-8C31-DB2625949F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Vint</a:t>
            </a:r>
            <a:r>
              <a:rPr lang="en-US" dirty="0"/>
              <a:t> Cerf: Internet is resilient to a nuclear holocaust</a:t>
            </a:r>
          </a:p>
          <a:p>
            <a:pPr marL="365760" lvl="1" indent="0">
              <a:buNone/>
            </a:pPr>
            <a:r>
              <a:rPr lang="en-US" dirty="0"/>
              <a:t>Reality: Centralization among hypergiants reduces resilience</a:t>
            </a:r>
          </a:p>
          <a:p>
            <a:r>
              <a:rPr lang="en-US" dirty="0"/>
              <a:t>Layering: Great for modularity</a:t>
            </a:r>
            <a:br>
              <a:rPr lang="en-US" dirty="0"/>
            </a:br>
            <a:r>
              <a:rPr lang="en-US" dirty="0"/>
              <a:t>Reality: A house of cards</a:t>
            </a:r>
          </a:p>
          <a:p>
            <a:r>
              <a:rPr lang="en-US" dirty="0"/>
              <a:t>Automation: Great way to avoid human error</a:t>
            </a:r>
            <a:br>
              <a:rPr lang="en-US" dirty="0"/>
            </a:br>
            <a:r>
              <a:rPr lang="en-US" dirty="0"/>
              <a:t>Reality: When mistakes happen, scale can be astronomical</a:t>
            </a:r>
          </a:p>
          <a:p>
            <a:r>
              <a:rPr lang="en-US" dirty="0"/>
              <a:t>FB SWEs: Boatloads of talent</a:t>
            </a:r>
            <a:br>
              <a:rPr lang="en-US" dirty="0"/>
            </a:br>
            <a:r>
              <a:rPr lang="en-US" dirty="0"/>
              <a:t>Reality: We all make mistakes, some of them bigger than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401796-B5F9-416C-A334-6DAF1EDD5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Bonus Round:</a:t>
            </a:r>
            <a:br>
              <a:rPr lang="en-US" dirty="0"/>
            </a:br>
            <a:r>
              <a:rPr lang="en-US" dirty="0"/>
              <a:t>Network Neutrality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FC2DEA6-99C1-4BA3-ACCE-4CE0173D0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7CFC7-9BD1-4DA7-BE31-13E45AC4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20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DF996-DAC1-4DD6-8A98-737C3A87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726A8-4DF8-43DB-ACCC-0805ED2349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" y="1752600"/>
            <a:ext cx="4525951" cy="4343400"/>
          </a:xfrm>
        </p:spPr>
        <p:txBody>
          <a:bodyPr>
            <a:normAutofit/>
          </a:bodyPr>
          <a:lstStyle/>
          <a:p>
            <a:r>
              <a:rPr lang="en-US" dirty="0"/>
              <a:t>Hush-a-phone – noise muffler for telephones</a:t>
            </a:r>
          </a:p>
          <a:p>
            <a:endParaRPr lang="en-US" dirty="0"/>
          </a:p>
          <a:p>
            <a:r>
              <a:rPr lang="en-US" dirty="0"/>
              <a:t>Subject of the landmark Hush-a-phone v. US court case of 1956</a:t>
            </a:r>
          </a:p>
          <a:p>
            <a:endParaRPr lang="en-US" dirty="0"/>
          </a:p>
        </p:txBody>
      </p:sp>
      <p:pic>
        <p:nvPicPr>
          <p:cNvPr id="9" name="Content Placeholder 8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6D6CCD55-8461-4688-9D08-EAC606B2ECC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70" y="0"/>
            <a:ext cx="4580772" cy="6878570"/>
          </a:xfrm>
        </p:spPr>
      </p:pic>
    </p:spTree>
    <p:extLst>
      <p:ext uri="{BB962C8B-B14F-4D97-AF65-F5344CB8AC3E}">
        <p14:creationId xmlns:p14="http://schemas.microsoft.com/office/powerpoint/2010/main" val="292803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8712" y="127005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351028" y="1864805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6" name="Cloud 5"/>
          <p:cNvSpPr/>
          <p:nvPr/>
        </p:nvSpPr>
        <p:spPr>
          <a:xfrm>
            <a:off x="7384918" y="2334681"/>
            <a:ext cx="2762494" cy="198627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4454885" y="4150829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/>
          <p:cNvCxnSpPr>
            <a:endCxn id="14" idx="2"/>
          </p:cNvCxnSpPr>
          <p:nvPr/>
        </p:nvCxnSpPr>
        <p:spPr>
          <a:xfrm flipV="1">
            <a:off x="4466725" y="5890231"/>
            <a:ext cx="762432" cy="4864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/>
        </p:nvCxnSpPr>
        <p:spPr>
          <a:xfrm flipV="1">
            <a:off x="3732275" y="5135207"/>
            <a:ext cx="722610" cy="19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75" y="502190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60" y="611793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4743260" y="1986420"/>
            <a:ext cx="775522" cy="3034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17" y="172768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>
            <a:endCxn id="42" idx="1"/>
          </p:cNvCxnSpPr>
          <p:nvPr/>
        </p:nvCxnSpPr>
        <p:spPr>
          <a:xfrm>
            <a:off x="1993192" y="2123545"/>
            <a:ext cx="439874" cy="6556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27" y="186480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>
            <a:endCxn id="51" idx="2"/>
          </p:cNvCxnSpPr>
          <p:nvPr/>
        </p:nvCxnSpPr>
        <p:spPr>
          <a:xfrm flipV="1">
            <a:off x="8489631" y="4183624"/>
            <a:ext cx="55801" cy="64560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65" y="45704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>
            <a:endCxn id="49" idx="0"/>
          </p:cNvCxnSpPr>
          <p:nvPr/>
        </p:nvCxnSpPr>
        <p:spPr>
          <a:xfrm flipH="1">
            <a:off x="9742241" y="2366765"/>
            <a:ext cx="649224" cy="49117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000" y="198641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stCxn id="134" idx="1"/>
            <a:endCxn id="12" idx="3"/>
          </p:cNvCxnSpPr>
          <p:nvPr/>
        </p:nvCxnSpPr>
        <p:spPr>
          <a:xfrm flipH="1">
            <a:off x="4738696" y="2783618"/>
            <a:ext cx="2750725" cy="7498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0"/>
            <a:endCxn id="12" idx="2"/>
          </p:cNvCxnSpPr>
          <p:nvPr/>
        </p:nvCxnSpPr>
        <p:spPr>
          <a:xfrm flipH="1" flipV="1">
            <a:off x="4416139" y="3723623"/>
            <a:ext cx="683863" cy="5756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2"/>
            <a:endCxn id="132" idx="3"/>
          </p:cNvCxnSpPr>
          <p:nvPr/>
        </p:nvCxnSpPr>
        <p:spPr>
          <a:xfrm flipH="1">
            <a:off x="7312743" y="4104018"/>
            <a:ext cx="227195" cy="7276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0"/>
            <a:endCxn id="44" idx="2"/>
          </p:cNvCxnSpPr>
          <p:nvPr/>
        </p:nvCxnSpPr>
        <p:spPr>
          <a:xfrm flipH="1" flipV="1">
            <a:off x="4416139" y="2480116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3"/>
          </p:cNvCxnSpPr>
          <p:nvPr/>
        </p:nvCxnSpPr>
        <p:spPr>
          <a:xfrm flipV="1">
            <a:off x="3732276" y="2334681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3"/>
            <a:endCxn id="44" idx="2"/>
          </p:cNvCxnSpPr>
          <p:nvPr/>
        </p:nvCxnSpPr>
        <p:spPr>
          <a:xfrm flipV="1">
            <a:off x="3573924" y="2480116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0"/>
            <a:endCxn id="45" idx="2"/>
          </p:cNvCxnSpPr>
          <p:nvPr/>
        </p:nvCxnSpPr>
        <p:spPr>
          <a:xfrm flipV="1">
            <a:off x="4416139" y="3159580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1" idx="3"/>
            <a:endCxn id="12" idx="1"/>
          </p:cNvCxnSpPr>
          <p:nvPr/>
        </p:nvCxnSpPr>
        <p:spPr>
          <a:xfrm>
            <a:off x="3573924" y="3495628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2" idx="0"/>
            <a:endCxn id="43" idx="1"/>
          </p:cNvCxnSpPr>
          <p:nvPr/>
        </p:nvCxnSpPr>
        <p:spPr>
          <a:xfrm flipV="1">
            <a:off x="2755624" y="2334681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1" idx="0"/>
            <a:endCxn id="42" idx="2"/>
          </p:cNvCxnSpPr>
          <p:nvPr/>
        </p:nvCxnSpPr>
        <p:spPr>
          <a:xfrm flipH="1" flipV="1">
            <a:off x="2755624" y="2969382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2"/>
            <a:endCxn id="13" idx="0"/>
          </p:cNvCxnSpPr>
          <p:nvPr/>
        </p:nvCxnSpPr>
        <p:spPr>
          <a:xfrm flipH="1">
            <a:off x="4777443" y="4679638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5422559" y="4489441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32" idx="0"/>
          </p:cNvCxnSpPr>
          <p:nvPr/>
        </p:nvCxnSpPr>
        <p:spPr>
          <a:xfrm>
            <a:off x="6440433" y="4506426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H="1" flipV="1">
            <a:off x="4777443" y="5325403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1"/>
            <a:endCxn id="14" idx="3"/>
          </p:cNvCxnSpPr>
          <p:nvPr/>
        </p:nvCxnSpPr>
        <p:spPr>
          <a:xfrm flipH="1">
            <a:off x="5551715" y="5700033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5" idx="3"/>
          </p:cNvCxnSpPr>
          <p:nvPr/>
        </p:nvCxnSpPr>
        <p:spPr>
          <a:xfrm flipH="1">
            <a:off x="6513905" y="5021903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0"/>
            <a:endCxn id="133" idx="2"/>
          </p:cNvCxnSpPr>
          <p:nvPr/>
        </p:nvCxnSpPr>
        <p:spPr>
          <a:xfrm flipH="1" flipV="1">
            <a:off x="5100001" y="4679639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1" idx="1"/>
            <a:endCxn id="131" idx="3"/>
          </p:cNvCxnSpPr>
          <p:nvPr/>
        </p:nvCxnSpPr>
        <p:spPr>
          <a:xfrm flipH="1" flipV="1">
            <a:off x="7862495" y="3913821"/>
            <a:ext cx="360379" cy="796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4" idx="2"/>
            <a:endCxn id="131" idx="0"/>
          </p:cNvCxnSpPr>
          <p:nvPr/>
        </p:nvCxnSpPr>
        <p:spPr>
          <a:xfrm flipH="1">
            <a:off x="7539938" y="2973815"/>
            <a:ext cx="272041" cy="7498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8" idx="1"/>
            <a:endCxn id="134" idx="3"/>
          </p:cNvCxnSpPr>
          <p:nvPr/>
        </p:nvCxnSpPr>
        <p:spPr>
          <a:xfrm flipH="1">
            <a:off x="8134535" y="2697983"/>
            <a:ext cx="415506" cy="856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8" idx="2"/>
            <a:endCxn id="51" idx="0"/>
          </p:cNvCxnSpPr>
          <p:nvPr/>
        </p:nvCxnSpPr>
        <p:spPr>
          <a:xfrm flipH="1">
            <a:off x="8545431" y="2888179"/>
            <a:ext cx="327168" cy="9150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8" idx="3"/>
            <a:endCxn id="49" idx="1"/>
          </p:cNvCxnSpPr>
          <p:nvPr/>
        </p:nvCxnSpPr>
        <p:spPr>
          <a:xfrm>
            <a:off x="9195157" y="2697983"/>
            <a:ext cx="224527" cy="350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9" idx="2"/>
            <a:endCxn id="50" idx="0"/>
          </p:cNvCxnSpPr>
          <p:nvPr/>
        </p:nvCxnSpPr>
        <p:spPr>
          <a:xfrm flipH="1">
            <a:off x="9416825" y="3238337"/>
            <a:ext cx="325416" cy="42254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0" idx="1"/>
            <a:endCxn id="51" idx="3"/>
          </p:cNvCxnSpPr>
          <p:nvPr/>
        </p:nvCxnSpPr>
        <p:spPr>
          <a:xfrm flipH="1">
            <a:off x="8867989" y="3851077"/>
            <a:ext cx="226279" cy="1423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710931" y="4735982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824367" y="3058023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AS-3</a:t>
            </a:r>
          </a:p>
        </p:txBody>
      </p: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81" y="3343229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86" y="494500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00" y="550983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90" y="550983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18" y="429924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09" y="330543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67" y="258898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61" y="21444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81" y="20997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4" y="277918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42" y="250778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684" y="285794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68" y="366088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874" y="38032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80" y="3723624"/>
            <a:ext cx="645115" cy="380395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28" y="4641509"/>
            <a:ext cx="645115" cy="380395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44" y="4299244"/>
            <a:ext cx="645115" cy="380395"/>
          </a:xfrm>
          <a:prstGeom prst="rect">
            <a:avLst/>
          </a:prstGeom>
          <a:noFill/>
        </p:spPr>
      </p:pic>
      <p:pic>
        <p:nvPicPr>
          <p:cNvPr id="1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21" y="2593420"/>
            <a:ext cx="645115" cy="380395"/>
          </a:xfrm>
          <a:prstGeom prst="rect">
            <a:avLst/>
          </a:prstGeom>
          <a:noFill/>
        </p:spPr>
      </p:pic>
      <p:grpSp>
        <p:nvGrpSpPr>
          <p:cNvPr id="148" name="Group 147"/>
          <p:cNvGrpSpPr/>
          <p:nvPr/>
        </p:nvGrpSpPr>
        <p:grpSpPr>
          <a:xfrm flipH="1">
            <a:off x="1681065" y="3953625"/>
            <a:ext cx="1582577" cy="954107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Interior Routers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 flipH="1">
            <a:off x="6962854" y="5467327"/>
            <a:ext cx="1582577" cy="954107"/>
            <a:chOff x="1219200" y="4876799"/>
            <a:chExt cx="5181605" cy="1384995"/>
          </a:xfrm>
        </p:grpSpPr>
        <p:sp>
          <p:nvSpPr>
            <p:cNvPr id="152" name="Rectangular Callout 15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BGP 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001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D92B1E-17D8-4BB7-997E-AB5E2BFC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Carriers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6D7F4-687E-42D8-9446-05B115D8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40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2CE077F-306E-40A0-913A-B0F451C1B0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exchange for monopoly over a physical resource, the owner of the resource must provide access to all (reasonable, legal) takers</a:t>
            </a:r>
          </a:p>
          <a:p>
            <a:pPr lvl="1"/>
            <a:r>
              <a:rPr lang="en-US" dirty="0"/>
              <a:t>Telecommunications companies, e.g., AT&amp;T</a:t>
            </a:r>
          </a:p>
          <a:p>
            <a:pPr lvl="1"/>
            <a:r>
              <a:rPr lang="en-US" dirty="0"/>
              <a:t>Oil pipeline providers</a:t>
            </a:r>
          </a:p>
          <a:p>
            <a:pPr lvl="1"/>
            <a:r>
              <a:rPr lang="en-US" dirty="0"/>
              <a:t>Freight and logistics companies</a:t>
            </a:r>
          </a:p>
          <a:p>
            <a:pPr lvl="1"/>
            <a:endParaRPr lang="en-US" dirty="0"/>
          </a:p>
          <a:p>
            <a:r>
              <a:rPr lang="en-US" dirty="0"/>
              <a:t>What about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8877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C708-8002-426C-A059-0B7200FC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FCC Classifications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ABB99-CE9C-47BA-813C-A467D131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B3C51-76E7-4994-AA54-9B71D81F30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6848863" cy="5105400"/>
          </a:xfrm>
        </p:spPr>
        <p:txBody>
          <a:bodyPr/>
          <a:lstStyle/>
          <a:p>
            <a:r>
              <a:rPr lang="en-US" dirty="0"/>
              <a:t>Title I – information services</a:t>
            </a:r>
          </a:p>
          <a:p>
            <a:pPr lvl="1"/>
            <a:r>
              <a:rPr lang="en-US" dirty="0"/>
              <a:t>Netflix, E-mail, SMS, etc.</a:t>
            </a:r>
          </a:p>
          <a:p>
            <a:r>
              <a:rPr lang="en-US" dirty="0"/>
              <a:t>Title II – common carriers</a:t>
            </a:r>
          </a:p>
          <a:p>
            <a:pPr lvl="1"/>
            <a:r>
              <a:rPr lang="en-US" dirty="0"/>
              <a:t>Historically applied to telephone companies</a:t>
            </a:r>
          </a:p>
          <a:p>
            <a:pPr lvl="1"/>
            <a:endParaRPr lang="en-US" dirty="0"/>
          </a:p>
          <a:p>
            <a:r>
              <a:rPr lang="en-US" dirty="0"/>
              <a:t>ISPs were regulated under Title I until 2015, then Title II</a:t>
            </a:r>
          </a:p>
          <a:p>
            <a:r>
              <a:rPr lang="en-US" dirty="0"/>
              <a:t>Switched back to Title I in 2018</a:t>
            </a: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A56E964-54F9-4BEC-9796-62E6205D9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r="27782"/>
          <a:stretch/>
        </p:blipFill>
        <p:spPr>
          <a:xfrm>
            <a:off x="7310813" y="0"/>
            <a:ext cx="4881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02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B702-6486-4509-A88A-CC5DE5A5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Classification Matter?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A76994-4F19-462A-A6EA-17835AC7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AB304-DC9A-4373-BB14-22B2C02A5B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9888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Blocking and throttling</a:t>
            </a:r>
          </a:p>
          <a:p>
            <a:pPr lvl="1"/>
            <a:r>
              <a:rPr lang="en-US" dirty="0"/>
              <a:t>In the ‘90s and early 2000’s, ISPs routinely blocked apps like BitTorrent</a:t>
            </a:r>
          </a:p>
          <a:p>
            <a:pPr lvl="1"/>
            <a:r>
              <a:rPr lang="en-US" dirty="0"/>
              <a:t>Cell network ISPs routinely slow down audio and video streams to force them to lower quality</a:t>
            </a:r>
          </a:p>
          <a:p>
            <a:r>
              <a:rPr lang="en-US" dirty="0"/>
              <a:t>Paid prioritization</a:t>
            </a:r>
          </a:p>
          <a:p>
            <a:pPr lvl="1"/>
            <a:r>
              <a:rPr lang="en-US" dirty="0"/>
              <a:t>Cell networks charge extra for access to high-quality streaming video</a:t>
            </a:r>
          </a:p>
          <a:p>
            <a:pPr lvl="1"/>
            <a:r>
              <a:rPr lang="en-US" dirty="0"/>
              <a:t>ISPs have demanded huge fees from content providers like Netflix</a:t>
            </a:r>
          </a:p>
          <a:p>
            <a:r>
              <a:rPr lang="en-US" dirty="0"/>
              <a:t>Zero rating</a:t>
            </a:r>
          </a:p>
          <a:p>
            <a:pPr lvl="1"/>
            <a:r>
              <a:rPr lang="en-US" dirty="0"/>
              <a:t>AT&amp;T lets you stream HBO Max (when it was owned by AT&amp;T) at high-quality without impacting your monthly data limit</a:t>
            </a:r>
          </a:p>
          <a:p>
            <a:pPr lvl="1"/>
            <a:r>
              <a:rPr lang="en-US" dirty="0"/>
              <a:t>Facebook subsidizes internet access in developing countries, but only for Facebook services</a:t>
            </a:r>
          </a:p>
        </p:txBody>
      </p:sp>
    </p:spTree>
    <p:extLst>
      <p:ext uri="{BB962C8B-B14F-4D97-AF65-F5344CB8AC3E}">
        <p14:creationId xmlns:p14="http://schemas.microsoft.com/office/powerpoint/2010/main" val="21801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275C-4BB3-47E1-A44C-FF21CED1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Neutrality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D9FB63-AAD9-47A7-85D4-609CB610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ABA585-281C-43D1-854C-8591F182B7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6980432" cy="5105400"/>
          </a:xfrm>
        </p:spPr>
        <p:txBody>
          <a:bodyPr/>
          <a:lstStyle/>
          <a:p>
            <a:r>
              <a:rPr lang="en-US" dirty="0"/>
              <a:t>Coined by Columbia Law professor Tim Wu</a:t>
            </a:r>
          </a:p>
          <a:p>
            <a:r>
              <a:rPr lang="en-US" dirty="0"/>
              <a:t>“All Internet traffic should be treated equally”</a:t>
            </a:r>
          </a:p>
          <a:p>
            <a:r>
              <a:rPr lang="en-US" dirty="0"/>
              <a:t>Dumb pipes – ISPs provide packet delivery and that is it</a:t>
            </a:r>
          </a:p>
        </p:txBody>
      </p:sp>
      <p:pic>
        <p:nvPicPr>
          <p:cNvPr id="12" name="Picture 11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D46FE9E-3640-4A2C-BB82-24E4A653F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13" y="0"/>
            <a:ext cx="4517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9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307A-7C80-4366-B294-6B218A1A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Neutrality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58EEA-8F1D-4D84-95E6-5D6ECFED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B6D04E2-11BF-27CE-2687-A6179441685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03200" y="1600200"/>
          <a:ext cx="1178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059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C4E7-08AE-014F-8D48-067BBC6E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Net Neutrality Violations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1A250-28DE-3E4D-BA6D-ED7FC0D6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54BC2-4CC2-4946-8F6F-D0B31E9F26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Wehe</a:t>
            </a:r>
            <a:r>
              <a:rPr lang="en-US" dirty="0"/>
              <a:t> app (iOS, Android)</a:t>
            </a:r>
          </a:p>
          <a:p>
            <a:pPr lvl="1"/>
            <a:r>
              <a:rPr lang="en-US" dirty="0"/>
              <a:t>Developed at NU</a:t>
            </a:r>
          </a:p>
          <a:p>
            <a:pPr lvl="1"/>
            <a:r>
              <a:rPr lang="en-US" dirty="0"/>
              <a:t>More than 2M tests to date</a:t>
            </a:r>
          </a:p>
          <a:p>
            <a:r>
              <a:rPr lang="en-US" dirty="0"/>
              <a:t>Nearly all US cell providers throttle video</a:t>
            </a:r>
          </a:p>
          <a:p>
            <a:pPr lvl="1"/>
            <a:r>
              <a:rPr lang="en-US" dirty="0"/>
              <a:t>Not all video is throttled</a:t>
            </a:r>
          </a:p>
          <a:p>
            <a:pPr lvl="1"/>
            <a:r>
              <a:rPr lang="en-US" dirty="0"/>
              <a:t>YouTube almost always is</a:t>
            </a:r>
          </a:p>
          <a:p>
            <a:pPr lvl="1"/>
            <a:r>
              <a:rPr lang="en-US" dirty="0"/>
              <a:t>Vimeo less so</a:t>
            </a:r>
          </a:p>
          <a:p>
            <a:r>
              <a:rPr lang="en-US" dirty="0"/>
              <a:t>For more info, see </a:t>
            </a:r>
            <a:r>
              <a:rPr lang="en-US" dirty="0" err="1">
                <a:solidFill>
                  <a:schemeClr val="accent1"/>
                </a:solidFill>
              </a:rPr>
              <a:t>wehe.meddle.mobi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Run tests</a:t>
            </a:r>
          </a:p>
          <a:p>
            <a:pPr lvl="1"/>
            <a:r>
              <a:rPr lang="en-US" dirty="0"/>
              <a:t>Play with public dataset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11FD7278-D664-2B46-9266-F6BFAB7C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795951" y="1850455"/>
            <a:ext cx="2862579" cy="38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B8B7A24-9CBA-5445-BD3D-78341CE2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658530" y="2024743"/>
            <a:ext cx="2081235" cy="45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8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ASs?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– the Internet started as a network of networks</a:t>
            </a:r>
          </a:p>
          <a:p>
            <a:r>
              <a:rPr lang="en-US" dirty="0"/>
              <a:t>Routing algorithms are not efficient enough to execute on the entire Internet topology</a:t>
            </a:r>
          </a:p>
          <a:p>
            <a:r>
              <a:rPr lang="en-US" dirty="0"/>
              <a:t>Different organizations may use different routing policies</a:t>
            </a:r>
          </a:p>
          <a:p>
            <a:r>
              <a:rPr lang="en-US" dirty="0"/>
              <a:t>Allows organizations to hide their internal network structure</a:t>
            </a:r>
          </a:p>
          <a:p>
            <a:r>
              <a:rPr lang="en-US" dirty="0"/>
              <a:t>Allows organizations to choose how to route across each other (BGP)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84264" y="4841270"/>
            <a:ext cx="6623472" cy="1864329"/>
            <a:chOff x="414979" y="3333623"/>
            <a:chExt cx="8263530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14376" y="3459545"/>
              <a:ext cx="8118848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Easier to compute routes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Greater flexibility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More autonomy/independence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1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Numbers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10377712" cy="5105400"/>
          </a:xfrm>
        </p:spPr>
        <p:txBody>
          <a:bodyPr>
            <a:normAutofit/>
          </a:bodyPr>
          <a:lstStyle/>
          <a:p>
            <a:r>
              <a:rPr lang="en-US" dirty="0"/>
              <a:t>Each AS identified by an ASN number</a:t>
            </a:r>
          </a:p>
          <a:p>
            <a:pPr lvl="1"/>
            <a:r>
              <a:rPr lang="en-US" dirty="0"/>
              <a:t>Originally 16-bit values, expanded to 32 bits in 2006</a:t>
            </a:r>
          </a:p>
          <a:p>
            <a:pPr lvl="1"/>
            <a:r>
              <a:rPr lang="en-US" dirty="0"/>
              <a:t>1023 are reserved for local/private use, 3 reserved for special use</a:t>
            </a:r>
          </a:p>
          <a:p>
            <a:r>
              <a:rPr lang="en-US" dirty="0"/>
              <a:t>Currently, there are ~ 73932 advertised ASNs</a:t>
            </a:r>
            <a:br>
              <a:rPr lang="en-US" dirty="0"/>
            </a:br>
            <a:r>
              <a:rPr lang="en-US" dirty="0">
                <a:hlinkClick r:id="rId3"/>
              </a:rPr>
              <a:t>http://www.potaroo.net/tools/asn32/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AT&amp;T: 5074, 6341, 7018, …</a:t>
            </a:r>
          </a:p>
          <a:p>
            <a:pPr lvl="1"/>
            <a:r>
              <a:rPr lang="en-US" dirty="0"/>
              <a:t>Sprint: 1239, 1240, 6211, 6242, …</a:t>
            </a:r>
          </a:p>
          <a:p>
            <a:pPr lvl="1"/>
            <a:r>
              <a:rPr lang="en-US" dirty="0"/>
              <a:t>Northeastern: 156</a:t>
            </a:r>
          </a:p>
          <a:p>
            <a:pPr lvl="1"/>
            <a:r>
              <a:rPr lang="en-US" dirty="0"/>
              <a:t>North America ASs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hlinkClick r:id="rId4"/>
              </a:rPr>
              <a:t>https://ftp.arin.net/info/asn.txt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9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Inter-Domain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Global connectivity is at stake!</a:t>
            </a:r>
          </a:p>
          <a:p>
            <a:pPr lvl="1"/>
            <a:r>
              <a:rPr lang="en-US" dirty="0"/>
              <a:t>Thus, all ASs must use the same protocol</a:t>
            </a:r>
          </a:p>
          <a:p>
            <a:pPr lvl="1"/>
            <a:r>
              <a:rPr lang="en-US" dirty="0"/>
              <a:t>Contrast with intra-domain routing</a:t>
            </a:r>
          </a:p>
          <a:p>
            <a:r>
              <a:rPr lang="en-US" dirty="0"/>
              <a:t>What are the requirements?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Flexibility in choosing routes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Routing around failures</a:t>
            </a:r>
          </a:p>
          <a:p>
            <a:r>
              <a:rPr lang="en-US" dirty="0"/>
              <a:t>BGP is a </a:t>
            </a:r>
            <a:r>
              <a:rPr lang="en-US" dirty="0">
                <a:solidFill>
                  <a:srgbClr val="00B0F0"/>
                </a:solidFill>
              </a:rPr>
              <a:t>Path Vector </a:t>
            </a:r>
            <a:r>
              <a:rPr lang="en-US" dirty="0"/>
              <a:t>protocol</a:t>
            </a:r>
          </a:p>
          <a:p>
            <a:pPr lvl="1"/>
            <a:r>
              <a:rPr lang="en-US" dirty="0"/>
              <a:t>BGP includes </a:t>
            </a:r>
            <a:r>
              <a:rPr lang="en-US" dirty="0">
                <a:solidFill>
                  <a:srgbClr val="00B0F0"/>
                </a:solidFill>
              </a:rPr>
              <a:t>path information </a:t>
            </a:r>
            <a:r>
              <a:rPr lang="en-US" dirty="0"/>
              <a:t>in protocol messages</a:t>
            </a:r>
          </a:p>
        </p:txBody>
      </p:sp>
    </p:spTree>
    <p:extLst>
      <p:ext uri="{BB962C8B-B14F-4D97-AF65-F5344CB8AC3E}">
        <p14:creationId xmlns:p14="http://schemas.microsoft.com/office/powerpoint/2010/main" val="606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565475"/>
            <a:ext cx="10312400" cy="5257800"/>
          </a:xfrm>
        </p:spPr>
        <p:txBody>
          <a:bodyPr>
            <a:normAutofit/>
          </a:bodyPr>
          <a:lstStyle/>
          <a:p>
            <a:r>
              <a:rPr lang="en-US" dirty="0"/>
              <a:t>Border Gateway Protocol</a:t>
            </a:r>
          </a:p>
          <a:p>
            <a:pPr lvl="1"/>
            <a:r>
              <a:rPr lang="en-US" dirty="0"/>
              <a:t>De facto inter-domain protocol of the Internet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Policy based </a:t>
            </a:r>
            <a:r>
              <a:rPr lang="en-US" dirty="0"/>
              <a:t>routing protocol</a:t>
            </a:r>
          </a:p>
          <a:p>
            <a:pPr lvl="1"/>
            <a:r>
              <a:rPr lang="en-US" dirty="0"/>
              <a:t>Uses a Bellman-Ford path vector protocol</a:t>
            </a:r>
          </a:p>
          <a:p>
            <a:r>
              <a:rPr lang="en-US" dirty="0"/>
              <a:t>Relatively simple protocol, but…</a:t>
            </a:r>
          </a:p>
          <a:p>
            <a:pPr lvl="1"/>
            <a:r>
              <a:rPr lang="en-US" dirty="0"/>
              <a:t>Complex, manual configuration</a:t>
            </a:r>
          </a:p>
          <a:p>
            <a:pPr lvl="1"/>
            <a:r>
              <a:rPr lang="en-US" dirty="0"/>
              <a:t>Entire world sees advertisements</a:t>
            </a:r>
          </a:p>
          <a:p>
            <a:pPr lvl="2"/>
            <a:r>
              <a:rPr lang="en-US" dirty="0"/>
              <a:t>Errors can screw up traffic </a:t>
            </a:r>
            <a:r>
              <a:rPr lang="en-US" dirty="0">
                <a:solidFill>
                  <a:schemeClr val="accent1"/>
                </a:solidFill>
              </a:rPr>
              <a:t>globally</a:t>
            </a:r>
          </a:p>
          <a:p>
            <a:pPr lvl="1"/>
            <a:r>
              <a:rPr lang="en-US" dirty="0"/>
              <a:t>Policies driven by </a:t>
            </a:r>
            <a:r>
              <a:rPr lang="en-US" dirty="0">
                <a:solidFill>
                  <a:schemeClr val="accent1"/>
                </a:solidFill>
              </a:rPr>
              <a:t>economics</a:t>
            </a:r>
          </a:p>
          <a:p>
            <a:pPr lvl="2"/>
            <a:r>
              <a:rPr lang="en-US" dirty="0"/>
              <a:t>How much $$$ does it cost to route along a given path?</a:t>
            </a:r>
          </a:p>
          <a:p>
            <a:pPr lvl="2"/>
            <a:r>
              <a:rPr lang="en-US" dirty="0"/>
              <a:t>Not by performance (e.g. shortest paths)</a:t>
            </a:r>
          </a:p>
        </p:txBody>
      </p:sp>
    </p:spTree>
    <p:extLst>
      <p:ext uri="{BB962C8B-B14F-4D97-AF65-F5344CB8AC3E}">
        <p14:creationId xmlns:p14="http://schemas.microsoft.com/office/powerpoint/2010/main" val="19139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Relationships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068193" y="5611871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04499" y="5982306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" name="Cloud 5"/>
          <p:cNvSpPr/>
          <p:nvPr/>
        </p:nvSpPr>
        <p:spPr>
          <a:xfrm>
            <a:off x="8658273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1761695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1598932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490543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849551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3703838" y="1541363"/>
            <a:ext cx="4954435" cy="115553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2" name="Straight Connector 11"/>
          <p:cNvCxnSpPr>
            <a:stCxn id="10" idx="1"/>
            <a:endCxn id="6" idx="3"/>
          </p:cNvCxnSpPr>
          <p:nvPr/>
        </p:nvCxnSpPr>
        <p:spPr>
          <a:xfrm>
            <a:off x="9547963" y="4904996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7" idx="3"/>
          </p:cNvCxnSpPr>
          <p:nvPr/>
        </p:nvCxnSpPr>
        <p:spPr>
          <a:xfrm>
            <a:off x="2651385" y="4904996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4" idx="3"/>
          </p:cNvCxnSpPr>
          <p:nvPr/>
        </p:nvCxnSpPr>
        <p:spPr>
          <a:xfrm>
            <a:off x="5957883" y="4904995"/>
            <a:ext cx="0" cy="775632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45397" y="2534856"/>
            <a:ext cx="1111170" cy="10304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65985" y="2534856"/>
            <a:ext cx="1180618" cy="11828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/>
          <p:cNvSpPr/>
          <p:nvPr/>
        </p:nvSpPr>
        <p:spPr>
          <a:xfrm>
            <a:off x="6262081" y="3402958"/>
            <a:ext cx="1141861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H="1">
            <a:off x="4456750" y="3402958"/>
            <a:ext cx="1222887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49257" y="3964413"/>
            <a:ext cx="12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6863738" y="4771940"/>
            <a:ext cx="2585112" cy="1041743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2" y="4922966"/>
              <a:ext cx="5181603" cy="126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 pays provider</a:t>
              </a:r>
            </a:p>
          </p:txBody>
        </p:sp>
      </p:grpSp>
      <p:cxnSp>
        <p:nvCxnSpPr>
          <p:cNvPr id="36" name="Straight Connector 35"/>
          <p:cNvCxnSpPr>
            <a:stCxn id="8" idx="0"/>
            <a:endCxn id="9" idx="2"/>
          </p:cNvCxnSpPr>
          <p:nvPr/>
        </p:nvCxnSpPr>
        <p:spPr>
          <a:xfrm>
            <a:off x="3702085" y="4195245"/>
            <a:ext cx="1209875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9" idx="0"/>
          </p:cNvCxnSpPr>
          <p:nvPr/>
        </p:nvCxnSpPr>
        <p:spPr>
          <a:xfrm flipH="1">
            <a:off x="7008583" y="4195245"/>
            <a:ext cx="149345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58718" y="4017189"/>
            <a:ext cx="98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65217" y="3964413"/>
            <a:ext cx="98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55295" y="3964413"/>
            <a:ext cx="98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3</a:t>
            </a:r>
          </a:p>
        </p:txBody>
      </p:sp>
      <p:grpSp>
        <p:nvGrpSpPr>
          <p:cNvPr id="45" name="Group 44"/>
          <p:cNvGrpSpPr/>
          <p:nvPr/>
        </p:nvGrpSpPr>
        <p:grpSpPr>
          <a:xfrm flipH="1">
            <a:off x="6717867" y="2361215"/>
            <a:ext cx="2585112" cy="1041743"/>
            <a:chOff x="1219200" y="4876799"/>
            <a:chExt cx="5181605" cy="1384995"/>
          </a:xfrm>
        </p:grpSpPr>
        <p:sp>
          <p:nvSpPr>
            <p:cNvPr id="46" name="Rectangular Callout 4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2" y="4922966"/>
              <a:ext cx="5181603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Peers do </a:t>
              </a:r>
              <a:r>
                <a:rPr lang="en-US" sz="2800" b="1" kern="0" dirty="0">
                  <a:solidFill>
                    <a:sysClr val="window" lastClr="FFFFFF"/>
                  </a:solidFill>
                </a:rPr>
                <a:t>not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pay each other</a:t>
              </a:r>
            </a:p>
          </p:txBody>
        </p:sp>
      </p:grpSp>
      <p:sp>
        <p:nvSpPr>
          <p:cNvPr id="48" name="U-Turn Arrow 47"/>
          <p:cNvSpPr/>
          <p:nvPr/>
        </p:nvSpPr>
        <p:spPr>
          <a:xfrm>
            <a:off x="2936114" y="4426077"/>
            <a:ext cx="2893671" cy="1708507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>
            <a:off x="2530997" y="4017189"/>
            <a:ext cx="6894703" cy="2120783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4661483" y="3564996"/>
            <a:ext cx="1086864" cy="108686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4344842" y="2176030"/>
            <a:ext cx="4050712" cy="1041743"/>
            <a:chOff x="1219200" y="4876799"/>
            <a:chExt cx="5181605" cy="138499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1" y="4922966"/>
              <a:ext cx="5181604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Peer 2 has no incentive to route 1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 3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894579" y="3958621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98001" y="3964413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72737" y="1887976"/>
            <a:ext cx="12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sp>
        <p:nvSpPr>
          <p:cNvPr id="61" name="U-Turn Arrow 60"/>
          <p:cNvSpPr/>
          <p:nvPr/>
        </p:nvSpPr>
        <p:spPr>
          <a:xfrm>
            <a:off x="2530997" y="2349641"/>
            <a:ext cx="6917855" cy="3940731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10" grpId="0" animBg="1"/>
      <p:bldP spid="11" grpId="0" animBg="1"/>
      <p:bldP spid="34" grpId="0" animBg="1"/>
      <p:bldP spid="34" grpId="1" animBg="1"/>
      <p:bldP spid="35" grpId="0" animBg="1"/>
      <p:bldP spid="35" grpId="1" animBg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8" grpId="0" animBg="1"/>
      <p:bldP spid="49" grpId="0" animBg="1"/>
      <p:bldP spid="49" grpId="1" animBg="1"/>
      <p:bldP spid="50" grpId="0" animBg="1"/>
      <p:bldP spid="50" grpId="1" animBg="1"/>
      <p:bldP spid="54" grpId="0"/>
      <p:bldP spid="59" grpId="0"/>
      <p:bldP spid="60" grpId="0"/>
      <p:bldP spid="6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75841</TotalTime>
  <Words>1975</Words>
  <Application>Microsoft Office PowerPoint</Application>
  <PresentationFormat>Widescreen</PresentationFormat>
  <Paragraphs>452</Paragraphs>
  <Slides>45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CS 3700 Networks and Distributed Systems</vt:lpstr>
      <vt:lpstr>Network Layer, Control Plane</vt:lpstr>
      <vt:lpstr>Internet Routing</vt:lpstr>
      <vt:lpstr>ASs, Revisited</vt:lpstr>
      <vt:lpstr>Why Do We Have ASs?</vt:lpstr>
      <vt:lpstr>AS Numbers</vt:lpstr>
      <vt:lpstr>Inter-Domain Routing</vt:lpstr>
      <vt:lpstr>BGP</vt:lpstr>
      <vt:lpstr>BGP Relationships</vt:lpstr>
      <vt:lpstr>Tier-1 ISP Peering</vt:lpstr>
      <vt:lpstr>PowerPoint Presentation</vt:lpstr>
      <vt:lpstr>Peering Wars</vt:lpstr>
      <vt:lpstr>Two Types of BGP Neighbors</vt:lpstr>
      <vt:lpstr>Full iBGP Meshes</vt:lpstr>
      <vt:lpstr>Path Vector Protocol</vt:lpstr>
      <vt:lpstr>BGP Operations (Simplified)</vt:lpstr>
      <vt:lpstr>Four Types of BGP Messages</vt:lpstr>
      <vt:lpstr>CS 3700 ECON 3700 Networks and Distributed Systems</vt:lpstr>
      <vt:lpstr>BGP Attributes</vt:lpstr>
      <vt:lpstr>Route Selection Summary</vt:lpstr>
      <vt:lpstr>Shortest AS Path != Shortest Path</vt:lpstr>
      <vt:lpstr>Hot Potato Routing</vt:lpstr>
      <vt:lpstr>Importing Routes</vt:lpstr>
      <vt:lpstr>Exporting Routes</vt:lpstr>
      <vt:lpstr>AS Relationships: It’s Complicated</vt:lpstr>
      <vt:lpstr>BGP Security</vt:lpstr>
      <vt:lpstr>CS 3700 Networks and Distributed Systems</vt:lpstr>
      <vt:lpstr>The Outage</vt:lpstr>
      <vt:lpstr>Ripped from the headlines</vt:lpstr>
      <vt:lpstr>What happened?</vt:lpstr>
      <vt:lpstr>Diagnosing an outage</vt:lpstr>
      <vt:lpstr>How routing tables are populated</vt:lpstr>
      <vt:lpstr>How routing tables adapt to outages</vt:lpstr>
      <vt:lpstr>The great withdrawal</vt:lpstr>
      <vt:lpstr>The great withdrawal</vt:lpstr>
      <vt:lpstr>Root cause?</vt:lpstr>
      <vt:lpstr>Lessons learned</vt:lpstr>
      <vt:lpstr>Bonus Round: Network Neutrality</vt:lpstr>
      <vt:lpstr>PowerPoint Presentation</vt:lpstr>
      <vt:lpstr>Common Carriers</vt:lpstr>
      <vt:lpstr>US FCC Classifications</vt:lpstr>
      <vt:lpstr>Why Does Classification Matter?</vt:lpstr>
      <vt:lpstr>Network Neutrality</vt:lpstr>
      <vt:lpstr>Net Neutrality Rules</vt:lpstr>
      <vt:lpstr>Measuring Net Neutrality Violations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Christo Wilson</cp:lastModifiedBy>
  <cp:revision>1028</cp:revision>
  <cp:lastPrinted>2012-08-22T04:00:45Z</cp:lastPrinted>
  <dcterms:created xsi:type="dcterms:W3CDTF">2012-01-03T02:22:46Z</dcterms:created>
  <dcterms:modified xsi:type="dcterms:W3CDTF">2024-10-02T20:10:08Z</dcterms:modified>
</cp:coreProperties>
</file>