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8" r:id="rId1"/>
    <p:sldMasterId id="2147483816" r:id="rId2"/>
  </p:sldMasterIdLst>
  <p:notesMasterIdLst>
    <p:notesMasterId r:id="rId36"/>
  </p:notesMasterIdLst>
  <p:handoutMasterIdLst>
    <p:handoutMasterId r:id="rId37"/>
  </p:handoutMasterIdLst>
  <p:sldIdLst>
    <p:sldId id="388" r:id="rId3"/>
    <p:sldId id="389" r:id="rId4"/>
    <p:sldId id="391" r:id="rId5"/>
    <p:sldId id="390" r:id="rId6"/>
    <p:sldId id="392" r:id="rId7"/>
    <p:sldId id="393" r:id="rId8"/>
    <p:sldId id="394" r:id="rId9"/>
    <p:sldId id="414" r:id="rId10"/>
    <p:sldId id="415" r:id="rId11"/>
    <p:sldId id="417" r:id="rId12"/>
    <p:sldId id="396" r:id="rId13"/>
    <p:sldId id="418" r:id="rId14"/>
    <p:sldId id="425" r:id="rId15"/>
    <p:sldId id="395" r:id="rId16"/>
    <p:sldId id="404" r:id="rId17"/>
    <p:sldId id="405" r:id="rId18"/>
    <p:sldId id="406" r:id="rId19"/>
    <p:sldId id="419" r:id="rId20"/>
    <p:sldId id="426" r:id="rId21"/>
    <p:sldId id="423" r:id="rId22"/>
    <p:sldId id="422" r:id="rId23"/>
    <p:sldId id="398" r:id="rId24"/>
    <p:sldId id="399" r:id="rId25"/>
    <p:sldId id="400" r:id="rId26"/>
    <p:sldId id="421" r:id="rId27"/>
    <p:sldId id="529" r:id="rId28"/>
    <p:sldId id="411" r:id="rId29"/>
    <p:sldId id="412" r:id="rId30"/>
    <p:sldId id="413" r:id="rId31"/>
    <p:sldId id="408" r:id="rId32"/>
    <p:sldId id="407" r:id="rId33"/>
    <p:sldId id="420" r:id="rId34"/>
    <p:sldId id="409" r:id="rId35"/>
  </p:sldIdLst>
  <p:sldSz cx="9144000" cy="5143500" type="screen16x9"/>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206C271-A17B-4745-8409-D19C184D271D}">
          <p14:sldIdLst>
            <p14:sldId id="388"/>
            <p14:sldId id="389"/>
            <p14:sldId id="391"/>
            <p14:sldId id="390"/>
            <p14:sldId id="392"/>
            <p14:sldId id="393"/>
            <p14:sldId id="394"/>
            <p14:sldId id="414"/>
            <p14:sldId id="415"/>
            <p14:sldId id="417"/>
            <p14:sldId id="396"/>
            <p14:sldId id="418"/>
            <p14:sldId id="425"/>
            <p14:sldId id="395"/>
            <p14:sldId id="404"/>
            <p14:sldId id="405"/>
            <p14:sldId id="406"/>
            <p14:sldId id="419"/>
            <p14:sldId id="426"/>
            <p14:sldId id="423"/>
            <p14:sldId id="422"/>
            <p14:sldId id="398"/>
            <p14:sldId id="399"/>
            <p14:sldId id="400"/>
            <p14:sldId id="421"/>
            <p14:sldId id="529"/>
            <p14:sldId id="411"/>
            <p14:sldId id="412"/>
            <p14:sldId id="413"/>
            <p14:sldId id="408"/>
            <p14:sldId id="407"/>
            <p14:sldId id="420"/>
            <p14:sldId id="409"/>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10" autoAdjust="0"/>
    <p:restoredTop sz="90476" autoAdjust="0"/>
  </p:normalViewPr>
  <p:slideViewPr>
    <p:cSldViewPr snapToGrid="0">
      <p:cViewPr varScale="1">
        <p:scale>
          <a:sx n="122" d="100"/>
          <a:sy n="122" d="100"/>
        </p:scale>
        <p:origin x="93" y="141"/>
      </p:cViewPr>
      <p:guideLst>
        <p:guide orient="horz" pos="1620"/>
        <p:guide pos="2880"/>
      </p:guideLst>
    </p:cSldViewPr>
  </p:slideViewPr>
  <p:notesTextViewPr>
    <p:cViewPr>
      <p:scale>
        <a:sx n="1" d="1"/>
        <a:sy n="1" d="1"/>
      </p:scale>
      <p:origin x="0" y="0"/>
    </p:cViewPr>
  </p:notesTextViewPr>
  <p:sorterViewPr>
    <p:cViewPr>
      <p:scale>
        <a:sx n="100" d="100"/>
        <a:sy n="100" d="100"/>
      </p:scale>
      <p:origin x="0" y="5070"/>
    </p:cViewPr>
  </p:sorterViewPr>
  <p:notesViewPr>
    <p:cSldViewPr snapToGrid="0">
      <p:cViewPr varScale="1">
        <p:scale>
          <a:sx n="57" d="100"/>
          <a:sy n="57" d="100"/>
        </p:scale>
        <p:origin x="-2520"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DFF8F0-D212-421C-9BCE-47FB1F899FB4}"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4BABE171-ECC8-428D-88A4-A60D615B222D}">
      <dgm:prSet/>
      <dgm:spPr/>
      <dgm:t>
        <a:bodyPr/>
        <a:lstStyle/>
        <a:p>
          <a:pPr>
            <a:defRPr b="1"/>
          </a:pPr>
          <a:r>
            <a:rPr lang="en-US"/>
            <a:t>1961</a:t>
          </a:r>
        </a:p>
      </dgm:t>
    </dgm:pt>
    <dgm:pt modelId="{FD25737C-4597-49CD-BED2-CFCC6948A301}" type="parTrans" cxnId="{B4D1C05A-B289-4DF7-83A4-8732EFED61D9}">
      <dgm:prSet/>
      <dgm:spPr/>
      <dgm:t>
        <a:bodyPr/>
        <a:lstStyle/>
        <a:p>
          <a:endParaRPr lang="en-US"/>
        </a:p>
      </dgm:t>
    </dgm:pt>
    <dgm:pt modelId="{51D04F9A-E22F-4D35-9808-CAEA96CE029E}" type="sibTrans" cxnId="{B4D1C05A-B289-4DF7-83A4-8732EFED61D9}">
      <dgm:prSet/>
      <dgm:spPr/>
      <dgm:t>
        <a:bodyPr/>
        <a:lstStyle/>
        <a:p>
          <a:endParaRPr lang="en-US"/>
        </a:p>
      </dgm:t>
    </dgm:pt>
    <dgm:pt modelId="{6B478930-BA2F-4561-87A5-32DC9AE8CA74}">
      <dgm:prSet custT="1"/>
      <dgm:spPr/>
      <dgm:t>
        <a:bodyPr/>
        <a:lstStyle/>
        <a:p>
          <a:r>
            <a:rPr lang="en-US" sz="2000"/>
            <a:t>Kleinrock @ MIT: packet-switched network</a:t>
          </a:r>
        </a:p>
      </dgm:t>
    </dgm:pt>
    <dgm:pt modelId="{651D9268-E55F-4832-A0A9-265E4E6E2E4C}" type="parTrans" cxnId="{560F38D0-8BE0-42F2-A506-CE994CBEC2AB}">
      <dgm:prSet/>
      <dgm:spPr/>
      <dgm:t>
        <a:bodyPr/>
        <a:lstStyle/>
        <a:p>
          <a:endParaRPr lang="en-US"/>
        </a:p>
      </dgm:t>
    </dgm:pt>
    <dgm:pt modelId="{7CC97588-EF7C-4578-80B5-8D9436288F72}" type="sibTrans" cxnId="{560F38D0-8BE0-42F2-A506-CE994CBEC2AB}">
      <dgm:prSet/>
      <dgm:spPr/>
      <dgm:t>
        <a:bodyPr/>
        <a:lstStyle/>
        <a:p>
          <a:endParaRPr lang="en-US"/>
        </a:p>
      </dgm:t>
    </dgm:pt>
    <dgm:pt modelId="{AAEA1460-C312-4A1B-823B-6F290C2D086D}">
      <dgm:prSet/>
      <dgm:spPr/>
      <dgm:t>
        <a:bodyPr/>
        <a:lstStyle/>
        <a:p>
          <a:pPr>
            <a:defRPr b="1"/>
          </a:pPr>
          <a:r>
            <a:rPr lang="en-US"/>
            <a:t>1962</a:t>
          </a:r>
        </a:p>
      </dgm:t>
    </dgm:pt>
    <dgm:pt modelId="{F989BDA4-4BDF-4239-91F2-0F68E2EB3A15}" type="parTrans" cxnId="{81878B47-9774-4040-9D1B-C6444943D9F9}">
      <dgm:prSet/>
      <dgm:spPr/>
      <dgm:t>
        <a:bodyPr/>
        <a:lstStyle/>
        <a:p>
          <a:endParaRPr lang="en-US"/>
        </a:p>
      </dgm:t>
    </dgm:pt>
    <dgm:pt modelId="{B2CB3861-E65B-49B1-A659-6C8E48E77786}" type="sibTrans" cxnId="{81878B47-9774-4040-9D1B-C6444943D9F9}">
      <dgm:prSet/>
      <dgm:spPr/>
      <dgm:t>
        <a:bodyPr/>
        <a:lstStyle/>
        <a:p>
          <a:endParaRPr lang="en-US"/>
        </a:p>
      </dgm:t>
    </dgm:pt>
    <dgm:pt modelId="{C029B1CA-34E8-4F15-AE02-13D7854B2BED}">
      <dgm:prSet custT="1"/>
      <dgm:spPr/>
      <dgm:t>
        <a:bodyPr/>
        <a:lstStyle/>
        <a:p>
          <a:r>
            <a:rPr lang="en-US" sz="2000"/>
            <a:t>Licklider’s vision of Galactic Network</a:t>
          </a:r>
        </a:p>
      </dgm:t>
    </dgm:pt>
    <dgm:pt modelId="{F05C8F3E-7732-46A1-BB23-52452B55353D}" type="parTrans" cxnId="{BB201C56-484D-4354-ACCD-F362762D6FF5}">
      <dgm:prSet/>
      <dgm:spPr/>
      <dgm:t>
        <a:bodyPr/>
        <a:lstStyle/>
        <a:p>
          <a:endParaRPr lang="en-US"/>
        </a:p>
      </dgm:t>
    </dgm:pt>
    <dgm:pt modelId="{3831A9AE-2937-4EAA-93EA-BB9384FCDBD4}" type="sibTrans" cxnId="{BB201C56-484D-4354-ACCD-F362762D6FF5}">
      <dgm:prSet/>
      <dgm:spPr/>
      <dgm:t>
        <a:bodyPr/>
        <a:lstStyle/>
        <a:p>
          <a:endParaRPr lang="en-US"/>
        </a:p>
      </dgm:t>
    </dgm:pt>
    <dgm:pt modelId="{3A2D9515-99ED-4432-B990-B680F09C65F6}">
      <dgm:prSet/>
      <dgm:spPr/>
      <dgm:t>
        <a:bodyPr/>
        <a:lstStyle/>
        <a:p>
          <a:pPr>
            <a:defRPr b="1"/>
          </a:pPr>
          <a:r>
            <a:rPr lang="en-US"/>
            <a:t>1965</a:t>
          </a:r>
        </a:p>
      </dgm:t>
    </dgm:pt>
    <dgm:pt modelId="{80EF6743-A691-4B01-A9A7-F0495023968F}" type="parTrans" cxnId="{FFC829B2-BE87-4462-80BA-A68C5BF52788}">
      <dgm:prSet/>
      <dgm:spPr/>
      <dgm:t>
        <a:bodyPr/>
        <a:lstStyle/>
        <a:p>
          <a:endParaRPr lang="en-US"/>
        </a:p>
      </dgm:t>
    </dgm:pt>
    <dgm:pt modelId="{B818F768-0B65-4158-8765-A2F4EC35B1F1}" type="sibTrans" cxnId="{FFC829B2-BE87-4462-80BA-A68C5BF52788}">
      <dgm:prSet/>
      <dgm:spPr/>
      <dgm:t>
        <a:bodyPr/>
        <a:lstStyle/>
        <a:p>
          <a:endParaRPr lang="en-US"/>
        </a:p>
      </dgm:t>
    </dgm:pt>
    <dgm:pt modelId="{0A6BA7BE-9CD4-4F63-85FC-ED82DE753E73}">
      <dgm:prSet custT="1"/>
      <dgm:spPr/>
      <dgm:t>
        <a:bodyPr/>
        <a:lstStyle/>
        <a:p>
          <a:r>
            <a:rPr lang="en-US" sz="2000"/>
            <a:t>Roberts connects computers over phone line</a:t>
          </a:r>
        </a:p>
      </dgm:t>
    </dgm:pt>
    <dgm:pt modelId="{2C425725-1C3B-4B4A-A07C-3612180D2F3B}" type="parTrans" cxnId="{48BDF072-C8C3-4285-A1FD-8E79ED2DB95A}">
      <dgm:prSet/>
      <dgm:spPr/>
      <dgm:t>
        <a:bodyPr/>
        <a:lstStyle/>
        <a:p>
          <a:endParaRPr lang="en-US"/>
        </a:p>
      </dgm:t>
    </dgm:pt>
    <dgm:pt modelId="{DC0F7EA3-378A-4ED9-A344-482323132E31}" type="sibTrans" cxnId="{48BDF072-C8C3-4285-A1FD-8E79ED2DB95A}">
      <dgm:prSet/>
      <dgm:spPr/>
      <dgm:t>
        <a:bodyPr/>
        <a:lstStyle/>
        <a:p>
          <a:endParaRPr lang="en-US"/>
        </a:p>
      </dgm:t>
    </dgm:pt>
    <dgm:pt modelId="{A60DA3AB-2C36-480B-A0CE-970C6768B763}">
      <dgm:prSet/>
      <dgm:spPr/>
      <dgm:t>
        <a:bodyPr/>
        <a:lstStyle/>
        <a:p>
          <a:pPr>
            <a:defRPr b="1"/>
          </a:pPr>
          <a:r>
            <a:rPr lang="en-US"/>
            <a:t>1967</a:t>
          </a:r>
        </a:p>
      </dgm:t>
    </dgm:pt>
    <dgm:pt modelId="{766121EA-6DF9-4F19-B918-CE39AC70DC44}" type="parTrans" cxnId="{58CA7BB0-30D5-482D-9E4D-D46C86F60CCA}">
      <dgm:prSet/>
      <dgm:spPr/>
      <dgm:t>
        <a:bodyPr/>
        <a:lstStyle/>
        <a:p>
          <a:endParaRPr lang="en-US"/>
        </a:p>
      </dgm:t>
    </dgm:pt>
    <dgm:pt modelId="{D34E94E8-EA25-4973-8E19-A7C8DDB1B7C0}" type="sibTrans" cxnId="{58CA7BB0-30D5-482D-9E4D-D46C86F60CCA}">
      <dgm:prSet/>
      <dgm:spPr/>
      <dgm:t>
        <a:bodyPr/>
        <a:lstStyle/>
        <a:p>
          <a:endParaRPr lang="en-US"/>
        </a:p>
      </dgm:t>
    </dgm:pt>
    <dgm:pt modelId="{21A5B052-E71A-4CC8-BA4D-BDC8B0CB9DB4}">
      <dgm:prSet custT="1"/>
      <dgm:spPr/>
      <dgm:t>
        <a:bodyPr/>
        <a:lstStyle/>
        <a:p>
          <a:r>
            <a:rPr lang="en-US" sz="2000"/>
            <a:t>Roberts publishes vision of ARPANET</a:t>
          </a:r>
        </a:p>
      </dgm:t>
    </dgm:pt>
    <dgm:pt modelId="{DA8E6CD0-63AD-4975-878D-3B2251795A4C}" type="parTrans" cxnId="{DBFFEBEF-AD11-434B-A173-777474DE8E25}">
      <dgm:prSet/>
      <dgm:spPr/>
      <dgm:t>
        <a:bodyPr/>
        <a:lstStyle/>
        <a:p>
          <a:endParaRPr lang="en-US"/>
        </a:p>
      </dgm:t>
    </dgm:pt>
    <dgm:pt modelId="{741E3F44-9F0D-4EB3-BFB8-7651C699B26B}" type="sibTrans" cxnId="{DBFFEBEF-AD11-434B-A173-777474DE8E25}">
      <dgm:prSet/>
      <dgm:spPr/>
      <dgm:t>
        <a:bodyPr/>
        <a:lstStyle/>
        <a:p>
          <a:endParaRPr lang="en-US"/>
        </a:p>
      </dgm:t>
    </dgm:pt>
    <dgm:pt modelId="{F9981BB0-B703-4338-B0D9-8F3C22760816}">
      <dgm:prSet/>
      <dgm:spPr/>
      <dgm:t>
        <a:bodyPr/>
        <a:lstStyle/>
        <a:p>
          <a:pPr>
            <a:defRPr b="1"/>
          </a:pPr>
          <a:r>
            <a:rPr lang="en-US"/>
            <a:t>1969</a:t>
          </a:r>
        </a:p>
      </dgm:t>
    </dgm:pt>
    <dgm:pt modelId="{29D442E8-065D-425D-9518-CE865F254FC1}" type="parTrans" cxnId="{0BC5E558-7475-4073-A654-1683729EFFB6}">
      <dgm:prSet/>
      <dgm:spPr/>
      <dgm:t>
        <a:bodyPr/>
        <a:lstStyle/>
        <a:p>
          <a:endParaRPr lang="en-US"/>
        </a:p>
      </dgm:t>
    </dgm:pt>
    <dgm:pt modelId="{CAE67DF6-5849-42B5-966B-F5ED50948E87}" type="sibTrans" cxnId="{0BC5E558-7475-4073-A654-1683729EFFB6}">
      <dgm:prSet/>
      <dgm:spPr/>
      <dgm:t>
        <a:bodyPr/>
        <a:lstStyle/>
        <a:p>
          <a:endParaRPr lang="en-US"/>
        </a:p>
      </dgm:t>
    </dgm:pt>
    <dgm:pt modelId="{D46FBE76-4BBC-4196-8E56-DC7F132C30AF}">
      <dgm:prSet custT="1"/>
      <dgm:spPr/>
      <dgm:t>
        <a:bodyPr/>
        <a:lstStyle/>
        <a:p>
          <a:r>
            <a:rPr lang="en-US" sz="2000"/>
            <a:t>BBN installs first InterfaceMsgProcessor at UCLA</a:t>
          </a:r>
        </a:p>
      </dgm:t>
    </dgm:pt>
    <dgm:pt modelId="{19D24D32-AD4E-4E72-AD3A-9DE77C71D4BE}" type="parTrans" cxnId="{2E7954EA-76BA-48C9-B86A-EFC116EF77C2}">
      <dgm:prSet/>
      <dgm:spPr/>
      <dgm:t>
        <a:bodyPr/>
        <a:lstStyle/>
        <a:p>
          <a:endParaRPr lang="en-US"/>
        </a:p>
      </dgm:t>
    </dgm:pt>
    <dgm:pt modelId="{5F156D1F-5E57-4C67-8CA0-A73ACBA652F9}" type="sibTrans" cxnId="{2E7954EA-76BA-48C9-B86A-EFC116EF77C2}">
      <dgm:prSet/>
      <dgm:spPr/>
      <dgm:t>
        <a:bodyPr/>
        <a:lstStyle/>
        <a:p>
          <a:endParaRPr lang="en-US"/>
        </a:p>
      </dgm:t>
    </dgm:pt>
    <dgm:pt modelId="{D64308AD-DA8F-4439-AEBB-AE2AFDA6C415}">
      <dgm:prSet/>
      <dgm:spPr/>
      <dgm:t>
        <a:bodyPr/>
        <a:lstStyle/>
        <a:p>
          <a:pPr>
            <a:defRPr b="1"/>
          </a:pPr>
          <a:r>
            <a:rPr lang="en-US"/>
            <a:t>1970</a:t>
          </a:r>
        </a:p>
      </dgm:t>
    </dgm:pt>
    <dgm:pt modelId="{CFFA853F-B136-4ADF-B95D-5A97D0A212A3}" type="parTrans" cxnId="{28F028F5-6774-4D07-814B-953E021B92C7}">
      <dgm:prSet/>
      <dgm:spPr/>
      <dgm:t>
        <a:bodyPr/>
        <a:lstStyle/>
        <a:p>
          <a:endParaRPr lang="en-US"/>
        </a:p>
      </dgm:t>
    </dgm:pt>
    <dgm:pt modelId="{00F79FC5-055D-426C-A51D-5C96606E0C8A}" type="sibTrans" cxnId="{28F028F5-6774-4D07-814B-953E021B92C7}">
      <dgm:prSet/>
      <dgm:spPr/>
      <dgm:t>
        <a:bodyPr/>
        <a:lstStyle/>
        <a:p>
          <a:endParaRPr lang="en-US"/>
        </a:p>
      </dgm:t>
    </dgm:pt>
    <dgm:pt modelId="{C43EF070-3861-4982-B24E-4FF0A5725082}">
      <dgm:prSet custT="1"/>
      <dgm:spPr/>
      <dgm:t>
        <a:bodyPr/>
        <a:lstStyle/>
        <a:p>
          <a:r>
            <a:rPr lang="en-US" sz="2000"/>
            <a:t>Network Control Protocol (NCP)</a:t>
          </a:r>
        </a:p>
      </dgm:t>
    </dgm:pt>
    <dgm:pt modelId="{27343AEC-79B0-449D-A5E1-F7CD39C65B03}" type="parTrans" cxnId="{A5B14405-8242-45F7-8124-C81E54D280FE}">
      <dgm:prSet/>
      <dgm:spPr/>
      <dgm:t>
        <a:bodyPr/>
        <a:lstStyle/>
        <a:p>
          <a:endParaRPr lang="en-US"/>
        </a:p>
      </dgm:t>
    </dgm:pt>
    <dgm:pt modelId="{1E7AFEF3-C263-4536-9E7B-CBE82A33BC8E}" type="sibTrans" cxnId="{A5B14405-8242-45F7-8124-C81E54D280FE}">
      <dgm:prSet/>
      <dgm:spPr/>
      <dgm:t>
        <a:bodyPr/>
        <a:lstStyle/>
        <a:p>
          <a:endParaRPr lang="en-US"/>
        </a:p>
      </dgm:t>
    </dgm:pt>
    <dgm:pt modelId="{250FBAED-53DD-4693-83E1-FA67E976EC59}">
      <dgm:prSet/>
      <dgm:spPr/>
      <dgm:t>
        <a:bodyPr/>
        <a:lstStyle/>
        <a:p>
          <a:pPr>
            <a:defRPr b="1"/>
          </a:pPr>
          <a:r>
            <a:rPr lang="en-US"/>
            <a:t>1972</a:t>
          </a:r>
        </a:p>
      </dgm:t>
    </dgm:pt>
    <dgm:pt modelId="{01DB6835-9803-413F-82E9-35924E223E97}" type="parTrans" cxnId="{088D17E0-9758-4327-AF29-8C1CC3CD7AB3}">
      <dgm:prSet/>
      <dgm:spPr/>
      <dgm:t>
        <a:bodyPr/>
        <a:lstStyle/>
        <a:p>
          <a:endParaRPr lang="en-US"/>
        </a:p>
      </dgm:t>
    </dgm:pt>
    <dgm:pt modelId="{DF98A31B-FD2D-45D8-85DF-E36FB20C751B}" type="sibTrans" cxnId="{088D17E0-9758-4327-AF29-8C1CC3CD7AB3}">
      <dgm:prSet/>
      <dgm:spPr/>
      <dgm:t>
        <a:bodyPr/>
        <a:lstStyle/>
        <a:p>
          <a:endParaRPr lang="en-US"/>
        </a:p>
      </dgm:t>
    </dgm:pt>
    <dgm:pt modelId="{BE14B023-D7B2-4A19-942A-E99A58B09069}">
      <dgm:prSet custT="1"/>
      <dgm:spPr/>
      <dgm:t>
        <a:bodyPr/>
        <a:lstStyle/>
        <a:p>
          <a:r>
            <a:rPr lang="en-US" sz="2000"/>
            <a:t>Public demonstration of ARPANET</a:t>
          </a:r>
        </a:p>
      </dgm:t>
    </dgm:pt>
    <dgm:pt modelId="{2C2005C5-4566-405A-92BC-78776488E40D}" type="parTrans" cxnId="{1A4E0063-A1D1-4B03-8EA8-2A4B3A5B892A}">
      <dgm:prSet/>
      <dgm:spPr/>
      <dgm:t>
        <a:bodyPr/>
        <a:lstStyle/>
        <a:p>
          <a:endParaRPr lang="en-US"/>
        </a:p>
      </dgm:t>
    </dgm:pt>
    <dgm:pt modelId="{112B4E7E-F829-42E8-BE79-FA9F931D2938}" type="sibTrans" cxnId="{1A4E0063-A1D1-4B03-8EA8-2A4B3A5B892A}">
      <dgm:prSet/>
      <dgm:spPr/>
      <dgm:t>
        <a:bodyPr/>
        <a:lstStyle/>
        <a:p>
          <a:endParaRPr lang="en-US"/>
        </a:p>
      </dgm:t>
    </dgm:pt>
    <dgm:pt modelId="{F11E68E0-6577-4AD5-B93E-FFA6BFD3D66A}">
      <dgm:prSet/>
      <dgm:spPr/>
      <dgm:t>
        <a:bodyPr/>
        <a:lstStyle/>
        <a:p>
          <a:pPr>
            <a:defRPr b="1"/>
          </a:pPr>
          <a:r>
            <a:rPr lang="en-US"/>
            <a:t>1972</a:t>
          </a:r>
        </a:p>
      </dgm:t>
    </dgm:pt>
    <dgm:pt modelId="{F96743D5-AE87-4F34-922A-EC216524AB1F}" type="parTrans" cxnId="{8CB1884E-1102-4C35-B749-EF692DD85C00}">
      <dgm:prSet/>
      <dgm:spPr/>
      <dgm:t>
        <a:bodyPr/>
        <a:lstStyle/>
        <a:p>
          <a:endParaRPr lang="en-US"/>
        </a:p>
      </dgm:t>
    </dgm:pt>
    <dgm:pt modelId="{47F1C75D-0C84-4422-B086-A0021EB0B0C5}" type="sibTrans" cxnId="{8CB1884E-1102-4C35-B749-EF692DD85C00}">
      <dgm:prSet/>
      <dgm:spPr/>
      <dgm:t>
        <a:bodyPr/>
        <a:lstStyle/>
        <a:p>
          <a:endParaRPr lang="en-US"/>
        </a:p>
      </dgm:t>
    </dgm:pt>
    <dgm:pt modelId="{54F7DF22-74BE-4131-B245-F5C5C6DD3E6C}">
      <dgm:prSet custT="1"/>
      <dgm:spPr/>
      <dgm:t>
        <a:bodyPr/>
        <a:lstStyle/>
        <a:p>
          <a:r>
            <a:rPr lang="en-US" sz="2000"/>
            <a:t>Kahn @ DARPA advocates Open Architecture</a:t>
          </a:r>
        </a:p>
      </dgm:t>
    </dgm:pt>
    <dgm:pt modelId="{833E35BD-378B-47B1-887F-214AEC4369E5}" type="parTrans" cxnId="{94CE98CC-97EA-4529-AE70-C8FFC357000D}">
      <dgm:prSet/>
      <dgm:spPr/>
      <dgm:t>
        <a:bodyPr/>
        <a:lstStyle/>
        <a:p>
          <a:endParaRPr lang="en-US"/>
        </a:p>
      </dgm:t>
    </dgm:pt>
    <dgm:pt modelId="{61457DA2-5DA0-454F-98B4-B4F041E60767}" type="sibTrans" cxnId="{94CE98CC-97EA-4529-AE70-C8FFC357000D}">
      <dgm:prSet/>
      <dgm:spPr/>
      <dgm:t>
        <a:bodyPr/>
        <a:lstStyle/>
        <a:p>
          <a:endParaRPr lang="en-US"/>
        </a:p>
      </dgm:t>
    </dgm:pt>
    <dgm:pt modelId="{3CB24312-A581-4F11-9A96-55CDCA1D9EAF}">
      <dgm:prSet/>
      <dgm:spPr/>
      <dgm:t>
        <a:bodyPr/>
        <a:lstStyle/>
        <a:p>
          <a:pPr>
            <a:defRPr b="1"/>
          </a:pPr>
          <a:r>
            <a:rPr lang="en-US"/>
            <a:t>1972</a:t>
          </a:r>
        </a:p>
      </dgm:t>
    </dgm:pt>
    <dgm:pt modelId="{5DACED0C-39CE-4456-9B88-CF5BDDCAB539}" type="parTrans" cxnId="{DB18AE42-67C0-4713-AD70-F3993CF24183}">
      <dgm:prSet/>
      <dgm:spPr/>
      <dgm:t>
        <a:bodyPr/>
        <a:lstStyle/>
        <a:p>
          <a:endParaRPr lang="en-US"/>
        </a:p>
      </dgm:t>
    </dgm:pt>
    <dgm:pt modelId="{005E6732-1E0C-4B01-8CF9-39715911F99D}" type="sibTrans" cxnId="{DB18AE42-67C0-4713-AD70-F3993CF24183}">
      <dgm:prSet/>
      <dgm:spPr/>
      <dgm:t>
        <a:bodyPr/>
        <a:lstStyle/>
        <a:p>
          <a:endParaRPr lang="en-US"/>
        </a:p>
      </dgm:t>
    </dgm:pt>
    <dgm:pt modelId="{56E71012-CB5F-4B64-9F91-75E8C79D45A2}">
      <dgm:prSet custT="1"/>
      <dgm:spPr/>
      <dgm:t>
        <a:bodyPr/>
        <a:lstStyle/>
        <a:p>
          <a:r>
            <a:rPr lang="en-US" sz="2000"/>
            <a:t>Vint Cerf @ Stanford writes TCP</a:t>
          </a:r>
        </a:p>
      </dgm:t>
    </dgm:pt>
    <dgm:pt modelId="{019E1910-4F8E-44FF-A7BD-037EAE0ED7BF}" type="parTrans" cxnId="{F10891C7-80E9-4F44-95D9-F49A1C2977D6}">
      <dgm:prSet/>
      <dgm:spPr/>
      <dgm:t>
        <a:bodyPr/>
        <a:lstStyle/>
        <a:p>
          <a:endParaRPr lang="en-US"/>
        </a:p>
      </dgm:t>
    </dgm:pt>
    <dgm:pt modelId="{13AC9A1C-D919-48D6-89C0-6873F742F9F9}" type="sibTrans" cxnId="{F10891C7-80E9-4F44-95D9-F49A1C2977D6}">
      <dgm:prSet/>
      <dgm:spPr/>
      <dgm:t>
        <a:bodyPr/>
        <a:lstStyle/>
        <a:p>
          <a:endParaRPr lang="en-US"/>
        </a:p>
      </dgm:t>
    </dgm:pt>
    <dgm:pt modelId="{7A9EF685-018D-4169-8870-9BDD6FC9BD8B}" type="pres">
      <dgm:prSet presAssocID="{36DFF8F0-D212-421C-9BCE-47FB1F899FB4}" presName="root" presStyleCnt="0">
        <dgm:presLayoutVars>
          <dgm:chMax/>
          <dgm:chPref/>
          <dgm:animLvl val="lvl"/>
        </dgm:presLayoutVars>
      </dgm:prSet>
      <dgm:spPr/>
    </dgm:pt>
    <dgm:pt modelId="{861B850E-FA6F-4D91-89A4-598A48D4A8BB}" type="pres">
      <dgm:prSet presAssocID="{36DFF8F0-D212-421C-9BCE-47FB1F899FB4}" presName="divider" presStyleLbl="node1" presStyleIdx="0" presStyleCnt="1"/>
      <dgm:spPr/>
    </dgm:pt>
    <dgm:pt modelId="{A3699C0E-FB0E-40A7-B71A-1549ED28148C}" type="pres">
      <dgm:prSet presAssocID="{36DFF8F0-D212-421C-9BCE-47FB1F899FB4}" presName="nodes" presStyleCnt="0">
        <dgm:presLayoutVars>
          <dgm:chMax/>
          <dgm:chPref/>
          <dgm:animLvl val="lvl"/>
        </dgm:presLayoutVars>
      </dgm:prSet>
      <dgm:spPr/>
    </dgm:pt>
    <dgm:pt modelId="{D4A64D08-216F-414D-BA22-CCBF69E0A5A8}" type="pres">
      <dgm:prSet presAssocID="{4BABE171-ECC8-428D-88A4-A60D615B222D}" presName="composite" presStyleCnt="0"/>
      <dgm:spPr/>
    </dgm:pt>
    <dgm:pt modelId="{4DB4E2A3-71F2-4D0F-B916-B3A08EA1E441}" type="pres">
      <dgm:prSet presAssocID="{4BABE171-ECC8-428D-88A4-A60D615B222D}" presName="L1TextContainer" presStyleLbl="revTx" presStyleIdx="0" presStyleCnt="9">
        <dgm:presLayoutVars>
          <dgm:chMax val="1"/>
          <dgm:chPref val="1"/>
          <dgm:bulletEnabled val="1"/>
        </dgm:presLayoutVars>
      </dgm:prSet>
      <dgm:spPr/>
    </dgm:pt>
    <dgm:pt modelId="{DF3D4185-A898-4A7F-AB35-32B86C311200}" type="pres">
      <dgm:prSet presAssocID="{4BABE171-ECC8-428D-88A4-A60D615B222D}" presName="L2TextContainerWrapper" presStyleCnt="0">
        <dgm:presLayoutVars>
          <dgm:chMax val="0"/>
          <dgm:chPref val="0"/>
          <dgm:bulletEnabled val="1"/>
        </dgm:presLayoutVars>
      </dgm:prSet>
      <dgm:spPr/>
    </dgm:pt>
    <dgm:pt modelId="{5EBA460E-301C-4CEB-91F2-34AA2F09DE8A}" type="pres">
      <dgm:prSet presAssocID="{4BABE171-ECC8-428D-88A4-A60D615B222D}" presName="L2TextContainer" presStyleLbl="bgAccFollowNode1" presStyleIdx="0" presStyleCnt="9" custLinFactNeighborY="-734"/>
      <dgm:spPr/>
    </dgm:pt>
    <dgm:pt modelId="{8B1038E3-3DCA-40B3-9CCA-2AB72EA2BBD4}" type="pres">
      <dgm:prSet presAssocID="{4BABE171-ECC8-428D-88A4-A60D615B222D}" presName="FlexibleEmptyPlaceHolder" presStyleCnt="0"/>
      <dgm:spPr/>
    </dgm:pt>
    <dgm:pt modelId="{68EE67B1-6A76-44C2-B5A6-1C1B07E50474}" type="pres">
      <dgm:prSet presAssocID="{4BABE171-ECC8-428D-88A4-A60D615B222D}" presName="ConnectLine" presStyleLbl="alignNode1" presStyleIdx="0"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F43134D-49C8-427E-B011-0781BC16724C}" type="pres">
      <dgm:prSet presAssocID="{4BABE171-ECC8-428D-88A4-A60D615B222D}" presName="ConnectorPoint" presStyleLbl="fgAcc1" presStyleIdx="0" presStyleCnt="9"/>
      <dgm:spPr>
        <a:solidFill>
          <a:schemeClr val="lt1">
            <a:alpha val="90000"/>
            <a:hueOff val="0"/>
            <a:satOff val="0"/>
            <a:lumOff val="0"/>
            <a:alphaOff val="0"/>
          </a:schemeClr>
        </a:solidFill>
        <a:ln w="19050" cap="flat" cmpd="sng" algn="ctr">
          <a:noFill/>
          <a:prstDash val="solid"/>
        </a:ln>
        <a:effectLst/>
      </dgm:spPr>
    </dgm:pt>
    <dgm:pt modelId="{B6AAD9D1-A445-4E94-9855-A284D22F0519}" type="pres">
      <dgm:prSet presAssocID="{4BABE171-ECC8-428D-88A4-A60D615B222D}" presName="EmptyPlaceHolder" presStyleCnt="0"/>
      <dgm:spPr/>
    </dgm:pt>
    <dgm:pt modelId="{0259C11B-937A-409F-81AD-07A9CB671A0C}" type="pres">
      <dgm:prSet presAssocID="{51D04F9A-E22F-4D35-9808-CAEA96CE029E}" presName="spaceBetweenRectangles" presStyleCnt="0"/>
      <dgm:spPr/>
    </dgm:pt>
    <dgm:pt modelId="{40472486-E3AD-4754-A1ED-CBF381238384}" type="pres">
      <dgm:prSet presAssocID="{AAEA1460-C312-4A1B-823B-6F290C2D086D}" presName="composite" presStyleCnt="0"/>
      <dgm:spPr/>
    </dgm:pt>
    <dgm:pt modelId="{D0A380DC-2267-4D02-892C-15707ED2EC07}" type="pres">
      <dgm:prSet presAssocID="{AAEA1460-C312-4A1B-823B-6F290C2D086D}" presName="L1TextContainer" presStyleLbl="revTx" presStyleIdx="1" presStyleCnt="9">
        <dgm:presLayoutVars>
          <dgm:chMax val="1"/>
          <dgm:chPref val="1"/>
          <dgm:bulletEnabled val="1"/>
        </dgm:presLayoutVars>
      </dgm:prSet>
      <dgm:spPr/>
    </dgm:pt>
    <dgm:pt modelId="{25A982C2-E84C-4C1C-99F2-C61465B9261C}" type="pres">
      <dgm:prSet presAssocID="{AAEA1460-C312-4A1B-823B-6F290C2D086D}" presName="L2TextContainerWrapper" presStyleCnt="0">
        <dgm:presLayoutVars>
          <dgm:chMax val="0"/>
          <dgm:chPref val="0"/>
          <dgm:bulletEnabled val="1"/>
        </dgm:presLayoutVars>
      </dgm:prSet>
      <dgm:spPr/>
    </dgm:pt>
    <dgm:pt modelId="{C16D1878-37BA-4685-99E6-08A5F0FE1B22}" type="pres">
      <dgm:prSet presAssocID="{AAEA1460-C312-4A1B-823B-6F290C2D086D}" presName="L2TextContainer" presStyleLbl="bgAccFollowNode1" presStyleIdx="1" presStyleCnt="9"/>
      <dgm:spPr/>
    </dgm:pt>
    <dgm:pt modelId="{1183307D-1C1C-40CD-A211-50EA65B2C2ED}" type="pres">
      <dgm:prSet presAssocID="{AAEA1460-C312-4A1B-823B-6F290C2D086D}" presName="FlexibleEmptyPlaceHolder" presStyleCnt="0"/>
      <dgm:spPr/>
    </dgm:pt>
    <dgm:pt modelId="{43B38707-CE42-4F21-A338-99885094AE7A}" type="pres">
      <dgm:prSet presAssocID="{AAEA1460-C312-4A1B-823B-6F290C2D086D}" presName="ConnectLine" presStyleLbl="alignNode1" presStyleIdx="1"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0E3AC139-D4D1-4C41-889C-34D6DA52F3D9}" type="pres">
      <dgm:prSet presAssocID="{AAEA1460-C312-4A1B-823B-6F290C2D086D}" presName="ConnectorPoint" presStyleLbl="fgAcc1" presStyleIdx="1" presStyleCnt="9"/>
      <dgm:spPr>
        <a:solidFill>
          <a:schemeClr val="lt1">
            <a:alpha val="90000"/>
            <a:hueOff val="0"/>
            <a:satOff val="0"/>
            <a:lumOff val="0"/>
            <a:alphaOff val="0"/>
          </a:schemeClr>
        </a:solidFill>
        <a:ln w="19050" cap="flat" cmpd="sng" algn="ctr">
          <a:noFill/>
          <a:prstDash val="solid"/>
        </a:ln>
        <a:effectLst/>
      </dgm:spPr>
    </dgm:pt>
    <dgm:pt modelId="{4C919DD0-0EA8-4ADD-BDA1-77487EE6CE95}" type="pres">
      <dgm:prSet presAssocID="{AAEA1460-C312-4A1B-823B-6F290C2D086D}" presName="EmptyPlaceHolder" presStyleCnt="0"/>
      <dgm:spPr/>
    </dgm:pt>
    <dgm:pt modelId="{7B4E91ED-7774-4C82-BDC4-9B1384FB97A4}" type="pres">
      <dgm:prSet presAssocID="{B2CB3861-E65B-49B1-A659-6C8E48E77786}" presName="spaceBetweenRectangles" presStyleCnt="0"/>
      <dgm:spPr/>
    </dgm:pt>
    <dgm:pt modelId="{5B3369F9-D0DF-4C4D-8651-29536B4ED332}" type="pres">
      <dgm:prSet presAssocID="{3A2D9515-99ED-4432-B990-B680F09C65F6}" presName="composite" presStyleCnt="0"/>
      <dgm:spPr/>
    </dgm:pt>
    <dgm:pt modelId="{CEC4DBE9-9B13-4E75-9087-FBB0A3796CC2}" type="pres">
      <dgm:prSet presAssocID="{3A2D9515-99ED-4432-B990-B680F09C65F6}" presName="L1TextContainer" presStyleLbl="revTx" presStyleIdx="2" presStyleCnt="9">
        <dgm:presLayoutVars>
          <dgm:chMax val="1"/>
          <dgm:chPref val="1"/>
          <dgm:bulletEnabled val="1"/>
        </dgm:presLayoutVars>
      </dgm:prSet>
      <dgm:spPr/>
    </dgm:pt>
    <dgm:pt modelId="{C4F35631-7931-4980-9991-AD3482626A97}" type="pres">
      <dgm:prSet presAssocID="{3A2D9515-99ED-4432-B990-B680F09C65F6}" presName="L2TextContainerWrapper" presStyleCnt="0">
        <dgm:presLayoutVars>
          <dgm:chMax val="0"/>
          <dgm:chPref val="0"/>
          <dgm:bulletEnabled val="1"/>
        </dgm:presLayoutVars>
      </dgm:prSet>
      <dgm:spPr/>
    </dgm:pt>
    <dgm:pt modelId="{B7407D20-7C55-4B7A-8002-687771BCD6D3}" type="pres">
      <dgm:prSet presAssocID="{3A2D9515-99ED-4432-B990-B680F09C65F6}" presName="L2TextContainer" presStyleLbl="bgAccFollowNode1" presStyleIdx="2" presStyleCnt="9"/>
      <dgm:spPr/>
    </dgm:pt>
    <dgm:pt modelId="{0C0CAC96-AB8B-41A2-B975-AB687829720F}" type="pres">
      <dgm:prSet presAssocID="{3A2D9515-99ED-4432-B990-B680F09C65F6}" presName="FlexibleEmptyPlaceHolder" presStyleCnt="0"/>
      <dgm:spPr/>
    </dgm:pt>
    <dgm:pt modelId="{1ADD2A2F-4C95-43E3-9038-33463A33173C}" type="pres">
      <dgm:prSet presAssocID="{3A2D9515-99ED-4432-B990-B680F09C65F6}" presName="ConnectLine" presStyleLbl="alignNode1" presStyleIdx="2"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BFF5AE73-6F47-40E4-A53F-6FC1D7A166A5}" type="pres">
      <dgm:prSet presAssocID="{3A2D9515-99ED-4432-B990-B680F09C65F6}" presName="ConnectorPoint" presStyleLbl="fgAcc1" presStyleIdx="2" presStyleCnt="9"/>
      <dgm:spPr>
        <a:solidFill>
          <a:schemeClr val="lt1">
            <a:alpha val="90000"/>
            <a:hueOff val="0"/>
            <a:satOff val="0"/>
            <a:lumOff val="0"/>
            <a:alphaOff val="0"/>
          </a:schemeClr>
        </a:solidFill>
        <a:ln w="19050" cap="flat" cmpd="sng" algn="ctr">
          <a:noFill/>
          <a:prstDash val="solid"/>
        </a:ln>
        <a:effectLst/>
      </dgm:spPr>
    </dgm:pt>
    <dgm:pt modelId="{B4723169-4D2E-4914-B8C6-8E4A207D851F}" type="pres">
      <dgm:prSet presAssocID="{3A2D9515-99ED-4432-B990-B680F09C65F6}" presName="EmptyPlaceHolder" presStyleCnt="0"/>
      <dgm:spPr/>
    </dgm:pt>
    <dgm:pt modelId="{34305C8B-D3BF-4761-84CC-F2FD62777734}" type="pres">
      <dgm:prSet presAssocID="{B818F768-0B65-4158-8765-A2F4EC35B1F1}" presName="spaceBetweenRectangles" presStyleCnt="0"/>
      <dgm:spPr/>
    </dgm:pt>
    <dgm:pt modelId="{792677F6-97D4-47F1-8B7B-1E691FCF6539}" type="pres">
      <dgm:prSet presAssocID="{A60DA3AB-2C36-480B-A0CE-970C6768B763}" presName="composite" presStyleCnt="0"/>
      <dgm:spPr/>
    </dgm:pt>
    <dgm:pt modelId="{C68D4B28-44D4-4093-97B0-E9F093AE2B7D}" type="pres">
      <dgm:prSet presAssocID="{A60DA3AB-2C36-480B-A0CE-970C6768B763}" presName="L1TextContainer" presStyleLbl="revTx" presStyleIdx="3" presStyleCnt="9">
        <dgm:presLayoutVars>
          <dgm:chMax val="1"/>
          <dgm:chPref val="1"/>
          <dgm:bulletEnabled val="1"/>
        </dgm:presLayoutVars>
      </dgm:prSet>
      <dgm:spPr/>
    </dgm:pt>
    <dgm:pt modelId="{627A3C1B-FF38-4128-BB9B-500B4438A28B}" type="pres">
      <dgm:prSet presAssocID="{A60DA3AB-2C36-480B-A0CE-970C6768B763}" presName="L2TextContainerWrapper" presStyleCnt="0">
        <dgm:presLayoutVars>
          <dgm:chMax val="0"/>
          <dgm:chPref val="0"/>
          <dgm:bulletEnabled val="1"/>
        </dgm:presLayoutVars>
      </dgm:prSet>
      <dgm:spPr/>
    </dgm:pt>
    <dgm:pt modelId="{E3D3C588-7424-41D9-8959-40FCC90FA73A}" type="pres">
      <dgm:prSet presAssocID="{A60DA3AB-2C36-480B-A0CE-970C6768B763}" presName="L2TextContainer" presStyleLbl="bgAccFollowNode1" presStyleIdx="3" presStyleCnt="9"/>
      <dgm:spPr/>
    </dgm:pt>
    <dgm:pt modelId="{0BF2559B-BBE8-42AC-8BF4-55EF4D80726C}" type="pres">
      <dgm:prSet presAssocID="{A60DA3AB-2C36-480B-A0CE-970C6768B763}" presName="FlexibleEmptyPlaceHolder" presStyleCnt="0"/>
      <dgm:spPr/>
    </dgm:pt>
    <dgm:pt modelId="{ACE23162-415A-4FB9-B4CB-34FE329E25BC}" type="pres">
      <dgm:prSet presAssocID="{A60DA3AB-2C36-480B-A0CE-970C6768B763}" presName="ConnectLine" presStyleLbl="alignNode1" presStyleIdx="3"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5758139A-5011-4987-972A-C0926F0ED145}" type="pres">
      <dgm:prSet presAssocID="{A60DA3AB-2C36-480B-A0CE-970C6768B763}" presName="ConnectorPoint" presStyleLbl="fgAcc1" presStyleIdx="3" presStyleCnt="9"/>
      <dgm:spPr>
        <a:solidFill>
          <a:schemeClr val="lt1">
            <a:alpha val="90000"/>
            <a:hueOff val="0"/>
            <a:satOff val="0"/>
            <a:lumOff val="0"/>
            <a:alphaOff val="0"/>
          </a:schemeClr>
        </a:solidFill>
        <a:ln w="19050" cap="flat" cmpd="sng" algn="ctr">
          <a:noFill/>
          <a:prstDash val="solid"/>
        </a:ln>
        <a:effectLst/>
      </dgm:spPr>
    </dgm:pt>
    <dgm:pt modelId="{06EF6E38-6CC9-4861-B6E7-3EDE6ECB0DD5}" type="pres">
      <dgm:prSet presAssocID="{A60DA3AB-2C36-480B-A0CE-970C6768B763}" presName="EmptyPlaceHolder" presStyleCnt="0"/>
      <dgm:spPr/>
    </dgm:pt>
    <dgm:pt modelId="{7FCB5FC2-FC62-470B-B567-645B661480B2}" type="pres">
      <dgm:prSet presAssocID="{D34E94E8-EA25-4973-8E19-A7C8DDB1B7C0}" presName="spaceBetweenRectangles" presStyleCnt="0"/>
      <dgm:spPr/>
    </dgm:pt>
    <dgm:pt modelId="{488D89B3-CD3F-4087-9674-C039C8302AB9}" type="pres">
      <dgm:prSet presAssocID="{F9981BB0-B703-4338-B0D9-8F3C22760816}" presName="composite" presStyleCnt="0"/>
      <dgm:spPr/>
    </dgm:pt>
    <dgm:pt modelId="{A4B67C88-0399-4F0A-B603-C9CDDACFA17A}" type="pres">
      <dgm:prSet presAssocID="{F9981BB0-B703-4338-B0D9-8F3C22760816}" presName="L1TextContainer" presStyleLbl="revTx" presStyleIdx="4" presStyleCnt="9">
        <dgm:presLayoutVars>
          <dgm:chMax val="1"/>
          <dgm:chPref val="1"/>
          <dgm:bulletEnabled val="1"/>
        </dgm:presLayoutVars>
      </dgm:prSet>
      <dgm:spPr/>
    </dgm:pt>
    <dgm:pt modelId="{C25E6B53-2598-429A-B079-6C2F30EA5BBB}" type="pres">
      <dgm:prSet presAssocID="{F9981BB0-B703-4338-B0D9-8F3C22760816}" presName="L2TextContainerWrapper" presStyleCnt="0">
        <dgm:presLayoutVars>
          <dgm:chMax val="0"/>
          <dgm:chPref val="0"/>
          <dgm:bulletEnabled val="1"/>
        </dgm:presLayoutVars>
      </dgm:prSet>
      <dgm:spPr/>
    </dgm:pt>
    <dgm:pt modelId="{E78415FE-BF95-4253-B266-1F88180F179F}" type="pres">
      <dgm:prSet presAssocID="{F9981BB0-B703-4338-B0D9-8F3C22760816}" presName="L2TextContainer" presStyleLbl="bgAccFollowNode1" presStyleIdx="4" presStyleCnt="9"/>
      <dgm:spPr/>
    </dgm:pt>
    <dgm:pt modelId="{BA4CEC41-D32A-47EF-9C83-BC3947D7D2BF}" type="pres">
      <dgm:prSet presAssocID="{F9981BB0-B703-4338-B0D9-8F3C22760816}" presName="FlexibleEmptyPlaceHolder" presStyleCnt="0"/>
      <dgm:spPr/>
    </dgm:pt>
    <dgm:pt modelId="{E16800FC-C315-4C47-A316-DF34EEEA7C08}" type="pres">
      <dgm:prSet presAssocID="{F9981BB0-B703-4338-B0D9-8F3C22760816}" presName="ConnectLine" presStyleLbl="alignNode1" presStyleIdx="4"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0663FC6-E3EA-4AC2-9460-17AC71C21A4E}" type="pres">
      <dgm:prSet presAssocID="{F9981BB0-B703-4338-B0D9-8F3C22760816}" presName="ConnectorPoint" presStyleLbl="fgAcc1" presStyleIdx="4" presStyleCnt="9"/>
      <dgm:spPr>
        <a:solidFill>
          <a:schemeClr val="lt1">
            <a:alpha val="90000"/>
            <a:hueOff val="0"/>
            <a:satOff val="0"/>
            <a:lumOff val="0"/>
            <a:alphaOff val="0"/>
          </a:schemeClr>
        </a:solidFill>
        <a:ln w="19050" cap="flat" cmpd="sng" algn="ctr">
          <a:noFill/>
          <a:prstDash val="solid"/>
        </a:ln>
        <a:effectLst/>
      </dgm:spPr>
    </dgm:pt>
    <dgm:pt modelId="{D299D252-BAF7-40E1-8035-65C73AC3DF80}" type="pres">
      <dgm:prSet presAssocID="{F9981BB0-B703-4338-B0D9-8F3C22760816}" presName="EmptyPlaceHolder" presStyleCnt="0"/>
      <dgm:spPr/>
    </dgm:pt>
    <dgm:pt modelId="{ACC39D58-66F5-40B3-942F-E4B3623E3D85}" type="pres">
      <dgm:prSet presAssocID="{CAE67DF6-5849-42B5-966B-F5ED50948E87}" presName="spaceBetweenRectangles" presStyleCnt="0"/>
      <dgm:spPr/>
    </dgm:pt>
    <dgm:pt modelId="{02E9E14C-66B9-4BA6-8998-D69CE8609337}" type="pres">
      <dgm:prSet presAssocID="{D64308AD-DA8F-4439-AEBB-AE2AFDA6C415}" presName="composite" presStyleCnt="0"/>
      <dgm:spPr/>
    </dgm:pt>
    <dgm:pt modelId="{D91834BA-D7C0-4D62-8A64-888434E84001}" type="pres">
      <dgm:prSet presAssocID="{D64308AD-DA8F-4439-AEBB-AE2AFDA6C415}" presName="L1TextContainer" presStyleLbl="revTx" presStyleIdx="5" presStyleCnt="9">
        <dgm:presLayoutVars>
          <dgm:chMax val="1"/>
          <dgm:chPref val="1"/>
          <dgm:bulletEnabled val="1"/>
        </dgm:presLayoutVars>
      </dgm:prSet>
      <dgm:spPr/>
    </dgm:pt>
    <dgm:pt modelId="{C375554E-016D-423E-8466-2CE2963B0E28}" type="pres">
      <dgm:prSet presAssocID="{D64308AD-DA8F-4439-AEBB-AE2AFDA6C415}" presName="L2TextContainerWrapper" presStyleCnt="0">
        <dgm:presLayoutVars>
          <dgm:chMax val="0"/>
          <dgm:chPref val="0"/>
          <dgm:bulletEnabled val="1"/>
        </dgm:presLayoutVars>
      </dgm:prSet>
      <dgm:spPr/>
    </dgm:pt>
    <dgm:pt modelId="{8B854321-71A6-4B26-B9C5-8018D10DC96C}" type="pres">
      <dgm:prSet presAssocID="{D64308AD-DA8F-4439-AEBB-AE2AFDA6C415}" presName="L2TextContainer" presStyleLbl="bgAccFollowNode1" presStyleIdx="5" presStyleCnt="9"/>
      <dgm:spPr/>
    </dgm:pt>
    <dgm:pt modelId="{C1C97C64-AFB2-4137-8F3E-F04F7EF9AC66}" type="pres">
      <dgm:prSet presAssocID="{D64308AD-DA8F-4439-AEBB-AE2AFDA6C415}" presName="FlexibleEmptyPlaceHolder" presStyleCnt="0"/>
      <dgm:spPr/>
    </dgm:pt>
    <dgm:pt modelId="{7B7BC589-AE4F-432B-8736-B468F8E623A2}" type="pres">
      <dgm:prSet presAssocID="{D64308AD-DA8F-4439-AEBB-AE2AFDA6C415}" presName="ConnectLine" presStyleLbl="alignNode1" presStyleIdx="5"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95ACCCB0-5431-4166-B349-6EAA5531C0A8}" type="pres">
      <dgm:prSet presAssocID="{D64308AD-DA8F-4439-AEBB-AE2AFDA6C415}" presName="ConnectorPoint" presStyleLbl="fgAcc1" presStyleIdx="5" presStyleCnt="9"/>
      <dgm:spPr>
        <a:solidFill>
          <a:schemeClr val="lt1">
            <a:alpha val="90000"/>
            <a:hueOff val="0"/>
            <a:satOff val="0"/>
            <a:lumOff val="0"/>
            <a:alphaOff val="0"/>
          </a:schemeClr>
        </a:solidFill>
        <a:ln w="19050" cap="flat" cmpd="sng" algn="ctr">
          <a:noFill/>
          <a:prstDash val="solid"/>
        </a:ln>
        <a:effectLst/>
      </dgm:spPr>
    </dgm:pt>
    <dgm:pt modelId="{0DBF7791-2BF4-4769-93AE-77054121C72B}" type="pres">
      <dgm:prSet presAssocID="{D64308AD-DA8F-4439-AEBB-AE2AFDA6C415}" presName="EmptyPlaceHolder" presStyleCnt="0"/>
      <dgm:spPr/>
    </dgm:pt>
    <dgm:pt modelId="{F195C56D-DA89-43DF-B20E-B4DEB94FE96F}" type="pres">
      <dgm:prSet presAssocID="{00F79FC5-055D-426C-A51D-5C96606E0C8A}" presName="spaceBetweenRectangles" presStyleCnt="0"/>
      <dgm:spPr/>
    </dgm:pt>
    <dgm:pt modelId="{C25A037A-CE14-4A02-A8D3-BCAAFFE1EC17}" type="pres">
      <dgm:prSet presAssocID="{250FBAED-53DD-4693-83E1-FA67E976EC59}" presName="composite" presStyleCnt="0"/>
      <dgm:spPr/>
    </dgm:pt>
    <dgm:pt modelId="{4BCF7B63-1863-4E66-9856-1A4C4B6F26D5}" type="pres">
      <dgm:prSet presAssocID="{250FBAED-53DD-4693-83E1-FA67E976EC59}" presName="L1TextContainer" presStyleLbl="revTx" presStyleIdx="6" presStyleCnt="9">
        <dgm:presLayoutVars>
          <dgm:chMax val="1"/>
          <dgm:chPref val="1"/>
          <dgm:bulletEnabled val="1"/>
        </dgm:presLayoutVars>
      </dgm:prSet>
      <dgm:spPr/>
    </dgm:pt>
    <dgm:pt modelId="{59795D7C-A11A-4EEC-BF30-110596EDA58B}" type="pres">
      <dgm:prSet presAssocID="{250FBAED-53DD-4693-83E1-FA67E976EC59}" presName="L2TextContainerWrapper" presStyleCnt="0">
        <dgm:presLayoutVars>
          <dgm:chMax val="0"/>
          <dgm:chPref val="0"/>
          <dgm:bulletEnabled val="1"/>
        </dgm:presLayoutVars>
      </dgm:prSet>
      <dgm:spPr/>
    </dgm:pt>
    <dgm:pt modelId="{64E969E7-80EE-46BF-8BE6-796CD17A7AE2}" type="pres">
      <dgm:prSet presAssocID="{250FBAED-53DD-4693-83E1-FA67E976EC59}" presName="L2TextContainer" presStyleLbl="bgAccFollowNode1" presStyleIdx="6" presStyleCnt="9"/>
      <dgm:spPr/>
    </dgm:pt>
    <dgm:pt modelId="{35ECB20E-2F09-43A6-B952-7B44F9E8592D}" type="pres">
      <dgm:prSet presAssocID="{250FBAED-53DD-4693-83E1-FA67E976EC59}" presName="FlexibleEmptyPlaceHolder" presStyleCnt="0"/>
      <dgm:spPr/>
    </dgm:pt>
    <dgm:pt modelId="{A9341EBF-5D3B-4408-8204-8C3AF2B59174}" type="pres">
      <dgm:prSet presAssocID="{250FBAED-53DD-4693-83E1-FA67E976EC59}" presName="ConnectLine" presStyleLbl="alignNode1" presStyleIdx="6"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08779D1E-533E-4FFB-8B38-BBACCBC1C1D9}" type="pres">
      <dgm:prSet presAssocID="{250FBAED-53DD-4693-83E1-FA67E976EC59}" presName="ConnectorPoint" presStyleLbl="fgAcc1" presStyleIdx="6" presStyleCnt="9"/>
      <dgm:spPr>
        <a:solidFill>
          <a:schemeClr val="lt1">
            <a:alpha val="90000"/>
            <a:hueOff val="0"/>
            <a:satOff val="0"/>
            <a:lumOff val="0"/>
            <a:alphaOff val="0"/>
          </a:schemeClr>
        </a:solidFill>
        <a:ln w="19050" cap="flat" cmpd="sng" algn="ctr">
          <a:noFill/>
          <a:prstDash val="solid"/>
        </a:ln>
        <a:effectLst/>
      </dgm:spPr>
    </dgm:pt>
    <dgm:pt modelId="{BB8B782D-916D-4601-9C50-4DB6918CE7DD}" type="pres">
      <dgm:prSet presAssocID="{250FBAED-53DD-4693-83E1-FA67E976EC59}" presName="EmptyPlaceHolder" presStyleCnt="0"/>
      <dgm:spPr/>
    </dgm:pt>
    <dgm:pt modelId="{355697C5-7CEC-45E4-BA20-E526BE8D75FD}" type="pres">
      <dgm:prSet presAssocID="{DF98A31B-FD2D-45D8-85DF-E36FB20C751B}" presName="spaceBetweenRectangles" presStyleCnt="0"/>
      <dgm:spPr/>
    </dgm:pt>
    <dgm:pt modelId="{80E699E9-B50B-42E1-A4C2-BD72D8476AEB}" type="pres">
      <dgm:prSet presAssocID="{F11E68E0-6577-4AD5-B93E-FFA6BFD3D66A}" presName="composite" presStyleCnt="0"/>
      <dgm:spPr/>
    </dgm:pt>
    <dgm:pt modelId="{3A7C6E2E-27F5-42BD-91BE-7A3FF60DCDA8}" type="pres">
      <dgm:prSet presAssocID="{F11E68E0-6577-4AD5-B93E-FFA6BFD3D66A}" presName="L1TextContainer" presStyleLbl="revTx" presStyleIdx="7" presStyleCnt="9">
        <dgm:presLayoutVars>
          <dgm:chMax val="1"/>
          <dgm:chPref val="1"/>
          <dgm:bulletEnabled val="1"/>
        </dgm:presLayoutVars>
      </dgm:prSet>
      <dgm:spPr/>
    </dgm:pt>
    <dgm:pt modelId="{0102C047-F725-4090-B4C9-09936D5C2189}" type="pres">
      <dgm:prSet presAssocID="{F11E68E0-6577-4AD5-B93E-FFA6BFD3D66A}" presName="L2TextContainerWrapper" presStyleCnt="0">
        <dgm:presLayoutVars>
          <dgm:chMax val="0"/>
          <dgm:chPref val="0"/>
          <dgm:bulletEnabled val="1"/>
        </dgm:presLayoutVars>
      </dgm:prSet>
      <dgm:spPr/>
    </dgm:pt>
    <dgm:pt modelId="{46F50AA4-2E37-45D2-90AF-087D765EA886}" type="pres">
      <dgm:prSet presAssocID="{F11E68E0-6577-4AD5-B93E-FFA6BFD3D66A}" presName="L2TextContainer" presStyleLbl="bgAccFollowNode1" presStyleIdx="7" presStyleCnt="9"/>
      <dgm:spPr/>
    </dgm:pt>
    <dgm:pt modelId="{58B79A77-6710-4F09-817D-F5982DC1BF0B}" type="pres">
      <dgm:prSet presAssocID="{F11E68E0-6577-4AD5-B93E-FFA6BFD3D66A}" presName="FlexibleEmptyPlaceHolder" presStyleCnt="0"/>
      <dgm:spPr/>
    </dgm:pt>
    <dgm:pt modelId="{A2709E6B-A1FA-46CC-A262-5C558607E192}" type="pres">
      <dgm:prSet presAssocID="{F11E68E0-6577-4AD5-B93E-FFA6BFD3D66A}" presName="ConnectLine" presStyleLbl="alignNode1" presStyleIdx="7"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5C23F9C-B764-4D1D-8DBD-A7A07446C920}" type="pres">
      <dgm:prSet presAssocID="{F11E68E0-6577-4AD5-B93E-FFA6BFD3D66A}" presName="ConnectorPoint" presStyleLbl="fgAcc1" presStyleIdx="7" presStyleCnt="9"/>
      <dgm:spPr>
        <a:solidFill>
          <a:schemeClr val="lt1">
            <a:alpha val="90000"/>
            <a:hueOff val="0"/>
            <a:satOff val="0"/>
            <a:lumOff val="0"/>
            <a:alphaOff val="0"/>
          </a:schemeClr>
        </a:solidFill>
        <a:ln w="19050" cap="flat" cmpd="sng" algn="ctr">
          <a:noFill/>
          <a:prstDash val="solid"/>
        </a:ln>
        <a:effectLst/>
      </dgm:spPr>
    </dgm:pt>
    <dgm:pt modelId="{DA9498A9-EBA5-490F-9721-9ED67DCD7DD4}" type="pres">
      <dgm:prSet presAssocID="{F11E68E0-6577-4AD5-B93E-FFA6BFD3D66A}" presName="EmptyPlaceHolder" presStyleCnt="0"/>
      <dgm:spPr/>
    </dgm:pt>
    <dgm:pt modelId="{C9944B0B-712A-4645-825F-52B7C246C0DD}" type="pres">
      <dgm:prSet presAssocID="{47F1C75D-0C84-4422-B086-A0021EB0B0C5}" presName="spaceBetweenRectangles" presStyleCnt="0"/>
      <dgm:spPr/>
    </dgm:pt>
    <dgm:pt modelId="{3433DD31-4ABE-48EA-9C0C-77E81E7A48A7}" type="pres">
      <dgm:prSet presAssocID="{3CB24312-A581-4F11-9A96-55CDCA1D9EAF}" presName="composite" presStyleCnt="0"/>
      <dgm:spPr/>
    </dgm:pt>
    <dgm:pt modelId="{854CA7BE-7595-42A4-B082-CC11AADDA2D6}" type="pres">
      <dgm:prSet presAssocID="{3CB24312-A581-4F11-9A96-55CDCA1D9EAF}" presName="L1TextContainer" presStyleLbl="revTx" presStyleIdx="8" presStyleCnt="9">
        <dgm:presLayoutVars>
          <dgm:chMax val="1"/>
          <dgm:chPref val="1"/>
          <dgm:bulletEnabled val="1"/>
        </dgm:presLayoutVars>
      </dgm:prSet>
      <dgm:spPr/>
    </dgm:pt>
    <dgm:pt modelId="{6BDFF93B-AFBF-4D53-BFBA-F5CEBB22B4B8}" type="pres">
      <dgm:prSet presAssocID="{3CB24312-A581-4F11-9A96-55CDCA1D9EAF}" presName="L2TextContainerWrapper" presStyleCnt="0">
        <dgm:presLayoutVars>
          <dgm:chMax val="0"/>
          <dgm:chPref val="0"/>
          <dgm:bulletEnabled val="1"/>
        </dgm:presLayoutVars>
      </dgm:prSet>
      <dgm:spPr/>
    </dgm:pt>
    <dgm:pt modelId="{27B30F63-D36A-48B4-9EE7-9583BB404905}" type="pres">
      <dgm:prSet presAssocID="{3CB24312-A581-4F11-9A96-55CDCA1D9EAF}" presName="L2TextContainer" presStyleLbl="bgAccFollowNode1" presStyleIdx="8" presStyleCnt="9"/>
      <dgm:spPr/>
    </dgm:pt>
    <dgm:pt modelId="{B2371B86-FE2A-4E7F-929A-8AC10074468D}" type="pres">
      <dgm:prSet presAssocID="{3CB24312-A581-4F11-9A96-55CDCA1D9EAF}" presName="FlexibleEmptyPlaceHolder" presStyleCnt="0"/>
      <dgm:spPr/>
    </dgm:pt>
    <dgm:pt modelId="{13F17ADA-D00E-4936-BF28-1D8FBB59E8DF}" type="pres">
      <dgm:prSet presAssocID="{3CB24312-A581-4F11-9A96-55CDCA1D9EAF}" presName="ConnectLine" presStyleLbl="alignNode1" presStyleIdx="8"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567FA8BD-1652-4523-AFCE-ED363AD7BCED}" type="pres">
      <dgm:prSet presAssocID="{3CB24312-A581-4F11-9A96-55CDCA1D9EAF}" presName="ConnectorPoint" presStyleLbl="fgAcc1" presStyleIdx="8" presStyleCnt="9"/>
      <dgm:spPr>
        <a:solidFill>
          <a:schemeClr val="lt1">
            <a:alpha val="90000"/>
            <a:hueOff val="0"/>
            <a:satOff val="0"/>
            <a:lumOff val="0"/>
            <a:alphaOff val="0"/>
          </a:schemeClr>
        </a:solidFill>
        <a:ln w="19050" cap="flat" cmpd="sng" algn="ctr">
          <a:noFill/>
          <a:prstDash val="solid"/>
        </a:ln>
        <a:effectLst/>
      </dgm:spPr>
    </dgm:pt>
    <dgm:pt modelId="{5BFE8C4C-B8C6-4C3C-8D55-A04BEA537AC9}" type="pres">
      <dgm:prSet presAssocID="{3CB24312-A581-4F11-9A96-55CDCA1D9EAF}" presName="EmptyPlaceHolder" presStyleCnt="0"/>
      <dgm:spPr/>
    </dgm:pt>
  </dgm:ptLst>
  <dgm:cxnLst>
    <dgm:cxn modelId="{A5B14405-8242-45F7-8124-C81E54D280FE}" srcId="{D64308AD-DA8F-4439-AEBB-AE2AFDA6C415}" destId="{C43EF070-3861-4982-B24E-4FF0A5725082}" srcOrd="0" destOrd="0" parTransId="{27343AEC-79B0-449D-A5E1-F7CD39C65B03}" sibTransId="{1E7AFEF3-C263-4536-9E7B-CBE82A33BC8E}"/>
    <dgm:cxn modelId="{06A5B719-0226-40C5-8BA0-A7472B222A5C}" type="presOf" srcId="{BE14B023-D7B2-4A19-942A-E99A58B09069}" destId="{64E969E7-80EE-46BF-8BE6-796CD17A7AE2}" srcOrd="0" destOrd="0" presId="urn:microsoft.com/office/officeart/2017/3/layout/HorizontalPathTimeline"/>
    <dgm:cxn modelId="{E3507624-A6E1-4994-8FBB-3C1E2EB4D5BD}" type="presOf" srcId="{D64308AD-DA8F-4439-AEBB-AE2AFDA6C415}" destId="{D91834BA-D7C0-4D62-8A64-888434E84001}" srcOrd="0" destOrd="0" presId="urn:microsoft.com/office/officeart/2017/3/layout/HorizontalPathTimeline"/>
    <dgm:cxn modelId="{0A2C7E2B-6C89-4689-B7BF-364E56EFAD30}" type="presOf" srcId="{6B478930-BA2F-4561-87A5-32DC9AE8CA74}" destId="{5EBA460E-301C-4CEB-91F2-34AA2F09DE8A}" srcOrd="0" destOrd="0" presId="urn:microsoft.com/office/officeart/2017/3/layout/HorizontalPathTimeline"/>
    <dgm:cxn modelId="{EC30AF38-1CB5-4061-A3F4-64EC9EEB8AE0}" type="presOf" srcId="{250FBAED-53DD-4693-83E1-FA67E976EC59}" destId="{4BCF7B63-1863-4E66-9856-1A4C4B6F26D5}" srcOrd="0" destOrd="0" presId="urn:microsoft.com/office/officeart/2017/3/layout/HorizontalPathTimeline"/>
    <dgm:cxn modelId="{8ECB7240-24DE-41F6-BE69-585C86EE85F7}" type="presOf" srcId="{21A5B052-E71A-4CC8-BA4D-BDC8B0CB9DB4}" destId="{E3D3C588-7424-41D9-8959-40FCC90FA73A}" srcOrd="0" destOrd="0" presId="urn:microsoft.com/office/officeart/2017/3/layout/HorizontalPathTimeline"/>
    <dgm:cxn modelId="{DB18AE42-67C0-4713-AD70-F3993CF24183}" srcId="{36DFF8F0-D212-421C-9BCE-47FB1F899FB4}" destId="{3CB24312-A581-4F11-9A96-55CDCA1D9EAF}" srcOrd="8" destOrd="0" parTransId="{5DACED0C-39CE-4456-9B88-CF5BDDCAB539}" sibTransId="{005E6732-1E0C-4B01-8CF9-39715911F99D}"/>
    <dgm:cxn modelId="{1A4E0063-A1D1-4B03-8EA8-2A4B3A5B892A}" srcId="{250FBAED-53DD-4693-83E1-FA67E976EC59}" destId="{BE14B023-D7B2-4A19-942A-E99A58B09069}" srcOrd="0" destOrd="0" parTransId="{2C2005C5-4566-405A-92BC-78776488E40D}" sibTransId="{112B4E7E-F829-42E8-BE79-FA9F931D2938}"/>
    <dgm:cxn modelId="{81878B47-9774-4040-9D1B-C6444943D9F9}" srcId="{36DFF8F0-D212-421C-9BCE-47FB1F899FB4}" destId="{AAEA1460-C312-4A1B-823B-6F290C2D086D}" srcOrd="1" destOrd="0" parTransId="{F989BDA4-4BDF-4239-91F2-0F68E2EB3A15}" sibTransId="{B2CB3861-E65B-49B1-A659-6C8E48E77786}"/>
    <dgm:cxn modelId="{E5672F4C-9717-419D-A54D-0F70A2B73715}" type="presOf" srcId="{F11E68E0-6577-4AD5-B93E-FFA6BFD3D66A}" destId="{3A7C6E2E-27F5-42BD-91BE-7A3FF60DCDA8}" srcOrd="0" destOrd="0" presId="urn:microsoft.com/office/officeart/2017/3/layout/HorizontalPathTimeline"/>
    <dgm:cxn modelId="{8CB1884E-1102-4C35-B749-EF692DD85C00}" srcId="{36DFF8F0-D212-421C-9BCE-47FB1F899FB4}" destId="{F11E68E0-6577-4AD5-B93E-FFA6BFD3D66A}" srcOrd="7" destOrd="0" parTransId="{F96743D5-AE87-4F34-922A-EC216524AB1F}" sibTransId="{47F1C75D-0C84-4422-B086-A0021EB0B0C5}"/>
    <dgm:cxn modelId="{160A3752-57B0-435A-9F45-838D91ACCD81}" type="presOf" srcId="{36DFF8F0-D212-421C-9BCE-47FB1F899FB4}" destId="{7A9EF685-018D-4169-8870-9BDD6FC9BD8B}" srcOrd="0" destOrd="0" presId="urn:microsoft.com/office/officeart/2017/3/layout/HorizontalPathTimeline"/>
    <dgm:cxn modelId="{48BDF072-C8C3-4285-A1FD-8E79ED2DB95A}" srcId="{3A2D9515-99ED-4432-B990-B680F09C65F6}" destId="{0A6BA7BE-9CD4-4F63-85FC-ED82DE753E73}" srcOrd="0" destOrd="0" parTransId="{2C425725-1C3B-4B4A-A07C-3612180D2F3B}" sibTransId="{DC0F7EA3-378A-4ED9-A344-482323132E31}"/>
    <dgm:cxn modelId="{6A446653-DF54-4B33-B112-A780F0495DB7}" type="presOf" srcId="{3CB24312-A581-4F11-9A96-55CDCA1D9EAF}" destId="{854CA7BE-7595-42A4-B082-CC11AADDA2D6}" srcOrd="0" destOrd="0" presId="urn:microsoft.com/office/officeart/2017/3/layout/HorizontalPathTimeline"/>
    <dgm:cxn modelId="{BB201C56-484D-4354-ACCD-F362762D6FF5}" srcId="{AAEA1460-C312-4A1B-823B-6F290C2D086D}" destId="{C029B1CA-34E8-4F15-AE02-13D7854B2BED}" srcOrd="0" destOrd="0" parTransId="{F05C8F3E-7732-46A1-BB23-52452B55353D}" sibTransId="{3831A9AE-2937-4EAA-93EA-BB9384FCDBD4}"/>
    <dgm:cxn modelId="{5D398258-1C5D-4559-8F33-1F9736F3ECCF}" type="presOf" srcId="{AAEA1460-C312-4A1B-823B-6F290C2D086D}" destId="{D0A380DC-2267-4D02-892C-15707ED2EC07}" srcOrd="0" destOrd="0" presId="urn:microsoft.com/office/officeart/2017/3/layout/HorizontalPathTimeline"/>
    <dgm:cxn modelId="{0BC5E558-7475-4073-A654-1683729EFFB6}" srcId="{36DFF8F0-D212-421C-9BCE-47FB1F899FB4}" destId="{F9981BB0-B703-4338-B0D9-8F3C22760816}" srcOrd="4" destOrd="0" parTransId="{29D442E8-065D-425D-9518-CE865F254FC1}" sibTransId="{CAE67DF6-5849-42B5-966B-F5ED50948E87}"/>
    <dgm:cxn modelId="{67BEB85A-21A6-4983-982A-B845F2065FB5}" type="presOf" srcId="{0A6BA7BE-9CD4-4F63-85FC-ED82DE753E73}" destId="{B7407D20-7C55-4B7A-8002-687771BCD6D3}" srcOrd="0" destOrd="0" presId="urn:microsoft.com/office/officeart/2017/3/layout/HorizontalPathTimeline"/>
    <dgm:cxn modelId="{B4D1C05A-B289-4DF7-83A4-8732EFED61D9}" srcId="{36DFF8F0-D212-421C-9BCE-47FB1F899FB4}" destId="{4BABE171-ECC8-428D-88A4-A60D615B222D}" srcOrd="0" destOrd="0" parTransId="{FD25737C-4597-49CD-BED2-CFCC6948A301}" sibTransId="{51D04F9A-E22F-4D35-9808-CAEA96CE029E}"/>
    <dgm:cxn modelId="{D0BB939F-BB1E-437A-92EE-1F196FE7A0D0}" type="presOf" srcId="{D46FBE76-4BBC-4196-8E56-DC7F132C30AF}" destId="{E78415FE-BF95-4253-B266-1F88180F179F}" srcOrd="0" destOrd="0" presId="urn:microsoft.com/office/officeart/2017/3/layout/HorizontalPathTimeline"/>
    <dgm:cxn modelId="{62CF959F-3F54-484F-95F2-153826E6A63F}" type="presOf" srcId="{F9981BB0-B703-4338-B0D9-8F3C22760816}" destId="{A4B67C88-0399-4F0A-B603-C9CDDACFA17A}" srcOrd="0" destOrd="0" presId="urn:microsoft.com/office/officeart/2017/3/layout/HorizontalPathTimeline"/>
    <dgm:cxn modelId="{5352B5A8-3B0B-42B8-B8C9-EDEB84E6083B}" type="presOf" srcId="{54F7DF22-74BE-4131-B245-F5C5C6DD3E6C}" destId="{46F50AA4-2E37-45D2-90AF-087D765EA886}" srcOrd="0" destOrd="0" presId="urn:microsoft.com/office/officeart/2017/3/layout/HorizontalPathTimeline"/>
    <dgm:cxn modelId="{5C5FFAAD-C483-4238-9752-01CBA38EF42B}" type="presOf" srcId="{C029B1CA-34E8-4F15-AE02-13D7854B2BED}" destId="{C16D1878-37BA-4685-99E6-08A5F0FE1B22}" srcOrd="0" destOrd="0" presId="urn:microsoft.com/office/officeart/2017/3/layout/HorizontalPathTimeline"/>
    <dgm:cxn modelId="{E9C825AE-FF99-4AB8-A9C4-0BED2CC6F3C6}" type="presOf" srcId="{C43EF070-3861-4982-B24E-4FF0A5725082}" destId="{8B854321-71A6-4B26-B9C5-8018D10DC96C}" srcOrd="0" destOrd="0" presId="urn:microsoft.com/office/officeart/2017/3/layout/HorizontalPathTimeline"/>
    <dgm:cxn modelId="{58CA7BB0-30D5-482D-9E4D-D46C86F60CCA}" srcId="{36DFF8F0-D212-421C-9BCE-47FB1F899FB4}" destId="{A60DA3AB-2C36-480B-A0CE-970C6768B763}" srcOrd="3" destOrd="0" parTransId="{766121EA-6DF9-4F19-B918-CE39AC70DC44}" sibTransId="{D34E94E8-EA25-4973-8E19-A7C8DDB1B7C0}"/>
    <dgm:cxn modelId="{FFC829B2-BE87-4462-80BA-A68C5BF52788}" srcId="{36DFF8F0-D212-421C-9BCE-47FB1F899FB4}" destId="{3A2D9515-99ED-4432-B990-B680F09C65F6}" srcOrd="2" destOrd="0" parTransId="{80EF6743-A691-4B01-A9A7-F0495023968F}" sibTransId="{B818F768-0B65-4158-8765-A2F4EC35B1F1}"/>
    <dgm:cxn modelId="{A7B895BC-0C3A-4CD7-9313-293761CD7702}" type="presOf" srcId="{3A2D9515-99ED-4432-B990-B680F09C65F6}" destId="{CEC4DBE9-9B13-4E75-9087-FBB0A3796CC2}" srcOrd="0" destOrd="0" presId="urn:microsoft.com/office/officeart/2017/3/layout/HorizontalPathTimeline"/>
    <dgm:cxn modelId="{DCA77BBF-88C1-466C-AF82-3DFCBB45CA93}" type="presOf" srcId="{56E71012-CB5F-4B64-9F91-75E8C79D45A2}" destId="{27B30F63-D36A-48B4-9EE7-9583BB404905}" srcOrd="0" destOrd="0" presId="urn:microsoft.com/office/officeart/2017/3/layout/HorizontalPathTimeline"/>
    <dgm:cxn modelId="{F10891C7-80E9-4F44-95D9-F49A1C2977D6}" srcId="{3CB24312-A581-4F11-9A96-55CDCA1D9EAF}" destId="{56E71012-CB5F-4B64-9F91-75E8C79D45A2}" srcOrd="0" destOrd="0" parTransId="{019E1910-4F8E-44FF-A7BD-037EAE0ED7BF}" sibTransId="{13AC9A1C-D919-48D6-89C0-6873F742F9F9}"/>
    <dgm:cxn modelId="{94CE98CC-97EA-4529-AE70-C8FFC357000D}" srcId="{F11E68E0-6577-4AD5-B93E-FFA6BFD3D66A}" destId="{54F7DF22-74BE-4131-B245-F5C5C6DD3E6C}" srcOrd="0" destOrd="0" parTransId="{833E35BD-378B-47B1-887F-214AEC4369E5}" sibTransId="{61457DA2-5DA0-454F-98B4-B4F041E60767}"/>
    <dgm:cxn modelId="{E1AC37CE-A2D6-4CD2-9601-834F0EB4F211}" type="presOf" srcId="{4BABE171-ECC8-428D-88A4-A60D615B222D}" destId="{4DB4E2A3-71F2-4D0F-B916-B3A08EA1E441}" srcOrd="0" destOrd="0" presId="urn:microsoft.com/office/officeart/2017/3/layout/HorizontalPathTimeline"/>
    <dgm:cxn modelId="{560F38D0-8BE0-42F2-A506-CE994CBEC2AB}" srcId="{4BABE171-ECC8-428D-88A4-A60D615B222D}" destId="{6B478930-BA2F-4561-87A5-32DC9AE8CA74}" srcOrd="0" destOrd="0" parTransId="{651D9268-E55F-4832-A0A9-265E4E6E2E4C}" sibTransId="{7CC97588-EF7C-4578-80B5-8D9436288F72}"/>
    <dgm:cxn modelId="{D99A0FDF-7AB9-45E6-8E16-F175DE9808C2}" type="presOf" srcId="{A60DA3AB-2C36-480B-A0CE-970C6768B763}" destId="{C68D4B28-44D4-4093-97B0-E9F093AE2B7D}" srcOrd="0" destOrd="0" presId="urn:microsoft.com/office/officeart/2017/3/layout/HorizontalPathTimeline"/>
    <dgm:cxn modelId="{088D17E0-9758-4327-AF29-8C1CC3CD7AB3}" srcId="{36DFF8F0-D212-421C-9BCE-47FB1F899FB4}" destId="{250FBAED-53DD-4693-83E1-FA67E976EC59}" srcOrd="6" destOrd="0" parTransId="{01DB6835-9803-413F-82E9-35924E223E97}" sibTransId="{DF98A31B-FD2D-45D8-85DF-E36FB20C751B}"/>
    <dgm:cxn modelId="{2E7954EA-76BA-48C9-B86A-EFC116EF77C2}" srcId="{F9981BB0-B703-4338-B0D9-8F3C22760816}" destId="{D46FBE76-4BBC-4196-8E56-DC7F132C30AF}" srcOrd="0" destOrd="0" parTransId="{19D24D32-AD4E-4E72-AD3A-9DE77C71D4BE}" sibTransId="{5F156D1F-5E57-4C67-8CA0-A73ACBA652F9}"/>
    <dgm:cxn modelId="{DBFFEBEF-AD11-434B-A173-777474DE8E25}" srcId="{A60DA3AB-2C36-480B-A0CE-970C6768B763}" destId="{21A5B052-E71A-4CC8-BA4D-BDC8B0CB9DB4}" srcOrd="0" destOrd="0" parTransId="{DA8E6CD0-63AD-4975-878D-3B2251795A4C}" sibTransId="{741E3F44-9F0D-4EB3-BFB8-7651C699B26B}"/>
    <dgm:cxn modelId="{28F028F5-6774-4D07-814B-953E021B92C7}" srcId="{36DFF8F0-D212-421C-9BCE-47FB1F899FB4}" destId="{D64308AD-DA8F-4439-AEBB-AE2AFDA6C415}" srcOrd="5" destOrd="0" parTransId="{CFFA853F-B136-4ADF-B95D-5A97D0A212A3}" sibTransId="{00F79FC5-055D-426C-A51D-5C96606E0C8A}"/>
    <dgm:cxn modelId="{BA6CF54C-0AF8-48C1-9B0D-1540E7CF6CF1}" type="presParOf" srcId="{7A9EF685-018D-4169-8870-9BDD6FC9BD8B}" destId="{861B850E-FA6F-4D91-89A4-598A48D4A8BB}" srcOrd="0" destOrd="0" presId="urn:microsoft.com/office/officeart/2017/3/layout/HorizontalPathTimeline"/>
    <dgm:cxn modelId="{1CB8E67B-DDDE-4CCB-B419-2DB644CFC459}" type="presParOf" srcId="{7A9EF685-018D-4169-8870-9BDD6FC9BD8B}" destId="{A3699C0E-FB0E-40A7-B71A-1549ED28148C}" srcOrd="1" destOrd="0" presId="urn:microsoft.com/office/officeart/2017/3/layout/HorizontalPathTimeline"/>
    <dgm:cxn modelId="{B09FBEB3-08EC-490B-A52A-794B6EF5FDD0}" type="presParOf" srcId="{A3699C0E-FB0E-40A7-B71A-1549ED28148C}" destId="{D4A64D08-216F-414D-BA22-CCBF69E0A5A8}" srcOrd="0" destOrd="0" presId="urn:microsoft.com/office/officeart/2017/3/layout/HorizontalPathTimeline"/>
    <dgm:cxn modelId="{01C96B2C-5E68-4316-A64A-3738EB383639}" type="presParOf" srcId="{D4A64D08-216F-414D-BA22-CCBF69E0A5A8}" destId="{4DB4E2A3-71F2-4D0F-B916-B3A08EA1E441}" srcOrd="0" destOrd="0" presId="urn:microsoft.com/office/officeart/2017/3/layout/HorizontalPathTimeline"/>
    <dgm:cxn modelId="{CF482E63-3D9F-43F6-B795-F0D0032388C5}" type="presParOf" srcId="{D4A64D08-216F-414D-BA22-CCBF69E0A5A8}" destId="{DF3D4185-A898-4A7F-AB35-32B86C311200}" srcOrd="1" destOrd="0" presId="urn:microsoft.com/office/officeart/2017/3/layout/HorizontalPathTimeline"/>
    <dgm:cxn modelId="{4B0C7BAE-8D86-4FC1-9117-7EF327154D3C}" type="presParOf" srcId="{DF3D4185-A898-4A7F-AB35-32B86C311200}" destId="{5EBA460E-301C-4CEB-91F2-34AA2F09DE8A}" srcOrd="0" destOrd="0" presId="urn:microsoft.com/office/officeart/2017/3/layout/HorizontalPathTimeline"/>
    <dgm:cxn modelId="{7C1B9273-8E5D-46D4-905C-C1710E9A7A72}" type="presParOf" srcId="{DF3D4185-A898-4A7F-AB35-32B86C311200}" destId="{8B1038E3-3DCA-40B3-9CCA-2AB72EA2BBD4}" srcOrd="1" destOrd="0" presId="urn:microsoft.com/office/officeart/2017/3/layout/HorizontalPathTimeline"/>
    <dgm:cxn modelId="{7EE4DB5F-DF58-4231-B224-043FD7D6CE10}" type="presParOf" srcId="{D4A64D08-216F-414D-BA22-CCBF69E0A5A8}" destId="{68EE67B1-6A76-44C2-B5A6-1C1B07E50474}" srcOrd="2" destOrd="0" presId="urn:microsoft.com/office/officeart/2017/3/layout/HorizontalPathTimeline"/>
    <dgm:cxn modelId="{DD5E55A7-4ABA-4FBF-9DA4-6F98CD374D45}" type="presParOf" srcId="{D4A64D08-216F-414D-BA22-CCBF69E0A5A8}" destId="{1F43134D-49C8-427E-B011-0781BC16724C}" srcOrd="3" destOrd="0" presId="urn:microsoft.com/office/officeart/2017/3/layout/HorizontalPathTimeline"/>
    <dgm:cxn modelId="{88336076-0B45-4A97-975A-2C7A5FCB3CF5}" type="presParOf" srcId="{D4A64D08-216F-414D-BA22-CCBF69E0A5A8}" destId="{B6AAD9D1-A445-4E94-9855-A284D22F0519}" srcOrd="4" destOrd="0" presId="urn:microsoft.com/office/officeart/2017/3/layout/HorizontalPathTimeline"/>
    <dgm:cxn modelId="{17BB7FC9-01CD-4F85-A3FF-B7505F382FD4}" type="presParOf" srcId="{A3699C0E-FB0E-40A7-B71A-1549ED28148C}" destId="{0259C11B-937A-409F-81AD-07A9CB671A0C}" srcOrd="1" destOrd="0" presId="urn:microsoft.com/office/officeart/2017/3/layout/HorizontalPathTimeline"/>
    <dgm:cxn modelId="{90F9FD7B-1B3F-4116-8847-31FB87F29851}" type="presParOf" srcId="{A3699C0E-FB0E-40A7-B71A-1549ED28148C}" destId="{40472486-E3AD-4754-A1ED-CBF381238384}" srcOrd="2" destOrd="0" presId="urn:microsoft.com/office/officeart/2017/3/layout/HorizontalPathTimeline"/>
    <dgm:cxn modelId="{DDFEEC38-EC5E-4B27-8151-9F5ABDA403BF}" type="presParOf" srcId="{40472486-E3AD-4754-A1ED-CBF381238384}" destId="{D0A380DC-2267-4D02-892C-15707ED2EC07}" srcOrd="0" destOrd="0" presId="urn:microsoft.com/office/officeart/2017/3/layout/HorizontalPathTimeline"/>
    <dgm:cxn modelId="{36380722-2532-48CC-8E76-EB564F461DF4}" type="presParOf" srcId="{40472486-E3AD-4754-A1ED-CBF381238384}" destId="{25A982C2-E84C-4C1C-99F2-C61465B9261C}" srcOrd="1" destOrd="0" presId="urn:microsoft.com/office/officeart/2017/3/layout/HorizontalPathTimeline"/>
    <dgm:cxn modelId="{7910381A-9213-4B03-AD2C-9EA4C73C5D34}" type="presParOf" srcId="{25A982C2-E84C-4C1C-99F2-C61465B9261C}" destId="{C16D1878-37BA-4685-99E6-08A5F0FE1B22}" srcOrd="0" destOrd="0" presId="urn:microsoft.com/office/officeart/2017/3/layout/HorizontalPathTimeline"/>
    <dgm:cxn modelId="{0308AB47-AA3B-4B90-B24A-23339E7EDFF1}" type="presParOf" srcId="{25A982C2-E84C-4C1C-99F2-C61465B9261C}" destId="{1183307D-1C1C-40CD-A211-50EA65B2C2ED}" srcOrd="1" destOrd="0" presId="urn:microsoft.com/office/officeart/2017/3/layout/HorizontalPathTimeline"/>
    <dgm:cxn modelId="{5B867608-3A97-4CD9-8CFF-26D6F9835D10}" type="presParOf" srcId="{40472486-E3AD-4754-A1ED-CBF381238384}" destId="{43B38707-CE42-4F21-A338-99885094AE7A}" srcOrd="2" destOrd="0" presId="urn:microsoft.com/office/officeart/2017/3/layout/HorizontalPathTimeline"/>
    <dgm:cxn modelId="{A719AACD-5D5E-48F8-8CC6-11838519FD3F}" type="presParOf" srcId="{40472486-E3AD-4754-A1ED-CBF381238384}" destId="{0E3AC139-D4D1-4C41-889C-34D6DA52F3D9}" srcOrd="3" destOrd="0" presId="urn:microsoft.com/office/officeart/2017/3/layout/HorizontalPathTimeline"/>
    <dgm:cxn modelId="{C3304479-DE81-474A-9730-2C50009E7461}" type="presParOf" srcId="{40472486-E3AD-4754-A1ED-CBF381238384}" destId="{4C919DD0-0EA8-4ADD-BDA1-77487EE6CE95}" srcOrd="4" destOrd="0" presId="urn:microsoft.com/office/officeart/2017/3/layout/HorizontalPathTimeline"/>
    <dgm:cxn modelId="{71D263F1-2B5C-43E7-8E91-73F84306EB88}" type="presParOf" srcId="{A3699C0E-FB0E-40A7-B71A-1549ED28148C}" destId="{7B4E91ED-7774-4C82-BDC4-9B1384FB97A4}" srcOrd="3" destOrd="0" presId="urn:microsoft.com/office/officeart/2017/3/layout/HorizontalPathTimeline"/>
    <dgm:cxn modelId="{130D5D4E-4DF7-45B0-8018-491E790AA4BA}" type="presParOf" srcId="{A3699C0E-FB0E-40A7-B71A-1549ED28148C}" destId="{5B3369F9-D0DF-4C4D-8651-29536B4ED332}" srcOrd="4" destOrd="0" presId="urn:microsoft.com/office/officeart/2017/3/layout/HorizontalPathTimeline"/>
    <dgm:cxn modelId="{811CF47B-BCBE-4733-A175-F6A951FFBBFB}" type="presParOf" srcId="{5B3369F9-D0DF-4C4D-8651-29536B4ED332}" destId="{CEC4DBE9-9B13-4E75-9087-FBB0A3796CC2}" srcOrd="0" destOrd="0" presId="urn:microsoft.com/office/officeart/2017/3/layout/HorizontalPathTimeline"/>
    <dgm:cxn modelId="{C60A2FF4-3FED-4AAA-B7A7-7AF23D0972AA}" type="presParOf" srcId="{5B3369F9-D0DF-4C4D-8651-29536B4ED332}" destId="{C4F35631-7931-4980-9991-AD3482626A97}" srcOrd="1" destOrd="0" presId="urn:microsoft.com/office/officeart/2017/3/layout/HorizontalPathTimeline"/>
    <dgm:cxn modelId="{968B5CCD-CF78-40FF-94FE-E248A6E324DD}" type="presParOf" srcId="{C4F35631-7931-4980-9991-AD3482626A97}" destId="{B7407D20-7C55-4B7A-8002-687771BCD6D3}" srcOrd="0" destOrd="0" presId="urn:microsoft.com/office/officeart/2017/3/layout/HorizontalPathTimeline"/>
    <dgm:cxn modelId="{F2974FEC-3366-45F3-A79F-A714BF775023}" type="presParOf" srcId="{C4F35631-7931-4980-9991-AD3482626A97}" destId="{0C0CAC96-AB8B-41A2-B975-AB687829720F}" srcOrd="1" destOrd="0" presId="urn:microsoft.com/office/officeart/2017/3/layout/HorizontalPathTimeline"/>
    <dgm:cxn modelId="{1BAD6C23-0CA7-433F-8998-5B28157055A1}" type="presParOf" srcId="{5B3369F9-D0DF-4C4D-8651-29536B4ED332}" destId="{1ADD2A2F-4C95-43E3-9038-33463A33173C}" srcOrd="2" destOrd="0" presId="urn:microsoft.com/office/officeart/2017/3/layout/HorizontalPathTimeline"/>
    <dgm:cxn modelId="{40B9A3BC-A42A-4E73-A4D8-B688A444EBD1}" type="presParOf" srcId="{5B3369F9-D0DF-4C4D-8651-29536B4ED332}" destId="{BFF5AE73-6F47-40E4-A53F-6FC1D7A166A5}" srcOrd="3" destOrd="0" presId="urn:microsoft.com/office/officeart/2017/3/layout/HorizontalPathTimeline"/>
    <dgm:cxn modelId="{D5D60233-A56B-4927-88AB-7146F8135A65}" type="presParOf" srcId="{5B3369F9-D0DF-4C4D-8651-29536B4ED332}" destId="{B4723169-4D2E-4914-B8C6-8E4A207D851F}" srcOrd="4" destOrd="0" presId="urn:microsoft.com/office/officeart/2017/3/layout/HorizontalPathTimeline"/>
    <dgm:cxn modelId="{F7AB4EC2-CFB3-4339-8157-7340EBA26E3E}" type="presParOf" srcId="{A3699C0E-FB0E-40A7-B71A-1549ED28148C}" destId="{34305C8B-D3BF-4761-84CC-F2FD62777734}" srcOrd="5" destOrd="0" presId="urn:microsoft.com/office/officeart/2017/3/layout/HorizontalPathTimeline"/>
    <dgm:cxn modelId="{EE50F6FD-F387-4802-9C6A-9F850988F707}" type="presParOf" srcId="{A3699C0E-FB0E-40A7-B71A-1549ED28148C}" destId="{792677F6-97D4-47F1-8B7B-1E691FCF6539}" srcOrd="6" destOrd="0" presId="urn:microsoft.com/office/officeart/2017/3/layout/HorizontalPathTimeline"/>
    <dgm:cxn modelId="{786FC9E0-D9D4-47A7-8D75-691F4C07BBC4}" type="presParOf" srcId="{792677F6-97D4-47F1-8B7B-1E691FCF6539}" destId="{C68D4B28-44D4-4093-97B0-E9F093AE2B7D}" srcOrd="0" destOrd="0" presId="urn:microsoft.com/office/officeart/2017/3/layout/HorizontalPathTimeline"/>
    <dgm:cxn modelId="{7BA9B0C8-0E3A-46F8-AEC4-09A08FCAA2F2}" type="presParOf" srcId="{792677F6-97D4-47F1-8B7B-1E691FCF6539}" destId="{627A3C1B-FF38-4128-BB9B-500B4438A28B}" srcOrd="1" destOrd="0" presId="urn:microsoft.com/office/officeart/2017/3/layout/HorizontalPathTimeline"/>
    <dgm:cxn modelId="{82FABD0F-09D5-41D5-BE95-92D0929CBBA0}" type="presParOf" srcId="{627A3C1B-FF38-4128-BB9B-500B4438A28B}" destId="{E3D3C588-7424-41D9-8959-40FCC90FA73A}" srcOrd="0" destOrd="0" presId="urn:microsoft.com/office/officeart/2017/3/layout/HorizontalPathTimeline"/>
    <dgm:cxn modelId="{A56583C4-06FB-41C7-9F40-79DFB8B9F8E7}" type="presParOf" srcId="{627A3C1B-FF38-4128-BB9B-500B4438A28B}" destId="{0BF2559B-BBE8-42AC-8BF4-55EF4D80726C}" srcOrd="1" destOrd="0" presId="urn:microsoft.com/office/officeart/2017/3/layout/HorizontalPathTimeline"/>
    <dgm:cxn modelId="{18C97C3E-4513-4345-B9D8-F4B7DA9DF1BB}" type="presParOf" srcId="{792677F6-97D4-47F1-8B7B-1E691FCF6539}" destId="{ACE23162-415A-4FB9-B4CB-34FE329E25BC}" srcOrd="2" destOrd="0" presId="urn:microsoft.com/office/officeart/2017/3/layout/HorizontalPathTimeline"/>
    <dgm:cxn modelId="{002E874E-258C-45D0-B2E9-2F5F49C4A153}" type="presParOf" srcId="{792677F6-97D4-47F1-8B7B-1E691FCF6539}" destId="{5758139A-5011-4987-972A-C0926F0ED145}" srcOrd="3" destOrd="0" presId="urn:microsoft.com/office/officeart/2017/3/layout/HorizontalPathTimeline"/>
    <dgm:cxn modelId="{085232A9-37DC-449D-B617-3FC44DADC594}" type="presParOf" srcId="{792677F6-97D4-47F1-8B7B-1E691FCF6539}" destId="{06EF6E38-6CC9-4861-B6E7-3EDE6ECB0DD5}" srcOrd="4" destOrd="0" presId="urn:microsoft.com/office/officeart/2017/3/layout/HorizontalPathTimeline"/>
    <dgm:cxn modelId="{03236239-CFE5-4298-ABC6-8CA5A8F643C6}" type="presParOf" srcId="{A3699C0E-FB0E-40A7-B71A-1549ED28148C}" destId="{7FCB5FC2-FC62-470B-B567-645B661480B2}" srcOrd="7" destOrd="0" presId="urn:microsoft.com/office/officeart/2017/3/layout/HorizontalPathTimeline"/>
    <dgm:cxn modelId="{12F776CA-862D-4B74-920D-529706CE83E1}" type="presParOf" srcId="{A3699C0E-FB0E-40A7-B71A-1549ED28148C}" destId="{488D89B3-CD3F-4087-9674-C039C8302AB9}" srcOrd="8" destOrd="0" presId="urn:microsoft.com/office/officeart/2017/3/layout/HorizontalPathTimeline"/>
    <dgm:cxn modelId="{520C4EA0-0336-47A1-AEE6-D062A70A9563}" type="presParOf" srcId="{488D89B3-CD3F-4087-9674-C039C8302AB9}" destId="{A4B67C88-0399-4F0A-B603-C9CDDACFA17A}" srcOrd="0" destOrd="0" presId="urn:microsoft.com/office/officeart/2017/3/layout/HorizontalPathTimeline"/>
    <dgm:cxn modelId="{336157B7-BF1E-485C-B7A0-541BE8BB2895}" type="presParOf" srcId="{488D89B3-CD3F-4087-9674-C039C8302AB9}" destId="{C25E6B53-2598-429A-B079-6C2F30EA5BBB}" srcOrd="1" destOrd="0" presId="urn:microsoft.com/office/officeart/2017/3/layout/HorizontalPathTimeline"/>
    <dgm:cxn modelId="{6DDC63B0-DB56-413C-9690-D62628D6C308}" type="presParOf" srcId="{C25E6B53-2598-429A-B079-6C2F30EA5BBB}" destId="{E78415FE-BF95-4253-B266-1F88180F179F}" srcOrd="0" destOrd="0" presId="urn:microsoft.com/office/officeart/2017/3/layout/HorizontalPathTimeline"/>
    <dgm:cxn modelId="{C29A69D0-8C36-435F-897D-F6F34DE3F160}" type="presParOf" srcId="{C25E6B53-2598-429A-B079-6C2F30EA5BBB}" destId="{BA4CEC41-D32A-47EF-9C83-BC3947D7D2BF}" srcOrd="1" destOrd="0" presId="urn:microsoft.com/office/officeart/2017/3/layout/HorizontalPathTimeline"/>
    <dgm:cxn modelId="{6E7D35ED-DF76-4713-A178-2A1EC4D3F501}" type="presParOf" srcId="{488D89B3-CD3F-4087-9674-C039C8302AB9}" destId="{E16800FC-C315-4C47-A316-DF34EEEA7C08}" srcOrd="2" destOrd="0" presId="urn:microsoft.com/office/officeart/2017/3/layout/HorizontalPathTimeline"/>
    <dgm:cxn modelId="{346B9664-B7CF-4AFF-B57A-53D14811FB4A}" type="presParOf" srcId="{488D89B3-CD3F-4087-9674-C039C8302AB9}" destId="{10663FC6-E3EA-4AC2-9460-17AC71C21A4E}" srcOrd="3" destOrd="0" presId="urn:microsoft.com/office/officeart/2017/3/layout/HorizontalPathTimeline"/>
    <dgm:cxn modelId="{08255825-C415-4668-BF10-252952909835}" type="presParOf" srcId="{488D89B3-CD3F-4087-9674-C039C8302AB9}" destId="{D299D252-BAF7-40E1-8035-65C73AC3DF80}" srcOrd="4" destOrd="0" presId="urn:microsoft.com/office/officeart/2017/3/layout/HorizontalPathTimeline"/>
    <dgm:cxn modelId="{818D221B-7D56-4C55-A9C6-D233DEC165CB}" type="presParOf" srcId="{A3699C0E-FB0E-40A7-B71A-1549ED28148C}" destId="{ACC39D58-66F5-40B3-942F-E4B3623E3D85}" srcOrd="9" destOrd="0" presId="urn:microsoft.com/office/officeart/2017/3/layout/HorizontalPathTimeline"/>
    <dgm:cxn modelId="{4BA42257-5D1A-4177-8FA1-84D1936134CD}" type="presParOf" srcId="{A3699C0E-FB0E-40A7-B71A-1549ED28148C}" destId="{02E9E14C-66B9-4BA6-8998-D69CE8609337}" srcOrd="10" destOrd="0" presId="urn:microsoft.com/office/officeart/2017/3/layout/HorizontalPathTimeline"/>
    <dgm:cxn modelId="{914AAF85-4A9C-4904-87C0-B6F4DE607272}" type="presParOf" srcId="{02E9E14C-66B9-4BA6-8998-D69CE8609337}" destId="{D91834BA-D7C0-4D62-8A64-888434E84001}" srcOrd="0" destOrd="0" presId="urn:microsoft.com/office/officeart/2017/3/layout/HorizontalPathTimeline"/>
    <dgm:cxn modelId="{820615B3-2A04-4525-A572-A3BB4ED00F35}" type="presParOf" srcId="{02E9E14C-66B9-4BA6-8998-D69CE8609337}" destId="{C375554E-016D-423E-8466-2CE2963B0E28}" srcOrd="1" destOrd="0" presId="urn:microsoft.com/office/officeart/2017/3/layout/HorizontalPathTimeline"/>
    <dgm:cxn modelId="{D6226C0E-D145-4274-9DAE-FDCAE47F2982}" type="presParOf" srcId="{C375554E-016D-423E-8466-2CE2963B0E28}" destId="{8B854321-71A6-4B26-B9C5-8018D10DC96C}" srcOrd="0" destOrd="0" presId="urn:microsoft.com/office/officeart/2017/3/layout/HorizontalPathTimeline"/>
    <dgm:cxn modelId="{9AD9C5B0-3BE4-4600-A63A-2B40C2FF603D}" type="presParOf" srcId="{C375554E-016D-423E-8466-2CE2963B0E28}" destId="{C1C97C64-AFB2-4137-8F3E-F04F7EF9AC66}" srcOrd="1" destOrd="0" presId="urn:microsoft.com/office/officeart/2017/3/layout/HorizontalPathTimeline"/>
    <dgm:cxn modelId="{DC3E9DDC-CAF8-462C-B46E-69AD7AF88E76}" type="presParOf" srcId="{02E9E14C-66B9-4BA6-8998-D69CE8609337}" destId="{7B7BC589-AE4F-432B-8736-B468F8E623A2}" srcOrd="2" destOrd="0" presId="urn:microsoft.com/office/officeart/2017/3/layout/HorizontalPathTimeline"/>
    <dgm:cxn modelId="{C957B524-1558-4FE8-85AC-0201DBBF42C2}" type="presParOf" srcId="{02E9E14C-66B9-4BA6-8998-D69CE8609337}" destId="{95ACCCB0-5431-4166-B349-6EAA5531C0A8}" srcOrd="3" destOrd="0" presId="urn:microsoft.com/office/officeart/2017/3/layout/HorizontalPathTimeline"/>
    <dgm:cxn modelId="{E4AA367A-E31F-44EA-A1B4-FC8DDAA2F371}" type="presParOf" srcId="{02E9E14C-66B9-4BA6-8998-D69CE8609337}" destId="{0DBF7791-2BF4-4769-93AE-77054121C72B}" srcOrd="4" destOrd="0" presId="urn:microsoft.com/office/officeart/2017/3/layout/HorizontalPathTimeline"/>
    <dgm:cxn modelId="{897319EE-5CA7-47F8-AA95-63503B1421A5}" type="presParOf" srcId="{A3699C0E-FB0E-40A7-B71A-1549ED28148C}" destId="{F195C56D-DA89-43DF-B20E-B4DEB94FE96F}" srcOrd="11" destOrd="0" presId="urn:microsoft.com/office/officeart/2017/3/layout/HorizontalPathTimeline"/>
    <dgm:cxn modelId="{803636A3-B4A1-498F-983C-C363ED636526}" type="presParOf" srcId="{A3699C0E-FB0E-40A7-B71A-1549ED28148C}" destId="{C25A037A-CE14-4A02-A8D3-BCAAFFE1EC17}" srcOrd="12" destOrd="0" presId="urn:microsoft.com/office/officeart/2017/3/layout/HorizontalPathTimeline"/>
    <dgm:cxn modelId="{E63CB7A1-5A5F-434C-9F49-7E2CF240A680}" type="presParOf" srcId="{C25A037A-CE14-4A02-A8D3-BCAAFFE1EC17}" destId="{4BCF7B63-1863-4E66-9856-1A4C4B6F26D5}" srcOrd="0" destOrd="0" presId="urn:microsoft.com/office/officeart/2017/3/layout/HorizontalPathTimeline"/>
    <dgm:cxn modelId="{1001DFFE-2FC9-41EF-A0DE-F423F3843EF7}" type="presParOf" srcId="{C25A037A-CE14-4A02-A8D3-BCAAFFE1EC17}" destId="{59795D7C-A11A-4EEC-BF30-110596EDA58B}" srcOrd="1" destOrd="0" presId="urn:microsoft.com/office/officeart/2017/3/layout/HorizontalPathTimeline"/>
    <dgm:cxn modelId="{204965B2-E06B-46B4-8669-76AC6F2E637D}" type="presParOf" srcId="{59795D7C-A11A-4EEC-BF30-110596EDA58B}" destId="{64E969E7-80EE-46BF-8BE6-796CD17A7AE2}" srcOrd="0" destOrd="0" presId="urn:microsoft.com/office/officeart/2017/3/layout/HorizontalPathTimeline"/>
    <dgm:cxn modelId="{E7CDC32D-C207-4719-9574-0117A19C52A5}" type="presParOf" srcId="{59795D7C-A11A-4EEC-BF30-110596EDA58B}" destId="{35ECB20E-2F09-43A6-B952-7B44F9E8592D}" srcOrd="1" destOrd="0" presId="urn:microsoft.com/office/officeart/2017/3/layout/HorizontalPathTimeline"/>
    <dgm:cxn modelId="{5C0152A1-9377-4BCE-B962-BC7F803A2C72}" type="presParOf" srcId="{C25A037A-CE14-4A02-A8D3-BCAAFFE1EC17}" destId="{A9341EBF-5D3B-4408-8204-8C3AF2B59174}" srcOrd="2" destOrd="0" presId="urn:microsoft.com/office/officeart/2017/3/layout/HorizontalPathTimeline"/>
    <dgm:cxn modelId="{B1DFFAD7-D357-4545-ADA6-9CAB0F71ABA6}" type="presParOf" srcId="{C25A037A-CE14-4A02-A8D3-BCAAFFE1EC17}" destId="{08779D1E-533E-4FFB-8B38-BBACCBC1C1D9}" srcOrd="3" destOrd="0" presId="urn:microsoft.com/office/officeart/2017/3/layout/HorizontalPathTimeline"/>
    <dgm:cxn modelId="{7E2FA6FE-3435-4104-AB9F-F0AA7F1819D5}" type="presParOf" srcId="{C25A037A-CE14-4A02-A8D3-BCAAFFE1EC17}" destId="{BB8B782D-916D-4601-9C50-4DB6918CE7DD}" srcOrd="4" destOrd="0" presId="urn:microsoft.com/office/officeart/2017/3/layout/HorizontalPathTimeline"/>
    <dgm:cxn modelId="{F0C081AE-A05A-4BF8-8275-E99FEECE34C8}" type="presParOf" srcId="{A3699C0E-FB0E-40A7-B71A-1549ED28148C}" destId="{355697C5-7CEC-45E4-BA20-E526BE8D75FD}" srcOrd="13" destOrd="0" presId="urn:microsoft.com/office/officeart/2017/3/layout/HorizontalPathTimeline"/>
    <dgm:cxn modelId="{FECBD8A9-9603-47BB-93E3-204ECE628974}" type="presParOf" srcId="{A3699C0E-FB0E-40A7-B71A-1549ED28148C}" destId="{80E699E9-B50B-42E1-A4C2-BD72D8476AEB}" srcOrd="14" destOrd="0" presId="urn:microsoft.com/office/officeart/2017/3/layout/HorizontalPathTimeline"/>
    <dgm:cxn modelId="{FBB00A1A-7FDC-4406-832B-09DA72C7ED72}" type="presParOf" srcId="{80E699E9-B50B-42E1-A4C2-BD72D8476AEB}" destId="{3A7C6E2E-27F5-42BD-91BE-7A3FF60DCDA8}" srcOrd="0" destOrd="0" presId="urn:microsoft.com/office/officeart/2017/3/layout/HorizontalPathTimeline"/>
    <dgm:cxn modelId="{A81F465A-5198-433E-AF5F-CA8DC69E74A7}" type="presParOf" srcId="{80E699E9-B50B-42E1-A4C2-BD72D8476AEB}" destId="{0102C047-F725-4090-B4C9-09936D5C2189}" srcOrd="1" destOrd="0" presId="urn:microsoft.com/office/officeart/2017/3/layout/HorizontalPathTimeline"/>
    <dgm:cxn modelId="{71E2E247-03BF-44C1-B6D3-A15D4186C2F4}" type="presParOf" srcId="{0102C047-F725-4090-B4C9-09936D5C2189}" destId="{46F50AA4-2E37-45D2-90AF-087D765EA886}" srcOrd="0" destOrd="0" presId="urn:microsoft.com/office/officeart/2017/3/layout/HorizontalPathTimeline"/>
    <dgm:cxn modelId="{61F8722D-C8C5-485C-852C-12FB24A3DF63}" type="presParOf" srcId="{0102C047-F725-4090-B4C9-09936D5C2189}" destId="{58B79A77-6710-4F09-817D-F5982DC1BF0B}" srcOrd="1" destOrd="0" presId="urn:microsoft.com/office/officeart/2017/3/layout/HorizontalPathTimeline"/>
    <dgm:cxn modelId="{745C042F-38C3-4AD5-839B-5BE2B7A4583B}" type="presParOf" srcId="{80E699E9-B50B-42E1-A4C2-BD72D8476AEB}" destId="{A2709E6B-A1FA-46CC-A262-5C558607E192}" srcOrd="2" destOrd="0" presId="urn:microsoft.com/office/officeart/2017/3/layout/HorizontalPathTimeline"/>
    <dgm:cxn modelId="{6332F040-22E4-4AD9-8240-F4D76181512D}" type="presParOf" srcId="{80E699E9-B50B-42E1-A4C2-BD72D8476AEB}" destId="{65C23F9C-B764-4D1D-8DBD-A7A07446C920}" srcOrd="3" destOrd="0" presId="urn:microsoft.com/office/officeart/2017/3/layout/HorizontalPathTimeline"/>
    <dgm:cxn modelId="{813C9EC9-4122-47EB-9708-30F34387777A}" type="presParOf" srcId="{80E699E9-B50B-42E1-A4C2-BD72D8476AEB}" destId="{DA9498A9-EBA5-490F-9721-9ED67DCD7DD4}" srcOrd="4" destOrd="0" presId="urn:microsoft.com/office/officeart/2017/3/layout/HorizontalPathTimeline"/>
    <dgm:cxn modelId="{B8DA604C-DF53-4510-9EC2-4ACB085B6679}" type="presParOf" srcId="{A3699C0E-FB0E-40A7-B71A-1549ED28148C}" destId="{C9944B0B-712A-4645-825F-52B7C246C0DD}" srcOrd="15" destOrd="0" presId="urn:microsoft.com/office/officeart/2017/3/layout/HorizontalPathTimeline"/>
    <dgm:cxn modelId="{66F0DA0C-70BC-4D6E-BEE4-798E2ADFAF37}" type="presParOf" srcId="{A3699C0E-FB0E-40A7-B71A-1549ED28148C}" destId="{3433DD31-4ABE-48EA-9C0C-77E81E7A48A7}" srcOrd="16" destOrd="0" presId="urn:microsoft.com/office/officeart/2017/3/layout/HorizontalPathTimeline"/>
    <dgm:cxn modelId="{96211664-8632-463C-834C-FE178EF8E8CA}" type="presParOf" srcId="{3433DD31-4ABE-48EA-9C0C-77E81E7A48A7}" destId="{854CA7BE-7595-42A4-B082-CC11AADDA2D6}" srcOrd="0" destOrd="0" presId="urn:microsoft.com/office/officeart/2017/3/layout/HorizontalPathTimeline"/>
    <dgm:cxn modelId="{E591DA92-22C3-4E17-B940-FDFCB3EA2E4A}" type="presParOf" srcId="{3433DD31-4ABE-48EA-9C0C-77E81E7A48A7}" destId="{6BDFF93B-AFBF-4D53-BFBA-F5CEBB22B4B8}" srcOrd="1" destOrd="0" presId="urn:microsoft.com/office/officeart/2017/3/layout/HorizontalPathTimeline"/>
    <dgm:cxn modelId="{BEC4EACE-1564-4D8B-AB2C-8511AFE8A8D5}" type="presParOf" srcId="{6BDFF93B-AFBF-4D53-BFBA-F5CEBB22B4B8}" destId="{27B30F63-D36A-48B4-9EE7-9583BB404905}" srcOrd="0" destOrd="0" presId="urn:microsoft.com/office/officeart/2017/3/layout/HorizontalPathTimeline"/>
    <dgm:cxn modelId="{2732EDCC-8A07-4E49-A43E-E4BEA6CE8BEE}" type="presParOf" srcId="{6BDFF93B-AFBF-4D53-BFBA-F5CEBB22B4B8}" destId="{B2371B86-FE2A-4E7F-929A-8AC10074468D}" srcOrd="1" destOrd="0" presId="urn:microsoft.com/office/officeart/2017/3/layout/HorizontalPathTimeline"/>
    <dgm:cxn modelId="{FE9F6E3A-AF40-4298-B452-AE23B0AF0236}" type="presParOf" srcId="{3433DD31-4ABE-48EA-9C0C-77E81E7A48A7}" destId="{13F17ADA-D00E-4936-BF28-1D8FBB59E8DF}" srcOrd="2" destOrd="0" presId="urn:microsoft.com/office/officeart/2017/3/layout/HorizontalPathTimeline"/>
    <dgm:cxn modelId="{AF0FD399-467C-4802-970B-9B520BD49E42}" type="presParOf" srcId="{3433DD31-4ABE-48EA-9C0C-77E81E7A48A7}" destId="{567FA8BD-1652-4523-AFCE-ED363AD7BCED}" srcOrd="3" destOrd="0" presId="urn:microsoft.com/office/officeart/2017/3/layout/HorizontalPathTimeline"/>
    <dgm:cxn modelId="{BC753324-EFB8-48A9-AFDB-8A69F3447DE6}" type="presParOf" srcId="{3433DD31-4ABE-48EA-9C0C-77E81E7A48A7}" destId="{5BFE8C4C-B8C6-4C3C-8D55-A04BEA537AC9}"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4E2A3-71F2-4D0F-B916-B3A08EA1E441}">
      <dsp:nvSpPr>
        <dsp:cNvPr id="0" name=""/>
        <dsp:cNvSpPr/>
      </dsp:nvSpPr>
      <dsp:spPr>
        <a:xfrm>
          <a:off x="177819"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1961</a:t>
          </a:r>
        </a:p>
      </dsp:txBody>
      <dsp:txXfrm>
        <a:off x="177819" y="2056199"/>
        <a:ext cx="1413926" cy="432682"/>
      </dsp:txXfrm>
    </dsp:sp>
    <dsp:sp modelId="{861B850E-FA6F-4D91-89A4-598A48D4A8BB}">
      <dsp:nvSpPr>
        <dsp:cNvPr id="0" name=""/>
        <dsp:cNvSpPr/>
      </dsp:nvSpPr>
      <dsp:spPr>
        <a:xfrm>
          <a:off x="0" y="1837944"/>
          <a:ext cx="8839200" cy="1531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A460E-301C-4CEB-91F2-34AA2F09DE8A}">
      <dsp:nvSpPr>
        <dsp:cNvPr id="0" name=""/>
        <dsp:cNvSpPr/>
      </dsp:nvSpPr>
      <dsp:spPr>
        <a:xfrm>
          <a:off x="107123" y="0"/>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Kleinrock @ MIT: packet-switched network</a:t>
          </a:r>
        </a:p>
      </dsp:txBody>
      <dsp:txXfrm>
        <a:off x="107123" y="0"/>
        <a:ext cx="1555319" cy="1187005"/>
      </dsp:txXfrm>
    </dsp:sp>
    <dsp:sp modelId="{68EE67B1-6A76-44C2-B5A6-1C1B07E50474}">
      <dsp:nvSpPr>
        <dsp:cNvPr id="0" name=""/>
        <dsp:cNvSpPr/>
      </dsp:nvSpPr>
      <dsp:spPr>
        <a:xfrm>
          <a:off x="884783"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0A380DC-2267-4D02-892C-15707ED2EC07}">
      <dsp:nvSpPr>
        <dsp:cNvPr id="0" name=""/>
        <dsp:cNvSpPr/>
      </dsp:nvSpPr>
      <dsp:spPr>
        <a:xfrm>
          <a:off x="1061524" y="1340167"/>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1962</a:t>
          </a:r>
        </a:p>
      </dsp:txBody>
      <dsp:txXfrm>
        <a:off x="1061524" y="1340167"/>
        <a:ext cx="1413926" cy="432682"/>
      </dsp:txXfrm>
    </dsp:sp>
    <dsp:sp modelId="{C16D1878-37BA-4685-99E6-08A5F0FE1B22}">
      <dsp:nvSpPr>
        <dsp:cNvPr id="0" name=""/>
        <dsp:cNvSpPr/>
      </dsp:nvSpPr>
      <dsp:spPr>
        <a:xfrm>
          <a:off x="990827" y="2642044"/>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Licklider’s vision of Galactic Network</a:t>
          </a:r>
        </a:p>
      </dsp:txBody>
      <dsp:txXfrm>
        <a:off x="990827" y="2642044"/>
        <a:ext cx="1555319" cy="1187005"/>
      </dsp:txXfrm>
    </dsp:sp>
    <dsp:sp modelId="{43B38707-CE42-4F21-A338-99885094AE7A}">
      <dsp:nvSpPr>
        <dsp:cNvPr id="0" name=""/>
        <dsp:cNvSpPr/>
      </dsp:nvSpPr>
      <dsp:spPr>
        <a:xfrm>
          <a:off x="1768487"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F43134D-49C8-427E-B011-0781BC16724C}">
      <dsp:nvSpPr>
        <dsp:cNvPr id="0" name=""/>
        <dsp:cNvSpPr/>
      </dsp:nvSpPr>
      <dsp:spPr>
        <a:xfrm>
          <a:off x="836920"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0E3AC139-D4D1-4C41-889C-34D6DA52F3D9}">
      <dsp:nvSpPr>
        <dsp:cNvPr id="0" name=""/>
        <dsp:cNvSpPr/>
      </dsp:nvSpPr>
      <dsp:spPr>
        <a:xfrm>
          <a:off x="1720624"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CEC4DBE9-9B13-4E75-9087-FBB0A3796CC2}">
      <dsp:nvSpPr>
        <dsp:cNvPr id="0" name=""/>
        <dsp:cNvSpPr/>
      </dsp:nvSpPr>
      <dsp:spPr>
        <a:xfrm>
          <a:off x="1945228"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1965</a:t>
          </a:r>
        </a:p>
      </dsp:txBody>
      <dsp:txXfrm>
        <a:off x="1945228" y="2056199"/>
        <a:ext cx="1413926" cy="432682"/>
      </dsp:txXfrm>
    </dsp:sp>
    <dsp:sp modelId="{B7407D20-7C55-4B7A-8002-687771BCD6D3}">
      <dsp:nvSpPr>
        <dsp:cNvPr id="0" name=""/>
        <dsp:cNvSpPr/>
      </dsp:nvSpPr>
      <dsp:spPr>
        <a:xfrm>
          <a:off x="1874531" y="0"/>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Roberts connects computers over phone line</a:t>
          </a:r>
        </a:p>
      </dsp:txBody>
      <dsp:txXfrm>
        <a:off x="1874531" y="0"/>
        <a:ext cx="1555319" cy="1187005"/>
      </dsp:txXfrm>
    </dsp:sp>
    <dsp:sp modelId="{1ADD2A2F-4C95-43E3-9038-33463A33173C}">
      <dsp:nvSpPr>
        <dsp:cNvPr id="0" name=""/>
        <dsp:cNvSpPr/>
      </dsp:nvSpPr>
      <dsp:spPr>
        <a:xfrm>
          <a:off x="2652191"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68D4B28-44D4-4093-97B0-E9F093AE2B7D}">
      <dsp:nvSpPr>
        <dsp:cNvPr id="0" name=""/>
        <dsp:cNvSpPr/>
      </dsp:nvSpPr>
      <dsp:spPr>
        <a:xfrm>
          <a:off x="2828932" y="1340167"/>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1967</a:t>
          </a:r>
        </a:p>
      </dsp:txBody>
      <dsp:txXfrm>
        <a:off x="2828932" y="1340167"/>
        <a:ext cx="1413926" cy="432682"/>
      </dsp:txXfrm>
    </dsp:sp>
    <dsp:sp modelId="{E3D3C588-7424-41D9-8959-40FCC90FA73A}">
      <dsp:nvSpPr>
        <dsp:cNvPr id="0" name=""/>
        <dsp:cNvSpPr/>
      </dsp:nvSpPr>
      <dsp:spPr>
        <a:xfrm>
          <a:off x="2758236" y="2642044"/>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Roberts publishes vision of ARPANET</a:t>
          </a:r>
        </a:p>
      </dsp:txBody>
      <dsp:txXfrm>
        <a:off x="2758236" y="2642044"/>
        <a:ext cx="1555319" cy="1187005"/>
      </dsp:txXfrm>
    </dsp:sp>
    <dsp:sp modelId="{ACE23162-415A-4FB9-B4CB-34FE329E25BC}">
      <dsp:nvSpPr>
        <dsp:cNvPr id="0" name=""/>
        <dsp:cNvSpPr/>
      </dsp:nvSpPr>
      <dsp:spPr>
        <a:xfrm>
          <a:off x="3535895"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FF5AE73-6F47-40E4-A53F-6FC1D7A166A5}">
      <dsp:nvSpPr>
        <dsp:cNvPr id="0" name=""/>
        <dsp:cNvSpPr/>
      </dsp:nvSpPr>
      <dsp:spPr>
        <a:xfrm>
          <a:off x="2604328"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5758139A-5011-4987-972A-C0926F0ED145}">
      <dsp:nvSpPr>
        <dsp:cNvPr id="0" name=""/>
        <dsp:cNvSpPr/>
      </dsp:nvSpPr>
      <dsp:spPr>
        <a:xfrm>
          <a:off x="3488032"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A4B67C88-0399-4F0A-B603-C9CDDACFA17A}">
      <dsp:nvSpPr>
        <dsp:cNvPr id="0" name=""/>
        <dsp:cNvSpPr/>
      </dsp:nvSpPr>
      <dsp:spPr>
        <a:xfrm>
          <a:off x="3712636"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1969</a:t>
          </a:r>
        </a:p>
      </dsp:txBody>
      <dsp:txXfrm>
        <a:off x="3712636" y="2056199"/>
        <a:ext cx="1413926" cy="432682"/>
      </dsp:txXfrm>
    </dsp:sp>
    <dsp:sp modelId="{E78415FE-BF95-4253-B266-1F88180F179F}">
      <dsp:nvSpPr>
        <dsp:cNvPr id="0" name=""/>
        <dsp:cNvSpPr/>
      </dsp:nvSpPr>
      <dsp:spPr>
        <a:xfrm>
          <a:off x="3641940" y="0"/>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BBN installs first InterfaceMsgProcessor at UCLA</a:t>
          </a:r>
        </a:p>
      </dsp:txBody>
      <dsp:txXfrm>
        <a:off x="3641940" y="0"/>
        <a:ext cx="1555319" cy="1187005"/>
      </dsp:txXfrm>
    </dsp:sp>
    <dsp:sp modelId="{E16800FC-C315-4C47-A316-DF34EEEA7C08}">
      <dsp:nvSpPr>
        <dsp:cNvPr id="0" name=""/>
        <dsp:cNvSpPr/>
      </dsp:nvSpPr>
      <dsp:spPr>
        <a:xfrm>
          <a:off x="4419600"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91834BA-D7C0-4D62-8A64-888434E84001}">
      <dsp:nvSpPr>
        <dsp:cNvPr id="0" name=""/>
        <dsp:cNvSpPr/>
      </dsp:nvSpPr>
      <dsp:spPr>
        <a:xfrm>
          <a:off x="4596340" y="1340167"/>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1970</a:t>
          </a:r>
        </a:p>
      </dsp:txBody>
      <dsp:txXfrm>
        <a:off x="4596340" y="1340167"/>
        <a:ext cx="1413926" cy="432682"/>
      </dsp:txXfrm>
    </dsp:sp>
    <dsp:sp modelId="{8B854321-71A6-4B26-B9C5-8018D10DC96C}">
      <dsp:nvSpPr>
        <dsp:cNvPr id="0" name=""/>
        <dsp:cNvSpPr/>
      </dsp:nvSpPr>
      <dsp:spPr>
        <a:xfrm>
          <a:off x="4525644" y="2642044"/>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Network Control Protocol (NCP)</a:t>
          </a:r>
        </a:p>
      </dsp:txBody>
      <dsp:txXfrm>
        <a:off x="4525644" y="2642044"/>
        <a:ext cx="1555319" cy="1187005"/>
      </dsp:txXfrm>
    </dsp:sp>
    <dsp:sp modelId="{7B7BC589-AE4F-432B-8736-B468F8E623A2}">
      <dsp:nvSpPr>
        <dsp:cNvPr id="0" name=""/>
        <dsp:cNvSpPr/>
      </dsp:nvSpPr>
      <dsp:spPr>
        <a:xfrm>
          <a:off x="5303304"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0663FC6-E3EA-4AC2-9460-17AC71C21A4E}">
      <dsp:nvSpPr>
        <dsp:cNvPr id="0" name=""/>
        <dsp:cNvSpPr/>
      </dsp:nvSpPr>
      <dsp:spPr>
        <a:xfrm>
          <a:off x="4371736"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95ACCCB0-5431-4166-B349-6EAA5531C0A8}">
      <dsp:nvSpPr>
        <dsp:cNvPr id="0" name=""/>
        <dsp:cNvSpPr/>
      </dsp:nvSpPr>
      <dsp:spPr>
        <a:xfrm>
          <a:off x="5255441"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4BCF7B63-1863-4E66-9856-1A4C4B6F26D5}">
      <dsp:nvSpPr>
        <dsp:cNvPr id="0" name=""/>
        <dsp:cNvSpPr/>
      </dsp:nvSpPr>
      <dsp:spPr>
        <a:xfrm>
          <a:off x="5480045"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1972</a:t>
          </a:r>
        </a:p>
      </dsp:txBody>
      <dsp:txXfrm>
        <a:off x="5480045" y="2056199"/>
        <a:ext cx="1413926" cy="432682"/>
      </dsp:txXfrm>
    </dsp:sp>
    <dsp:sp modelId="{64E969E7-80EE-46BF-8BE6-796CD17A7AE2}">
      <dsp:nvSpPr>
        <dsp:cNvPr id="0" name=""/>
        <dsp:cNvSpPr/>
      </dsp:nvSpPr>
      <dsp:spPr>
        <a:xfrm>
          <a:off x="5409348" y="0"/>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Public demonstration of ARPANET</a:t>
          </a:r>
        </a:p>
      </dsp:txBody>
      <dsp:txXfrm>
        <a:off x="5409348" y="0"/>
        <a:ext cx="1555319" cy="1187005"/>
      </dsp:txXfrm>
    </dsp:sp>
    <dsp:sp modelId="{A9341EBF-5D3B-4408-8204-8C3AF2B59174}">
      <dsp:nvSpPr>
        <dsp:cNvPr id="0" name=""/>
        <dsp:cNvSpPr/>
      </dsp:nvSpPr>
      <dsp:spPr>
        <a:xfrm>
          <a:off x="6187008"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A7C6E2E-27F5-42BD-91BE-7A3FF60DCDA8}">
      <dsp:nvSpPr>
        <dsp:cNvPr id="0" name=""/>
        <dsp:cNvSpPr/>
      </dsp:nvSpPr>
      <dsp:spPr>
        <a:xfrm>
          <a:off x="6363749" y="1340167"/>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1972</a:t>
          </a:r>
        </a:p>
      </dsp:txBody>
      <dsp:txXfrm>
        <a:off x="6363749" y="1340167"/>
        <a:ext cx="1413926" cy="432682"/>
      </dsp:txXfrm>
    </dsp:sp>
    <dsp:sp modelId="{46F50AA4-2E37-45D2-90AF-087D765EA886}">
      <dsp:nvSpPr>
        <dsp:cNvPr id="0" name=""/>
        <dsp:cNvSpPr/>
      </dsp:nvSpPr>
      <dsp:spPr>
        <a:xfrm>
          <a:off x="6293052" y="2642044"/>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Kahn @ DARPA advocates Open Architecture</a:t>
          </a:r>
        </a:p>
      </dsp:txBody>
      <dsp:txXfrm>
        <a:off x="6293052" y="2642044"/>
        <a:ext cx="1555319" cy="1187005"/>
      </dsp:txXfrm>
    </dsp:sp>
    <dsp:sp modelId="{A2709E6B-A1FA-46CC-A262-5C558607E192}">
      <dsp:nvSpPr>
        <dsp:cNvPr id="0" name=""/>
        <dsp:cNvSpPr/>
      </dsp:nvSpPr>
      <dsp:spPr>
        <a:xfrm>
          <a:off x="7070712"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8779D1E-533E-4FFB-8B38-BBACCBC1C1D9}">
      <dsp:nvSpPr>
        <dsp:cNvPr id="0" name=""/>
        <dsp:cNvSpPr/>
      </dsp:nvSpPr>
      <dsp:spPr>
        <a:xfrm>
          <a:off x="6139145"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65C23F9C-B764-4D1D-8DBD-A7A07446C920}">
      <dsp:nvSpPr>
        <dsp:cNvPr id="0" name=""/>
        <dsp:cNvSpPr/>
      </dsp:nvSpPr>
      <dsp:spPr>
        <a:xfrm>
          <a:off x="7022849"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854CA7BE-7595-42A4-B082-CC11AADDA2D6}">
      <dsp:nvSpPr>
        <dsp:cNvPr id="0" name=""/>
        <dsp:cNvSpPr/>
      </dsp:nvSpPr>
      <dsp:spPr>
        <a:xfrm>
          <a:off x="7247453"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1972</a:t>
          </a:r>
        </a:p>
      </dsp:txBody>
      <dsp:txXfrm>
        <a:off x="7247453" y="2056199"/>
        <a:ext cx="1413926" cy="432682"/>
      </dsp:txXfrm>
    </dsp:sp>
    <dsp:sp modelId="{27B30F63-D36A-48B4-9EE7-9583BB404905}">
      <dsp:nvSpPr>
        <dsp:cNvPr id="0" name=""/>
        <dsp:cNvSpPr/>
      </dsp:nvSpPr>
      <dsp:spPr>
        <a:xfrm>
          <a:off x="7176757" y="0"/>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Vint Cerf @ Stanford writes TCP</a:t>
          </a:r>
        </a:p>
      </dsp:txBody>
      <dsp:txXfrm>
        <a:off x="7176757" y="0"/>
        <a:ext cx="1555319" cy="1187005"/>
      </dsp:txXfrm>
    </dsp:sp>
    <dsp:sp modelId="{13F17ADA-D00E-4936-BF28-1D8FBB59E8DF}">
      <dsp:nvSpPr>
        <dsp:cNvPr id="0" name=""/>
        <dsp:cNvSpPr/>
      </dsp:nvSpPr>
      <dsp:spPr>
        <a:xfrm>
          <a:off x="7954416"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567FA8BD-1652-4523-AFCE-ED363AD7BCED}">
      <dsp:nvSpPr>
        <dsp:cNvPr id="0" name=""/>
        <dsp:cNvSpPr/>
      </dsp:nvSpPr>
      <dsp:spPr>
        <a:xfrm>
          <a:off x="7906553"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r>
              <a:rPr lang="en-US"/>
              <a:t>Christo Wilson</a:t>
            </a:r>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r>
              <a:rPr lang="en-US"/>
              <a:t>8/22/2012</a:t>
            </a:r>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r>
              <a:rPr lang="en-US"/>
              <a:t>Defense</a:t>
            </a:r>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03CF3CE8-99B9-4E0D-8156-BD8D62DE6A20}" type="slidenum">
              <a:rPr lang="en-US" smtClean="0"/>
              <a:t>‹#›</a:t>
            </a:fld>
            <a:endParaRPr lang="en-US"/>
          </a:p>
        </p:txBody>
      </p:sp>
    </p:spTree>
    <p:extLst>
      <p:ext uri="{BB962C8B-B14F-4D97-AF65-F5344CB8AC3E}">
        <p14:creationId xmlns:p14="http://schemas.microsoft.com/office/powerpoint/2010/main" val="428249905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r>
              <a:rPr lang="en-US"/>
              <a:t>Christo Wilson</a:t>
            </a:r>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r>
              <a:rPr lang="en-US"/>
              <a:t>8/22/2012</a:t>
            </a:r>
          </a:p>
        </p:txBody>
      </p:sp>
      <p:sp>
        <p:nvSpPr>
          <p:cNvPr id="4" name="Slide Image Placeholder 3"/>
          <p:cNvSpPr>
            <a:spLocks noGrp="1" noRot="1" noChangeAspect="1"/>
          </p:cNvSpPr>
          <p:nvPr>
            <p:ph type="sldImg" idx="2"/>
          </p:nvPr>
        </p:nvSpPr>
        <p:spPr>
          <a:xfrm>
            <a:off x="342900" y="696913"/>
            <a:ext cx="61976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r>
              <a:rPr lang="en-US"/>
              <a:t>Defense</a:t>
            </a:r>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77FBF96E-C445-4FF1-86A3-96F5585B6DBD}" type="slidenum">
              <a:rPr lang="en-US" smtClean="0"/>
              <a:t>‹#›</a:t>
            </a:fld>
            <a:endParaRPr lang="en-US"/>
          </a:p>
        </p:txBody>
      </p:sp>
    </p:spTree>
    <p:extLst>
      <p:ext uri="{BB962C8B-B14F-4D97-AF65-F5344CB8AC3E}">
        <p14:creationId xmlns:p14="http://schemas.microsoft.com/office/powerpoint/2010/main" val="243219080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1</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262060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22</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1714546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23</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1197775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24</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1521447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www.caida.org</a:t>
            </a:r>
            <a:r>
              <a:rPr lang="en-US" dirty="0"/>
              <a:t>/projects/as-core/pics/2020/ascore-2020-ipv4-standalone.png</a:t>
            </a:r>
          </a:p>
        </p:txBody>
      </p:sp>
      <p:sp>
        <p:nvSpPr>
          <p:cNvPr id="4" name="Header Placeholder 3"/>
          <p:cNvSpPr>
            <a:spLocks noGrp="1"/>
          </p:cNvSpPr>
          <p:nvPr>
            <p:ph type="hdr" sz="quarter"/>
          </p:nvPr>
        </p:nvSpPr>
        <p:spPr/>
        <p:txBody>
          <a:bodyPr/>
          <a:lstStyle/>
          <a:p>
            <a:r>
              <a:rPr lang="en-US"/>
              <a:t>Christo Wilson</a:t>
            </a:r>
          </a:p>
        </p:txBody>
      </p:sp>
      <p:sp>
        <p:nvSpPr>
          <p:cNvPr id="5" name="Date Placeholder 4"/>
          <p:cNvSpPr>
            <a:spLocks noGrp="1"/>
          </p:cNvSpPr>
          <p:nvPr>
            <p:ph type="dt" idx="1"/>
          </p:nvPr>
        </p:nvSpPr>
        <p:spPr/>
        <p:txBody>
          <a:bodyPr/>
          <a:lstStyle/>
          <a:p>
            <a:r>
              <a:rPr lang="en-US"/>
              <a:t>8/22/2012</a:t>
            </a:r>
          </a:p>
        </p:txBody>
      </p:sp>
      <p:sp>
        <p:nvSpPr>
          <p:cNvPr id="6" name="Footer Placeholder 5"/>
          <p:cNvSpPr>
            <a:spLocks noGrp="1"/>
          </p:cNvSpPr>
          <p:nvPr>
            <p:ph type="ftr" sz="quarter" idx="4"/>
          </p:nvPr>
        </p:nvSpPr>
        <p:spPr/>
        <p:txBody>
          <a:bodyPr/>
          <a:lstStyle/>
          <a:p>
            <a:r>
              <a:rPr lang="en-US"/>
              <a:t>Defense</a:t>
            </a:r>
          </a:p>
        </p:txBody>
      </p:sp>
      <p:sp>
        <p:nvSpPr>
          <p:cNvPr id="7" name="Slide Number Placeholder 6"/>
          <p:cNvSpPr>
            <a:spLocks noGrp="1"/>
          </p:cNvSpPr>
          <p:nvPr>
            <p:ph type="sldNum" sz="quarter" idx="5"/>
          </p:nvPr>
        </p:nvSpPr>
        <p:spPr/>
        <p:txBody>
          <a:bodyPr/>
          <a:lstStyle/>
          <a:p>
            <a:fld id="{77FBF96E-C445-4FF1-86A3-96F5585B6DBD}" type="slidenum">
              <a:rPr lang="en-US" smtClean="0"/>
              <a:t>26</a:t>
            </a:fld>
            <a:endParaRPr lang="en-US"/>
          </a:p>
        </p:txBody>
      </p:sp>
    </p:spTree>
    <p:extLst>
      <p:ext uri="{BB962C8B-B14F-4D97-AF65-F5344CB8AC3E}">
        <p14:creationId xmlns:p14="http://schemas.microsoft.com/office/powerpoint/2010/main" val="102051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6"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t">
            <a:normAutofit/>
          </a:bodyPr>
          <a:lstStyle>
            <a:lvl1pPr algn="l" fontAlgn="t">
              <a:lnSpc>
                <a:spcPct val="85000"/>
              </a:lnSpc>
              <a:defRPr sz="4500" spc="-28"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350" cap="all" spc="113" baseline="0">
                <a:solidFill>
                  <a:schemeClr val="tx2"/>
                </a:solidFill>
                <a:latin typeface="+mj-lt"/>
              </a:defRPr>
            </a:lvl1pPr>
            <a:lvl2pPr marL="257169" indent="0" algn="ctr">
              <a:buNone/>
              <a:defRPr sz="1350"/>
            </a:lvl2pPr>
            <a:lvl3pPr marL="514337" indent="0" algn="ctr">
              <a:buNone/>
              <a:defRPr sz="1350"/>
            </a:lvl3pPr>
            <a:lvl4pPr marL="771506" indent="0" algn="ctr">
              <a:buNone/>
              <a:defRPr sz="1125"/>
            </a:lvl4pPr>
            <a:lvl5pPr marL="1028675" indent="0" algn="ctr">
              <a:buNone/>
              <a:defRPr sz="1125"/>
            </a:lvl5pPr>
            <a:lvl6pPr marL="1285843" indent="0" algn="ctr">
              <a:buNone/>
              <a:defRPr sz="1125"/>
            </a:lvl6pPr>
            <a:lvl7pPr marL="1543011" indent="0" algn="ctr">
              <a:buNone/>
              <a:defRPr sz="1125"/>
            </a:lvl7pPr>
            <a:lvl8pPr marL="1800180" indent="0" algn="ctr">
              <a:buNone/>
              <a:defRPr sz="1125"/>
            </a:lvl8pPr>
            <a:lvl9pPr marL="2057349" indent="0" algn="ctr">
              <a:buNone/>
              <a:defRPr sz="112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36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2581871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6"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11087"/>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311084"/>
            <a:ext cx="5800725" cy="4318065"/>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079779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t">
            <a:normAutofit/>
          </a:bodyPr>
          <a:lstStyle>
            <a:lvl1pPr algn="l" fontAlgn="t">
              <a:lnSpc>
                <a:spcPct val="85000"/>
              </a:lnSpc>
              <a:defRPr sz="6000" spc="-38"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869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92609" y="1041400"/>
            <a:ext cx="8668511" cy="359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993E9-CEF0-47B7-AEA6-AFACC79966BA}" type="datetimeFigureOut">
              <a:rPr lang="en-US" smtClean="0"/>
              <a:t>1/9/2024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8083713" y="4992625"/>
            <a:ext cx="984019" cy="153491"/>
          </a:xfrm>
        </p:spPr>
        <p:txBody>
          <a:bodyPr/>
          <a:lstStyle/>
          <a:p>
            <a:fld id="{283B9EA5-CE9A-4950-A80C-5ADF06B45BB8}" type="slidenum">
              <a:rPr lang="en-US" smtClean="0"/>
              <a:pPr/>
              <a:t>‹#›</a:t>
            </a:fld>
            <a:endParaRPr lang="en-US" dirty="0"/>
          </a:p>
        </p:txBody>
      </p:sp>
    </p:spTree>
    <p:extLst>
      <p:ext uri="{BB962C8B-B14F-4D97-AF65-F5344CB8AC3E}">
        <p14:creationId xmlns:p14="http://schemas.microsoft.com/office/powerpoint/2010/main" val="117416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smtClean="0"/>
              <a:t>1/9/2024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99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3"/>
            <a:ext cx="3703320" cy="3017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042454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355549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168731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700403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8" y="548640"/>
            <a:ext cx="5009393"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4844840"/>
            <a:ext cx="1963883" cy="273844"/>
          </a:xfrm>
        </p:spPr>
        <p:txBody>
          <a:bodyPr/>
          <a:lstStyle>
            <a:lvl1pPr algn="l">
              <a:defRPr/>
            </a:lvl1pPr>
          </a:lstStyle>
          <a:p>
            <a:endParaRPr lang="en-US"/>
          </a:p>
        </p:txBody>
      </p:sp>
      <p:sp>
        <p:nvSpPr>
          <p:cNvPr id="6" name="Footer Placeholder 5"/>
          <p:cNvSpPr>
            <a:spLocks noGrp="1"/>
          </p:cNvSpPr>
          <p:nvPr>
            <p:ph type="ftr" sz="quarter" idx="11"/>
          </p:nvPr>
        </p:nvSpPr>
        <p:spPr>
          <a:xfrm>
            <a:off x="3600450" y="4844840"/>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83B9EA5-CE9A-4950-A80C-5ADF06B45BB8}" type="slidenum">
              <a:rPr lang="en-US" smtClean="0"/>
              <a:t>‹#›</a:t>
            </a:fld>
            <a:endParaRPr lang="en-US"/>
          </a:p>
        </p:txBody>
      </p:sp>
    </p:spTree>
    <p:extLst>
      <p:ext uri="{BB962C8B-B14F-4D97-AF65-F5344CB8AC3E}">
        <p14:creationId xmlns:p14="http://schemas.microsoft.com/office/powerpoint/2010/main" val="139590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92612" y="1041402"/>
            <a:ext cx="8668511" cy="359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993E9-CEF0-47B7-AEA6-AFACC79966BA}" type="datetimeFigureOut">
              <a:rPr lang="en-US" smtClean="0"/>
              <a:t>1/9/2024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8083716" y="4992628"/>
            <a:ext cx="984019" cy="153491"/>
          </a:xfrm>
        </p:spPr>
        <p:txBody>
          <a:bodyPr/>
          <a:lstStyle/>
          <a:p>
            <a:fld id="{283B9EA5-CE9A-4950-A80C-5ADF06B45BB8}" type="slidenum">
              <a:rPr lang="en-US" smtClean="0"/>
              <a:pPr/>
              <a:t>‹#›</a:t>
            </a:fld>
            <a:endParaRPr lang="en-US" dirty="0"/>
          </a:p>
        </p:txBody>
      </p:sp>
    </p:spTree>
    <p:extLst>
      <p:ext uri="{BB962C8B-B14F-4D97-AF65-F5344CB8AC3E}">
        <p14:creationId xmlns:p14="http://schemas.microsoft.com/office/powerpoint/2010/main" val="2094288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9520" cy="61722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4430268"/>
            <a:ext cx="7589520"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931481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560117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11085"/>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11084"/>
            <a:ext cx="5800725" cy="4318065"/>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21436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6"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45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350" cap="all" spc="113" baseline="0">
                <a:solidFill>
                  <a:schemeClr val="tx2"/>
                </a:solidFill>
                <a:latin typeface="+mj-lt"/>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smtClean="0"/>
              <a:t>1/9/2024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219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5"/>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6"/>
            <a:ext cx="3703320" cy="3017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284295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5"/>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41"/>
            <a:ext cx="3703320" cy="552212"/>
          </a:xfrm>
        </p:spPr>
        <p:txBody>
          <a:bodyPr lIns="91440" rIns="91440" anchor="ctr">
            <a:normAutofit/>
          </a:bodyPr>
          <a:lstStyle>
            <a:lvl1pPr marL="0" indent="0">
              <a:buNone/>
              <a:defRPr sz="1125" b="0" cap="all" baseline="0">
                <a:solidFill>
                  <a:schemeClr val="tx2"/>
                </a:solidFill>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41"/>
            <a:ext cx="3703320" cy="552212"/>
          </a:xfrm>
        </p:spPr>
        <p:txBody>
          <a:bodyPr lIns="91440" rIns="91440" anchor="ctr">
            <a:normAutofit/>
          </a:bodyPr>
          <a:lstStyle>
            <a:lvl1pPr marL="0" indent="0">
              <a:buNone/>
              <a:defRPr sz="1125" b="0" cap="all" baseline="0">
                <a:solidFill>
                  <a:schemeClr val="tx2"/>
                </a:solidFill>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89123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359053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6"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949561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025"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41" y="548640"/>
            <a:ext cx="5009393"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1"/>
            <a:ext cx="2400300" cy="2534343"/>
          </a:xfrm>
        </p:spPr>
        <p:txBody>
          <a:bodyPr lIns="91440" rIns="91440">
            <a:normAutofit/>
          </a:bodyPr>
          <a:lstStyle>
            <a:lvl1pPr marL="0" indent="0">
              <a:buNone/>
              <a:defRPr sz="844">
                <a:solidFill>
                  <a:srgbClr val="FFFFFF"/>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Click to edit Master text styles</a:t>
            </a:r>
          </a:p>
        </p:txBody>
      </p:sp>
      <p:sp>
        <p:nvSpPr>
          <p:cNvPr id="5" name="Date Placeholder 4"/>
          <p:cNvSpPr>
            <a:spLocks noGrp="1"/>
          </p:cNvSpPr>
          <p:nvPr>
            <p:ph type="dt" sz="half" idx="10"/>
          </p:nvPr>
        </p:nvSpPr>
        <p:spPr>
          <a:xfrm>
            <a:off x="349138" y="4844842"/>
            <a:ext cx="1963883" cy="273844"/>
          </a:xfrm>
        </p:spPr>
        <p:txBody>
          <a:bodyPr/>
          <a:lstStyle>
            <a:lvl1pPr algn="l">
              <a:defRPr/>
            </a:lvl1pPr>
          </a:lstStyle>
          <a:p>
            <a:endParaRPr lang="en-US"/>
          </a:p>
        </p:txBody>
      </p:sp>
      <p:sp>
        <p:nvSpPr>
          <p:cNvPr id="6" name="Footer Placeholder 5"/>
          <p:cNvSpPr>
            <a:spLocks noGrp="1"/>
          </p:cNvSpPr>
          <p:nvPr>
            <p:ph type="ftr" sz="quarter" idx="11"/>
          </p:nvPr>
        </p:nvSpPr>
        <p:spPr>
          <a:xfrm>
            <a:off x="3600450" y="4844842"/>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83B9EA5-CE9A-4950-A80C-5ADF06B45BB8}" type="slidenum">
              <a:rPr lang="en-US" smtClean="0"/>
              <a:t>‹#›</a:t>
            </a:fld>
            <a:endParaRPr lang="en-US"/>
          </a:p>
        </p:txBody>
      </p:sp>
    </p:spTree>
    <p:extLst>
      <p:ext uri="{BB962C8B-B14F-4D97-AF65-F5344CB8AC3E}">
        <p14:creationId xmlns:p14="http://schemas.microsoft.com/office/powerpoint/2010/main" val="122891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9520" cy="617220"/>
          </a:xfrm>
        </p:spPr>
        <p:txBody>
          <a:bodyPr tIns="0" bIns="0" anchor="b">
            <a:noAutofit/>
          </a:bodyPr>
          <a:lstStyle>
            <a:lvl1pPr>
              <a:defRPr sz="2025"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6" y="1"/>
            <a:ext cx="9143989" cy="3686307"/>
          </a:xfrm>
          <a:blipFill>
            <a:blip r:embed="rId2"/>
            <a:stretch>
              <a:fillRect/>
            </a:stretch>
          </a:blipFill>
        </p:spPr>
        <p:txBody>
          <a:bodyPr lIns="457200" tIns="457200" anchor="t"/>
          <a:lstStyle>
            <a:lvl1pPr marL="0" indent="0">
              <a:buNone/>
              <a:defRPr sz="1800">
                <a:solidFill>
                  <a:schemeClr val="bg1"/>
                </a:solidFill>
              </a:defRPr>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4430268"/>
            <a:ext cx="7589520" cy="445770"/>
          </a:xfrm>
        </p:spPr>
        <p:txBody>
          <a:bodyPr lIns="91440" tIns="0" rIns="91440" bIns="0">
            <a:normAutofit/>
          </a:bodyPr>
          <a:lstStyle>
            <a:lvl1pPr marL="0" indent="0">
              <a:spcBef>
                <a:spcPts val="0"/>
              </a:spcBef>
              <a:spcAft>
                <a:spcPts val="338"/>
              </a:spcAft>
              <a:buNone/>
              <a:defRPr sz="844">
                <a:solidFill>
                  <a:srgbClr val="FFFFFF"/>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79228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 y="5020056"/>
            <a:ext cx="9144001" cy="123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92608" y="214954"/>
            <a:ext cx="8668512" cy="55111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92612" y="1041402"/>
            <a:ext cx="8668511" cy="359460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 y="4844842"/>
            <a:ext cx="1854203" cy="273844"/>
          </a:xfrm>
          <a:prstGeom prst="rect">
            <a:avLst/>
          </a:prstGeom>
        </p:spPr>
        <p:txBody>
          <a:bodyPr vert="horz" lIns="91440" tIns="45720" rIns="91440" bIns="45720" rtlCol="0" anchor="ctr"/>
          <a:lstStyle>
            <a:lvl1pPr algn="l">
              <a:defRPr sz="506">
                <a:solidFill>
                  <a:srgbClr val="FFFFFF"/>
                </a:solidFill>
              </a:defRPr>
            </a:lvl1pPr>
          </a:lstStyle>
          <a:p>
            <a:fld id="{0FE61780-2E25-4081-A2D9-4C0805256F67}" type="datetimeFigureOut">
              <a:rPr lang="en-US" smtClean="0"/>
              <a:t>1/9/2024</a:t>
            </a:fld>
            <a:endParaRPr lang="en-US" dirty="0"/>
          </a:p>
        </p:txBody>
      </p:sp>
      <p:sp>
        <p:nvSpPr>
          <p:cNvPr id="5" name="Footer Placeholder 4"/>
          <p:cNvSpPr>
            <a:spLocks noGrp="1"/>
          </p:cNvSpPr>
          <p:nvPr>
            <p:ph type="ftr" sz="quarter" idx="3"/>
          </p:nvPr>
        </p:nvSpPr>
        <p:spPr>
          <a:xfrm>
            <a:off x="2764643" y="4844842"/>
            <a:ext cx="3617103" cy="273844"/>
          </a:xfrm>
          <a:prstGeom prst="rect">
            <a:avLst/>
          </a:prstGeom>
        </p:spPr>
        <p:txBody>
          <a:bodyPr vert="horz" lIns="91440" tIns="45720" rIns="91440" bIns="45720" rtlCol="0" anchor="ctr"/>
          <a:lstStyle>
            <a:lvl1pPr algn="ctr">
              <a:defRPr sz="506"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7977105" y="5019694"/>
            <a:ext cx="984019" cy="98993"/>
          </a:xfrm>
          <a:prstGeom prst="rect">
            <a:avLst/>
          </a:prstGeom>
        </p:spPr>
        <p:txBody>
          <a:bodyPr vert="horz" lIns="91440" tIns="45720" rIns="91440" bIns="45720" rtlCol="0" anchor="ctr"/>
          <a:lstStyle>
            <a:lvl1pPr algn="r">
              <a:defRPr sz="591">
                <a:solidFill>
                  <a:srgbClr val="FFFFFF"/>
                </a:solidFill>
              </a:defRPr>
            </a:lvl1pPr>
          </a:lstStyle>
          <a:p>
            <a:fld id="{283B9EA5-CE9A-4950-A80C-5ADF06B45BB8}" type="slidenum">
              <a:rPr lang="en-US" smtClean="0"/>
              <a:pPr/>
              <a:t>‹#›</a:t>
            </a:fld>
            <a:endParaRPr lang="en-US" dirty="0"/>
          </a:p>
        </p:txBody>
      </p:sp>
    </p:spTree>
    <p:extLst>
      <p:ext uri="{BB962C8B-B14F-4D97-AF65-F5344CB8AC3E}">
        <p14:creationId xmlns:p14="http://schemas.microsoft.com/office/powerpoint/2010/main" val="50496075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defTabSz="514337" rtl="0" eaLnBrk="1" latinLnBrk="0" hangingPunct="1">
        <a:lnSpc>
          <a:spcPct val="85000"/>
        </a:lnSpc>
        <a:spcBef>
          <a:spcPct val="0"/>
        </a:spcBef>
        <a:buNone/>
        <a:defRPr sz="2700" kern="1200" spc="-28" baseline="0">
          <a:solidFill>
            <a:schemeClr val="accent1">
              <a:lumMod val="50000"/>
            </a:schemeClr>
          </a:solidFill>
          <a:latin typeface="+mj-lt"/>
          <a:ea typeface="+mj-ea"/>
          <a:cs typeface="+mj-cs"/>
        </a:defRPr>
      </a:lvl1pPr>
    </p:titleStyle>
    <p:bodyStyle>
      <a:lvl1pPr marL="51434" indent="-51434" algn="l" defTabSz="514337" rtl="0" eaLnBrk="1" latinLnBrk="0" hangingPunct="1">
        <a:lnSpc>
          <a:spcPct val="90000"/>
        </a:lnSpc>
        <a:spcBef>
          <a:spcPts val="675"/>
        </a:spcBef>
        <a:spcAft>
          <a:spcPts val="113"/>
        </a:spcAft>
        <a:buClr>
          <a:schemeClr val="accent1"/>
        </a:buClr>
        <a:buSzPct val="100000"/>
        <a:buFont typeface="Calibri" panose="020F0502020204030204" pitchFamily="34" charset="0"/>
        <a:buChar char=" "/>
        <a:defRPr sz="1575" kern="1200">
          <a:solidFill>
            <a:schemeClr val="tx1">
              <a:lumMod val="75000"/>
              <a:lumOff val="25000"/>
            </a:schemeClr>
          </a:solidFill>
          <a:latin typeface="+mn-lt"/>
          <a:ea typeface="+mn-ea"/>
          <a:cs typeface="+mn-cs"/>
        </a:defRPr>
      </a:lvl1pPr>
      <a:lvl2pPr marL="216022" indent="-102867" algn="l" defTabSz="514337" rtl="0" eaLnBrk="1" latinLnBrk="0" hangingPunct="1">
        <a:lnSpc>
          <a:spcPct val="90000"/>
        </a:lnSpc>
        <a:spcBef>
          <a:spcPts val="113"/>
        </a:spcBef>
        <a:spcAft>
          <a:spcPts val="225"/>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318890" indent="-102867" algn="l" defTabSz="514337" rtl="0" eaLnBrk="1" latinLnBrk="0" hangingPunct="1">
        <a:lnSpc>
          <a:spcPct val="90000"/>
        </a:lnSpc>
        <a:spcBef>
          <a:spcPts val="113"/>
        </a:spcBef>
        <a:spcAft>
          <a:spcPts val="225"/>
        </a:spcAft>
        <a:buClr>
          <a:schemeClr val="accent1"/>
        </a:buClr>
        <a:buFont typeface="Wingdings" charset="2"/>
        <a:buChar char="§"/>
        <a:defRPr sz="1013" kern="1200">
          <a:solidFill>
            <a:schemeClr val="tx1">
              <a:lumMod val="75000"/>
              <a:lumOff val="25000"/>
            </a:schemeClr>
          </a:solidFill>
          <a:latin typeface="+mn-lt"/>
          <a:ea typeface="+mn-ea"/>
          <a:cs typeface="+mn-cs"/>
        </a:defRPr>
      </a:lvl3pPr>
      <a:lvl4pPr marL="421757" indent="-102867" algn="l" defTabSz="514337" rtl="0" eaLnBrk="1" latinLnBrk="0" hangingPunct="1">
        <a:lnSpc>
          <a:spcPct val="90000"/>
        </a:lnSpc>
        <a:spcBef>
          <a:spcPts val="113"/>
        </a:spcBef>
        <a:spcAft>
          <a:spcPts val="225"/>
        </a:spcAft>
        <a:buClr>
          <a:schemeClr val="accent1"/>
        </a:buClr>
        <a:buFont typeface="Arial" charset="0"/>
        <a:buChar char="•"/>
        <a:defRPr sz="1013" kern="1200">
          <a:solidFill>
            <a:schemeClr val="tx1">
              <a:lumMod val="75000"/>
              <a:lumOff val="25000"/>
            </a:schemeClr>
          </a:solidFill>
          <a:latin typeface="+mn-lt"/>
          <a:ea typeface="+mn-ea"/>
          <a:cs typeface="+mn-cs"/>
        </a:defRPr>
      </a:lvl4pPr>
      <a:lvl5pPr marL="524624" indent="-102867" algn="l" defTabSz="514337" rtl="0" eaLnBrk="1" latinLnBrk="0" hangingPunct="1">
        <a:lnSpc>
          <a:spcPct val="90000"/>
        </a:lnSpc>
        <a:spcBef>
          <a:spcPts val="113"/>
        </a:spcBef>
        <a:spcAft>
          <a:spcPts val="225"/>
        </a:spcAft>
        <a:buClr>
          <a:schemeClr val="accent1"/>
        </a:buClr>
        <a:buFont typeface=".AppleSystemUIFont" charset="0"/>
        <a:buChar char="-"/>
        <a:defRPr sz="1013" kern="1200">
          <a:solidFill>
            <a:schemeClr val="tx1">
              <a:lumMod val="75000"/>
              <a:lumOff val="25000"/>
            </a:schemeClr>
          </a:solidFill>
          <a:latin typeface="+mn-lt"/>
          <a:ea typeface="+mn-ea"/>
          <a:cs typeface="+mn-cs"/>
        </a:defRPr>
      </a:lvl5pPr>
      <a:lvl6pPr marL="618735" indent="-128585" algn="l" defTabSz="514337"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32" indent="-128585" algn="l" defTabSz="514337"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29" indent="-128585" algn="l" defTabSz="514337"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27" indent="-128585" algn="l" defTabSz="514337"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020056"/>
            <a:ext cx="9144001" cy="123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92608" y="214954"/>
            <a:ext cx="8668512" cy="55111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92609" y="1041400"/>
            <a:ext cx="8668511" cy="359460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 y="4844840"/>
            <a:ext cx="1854203" cy="273844"/>
          </a:xfrm>
          <a:prstGeom prst="rect">
            <a:avLst/>
          </a:prstGeom>
        </p:spPr>
        <p:txBody>
          <a:bodyPr vert="horz" lIns="91440" tIns="45720" rIns="91440" bIns="45720" rtlCol="0" anchor="ctr"/>
          <a:lstStyle>
            <a:lvl1pPr algn="l">
              <a:defRPr sz="675">
                <a:solidFill>
                  <a:srgbClr val="FFFFFF"/>
                </a:solidFill>
              </a:defRPr>
            </a:lvl1pPr>
          </a:lstStyle>
          <a:p>
            <a:fld id="{0FE61780-2E25-4081-A2D9-4C0805256F67}" type="datetimeFigureOut">
              <a:rPr lang="en-US" smtClean="0"/>
              <a:t>1/9/2024</a:t>
            </a:fld>
            <a:endParaRPr lang="en-US" dirty="0"/>
          </a:p>
        </p:txBody>
      </p:sp>
      <p:sp>
        <p:nvSpPr>
          <p:cNvPr id="5" name="Footer Placeholder 4"/>
          <p:cNvSpPr>
            <a:spLocks noGrp="1"/>
          </p:cNvSpPr>
          <p:nvPr>
            <p:ph type="ftr" sz="quarter" idx="3"/>
          </p:nvPr>
        </p:nvSpPr>
        <p:spPr>
          <a:xfrm>
            <a:off x="2764640" y="4844840"/>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7977102" y="5019691"/>
            <a:ext cx="984019" cy="98993"/>
          </a:xfrm>
          <a:prstGeom prst="rect">
            <a:avLst/>
          </a:prstGeom>
        </p:spPr>
        <p:txBody>
          <a:bodyPr vert="horz" lIns="91440" tIns="45720" rIns="91440" bIns="45720" rtlCol="0" anchor="ctr"/>
          <a:lstStyle>
            <a:lvl1pPr algn="r">
              <a:defRPr sz="788">
                <a:solidFill>
                  <a:srgbClr val="FFFFFF"/>
                </a:solidFill>
              </a:defRPr>
            </a:lvl1pPr>
          </a:lstStyle>
          <a:p>
            <a:fld id="{283B9EA5-CE9A-4950-A80C-5ADF06B45BB8}" type="slidenum">
              <a:rPr lang="en-US" smtClean="0"/>
              <a:pPr/>
              <a:t>‹#›</a:t>
            </a:fld>
            <a:endParaRPr lang="en-US" dirty="0"/>
          </a:p>
        </p:txBody>
      </p:sp>
    </p:spTree>
    <p:extLst>
      <p:ext uri="{BB962C8B-B14F-4D97-AF65-F5344CB8AC3E}">
        <p14:creationId xmlns:p14="http://schemas.microsoft.com/office/powerpoint/2010/main" val="170796153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defTabSz="685800" rtl="0" eaLnBrk="1" latinLnBrk="0" hangingPunct="1">
        <a:lnSpc>
          <a:spcPct val="85000"/>
        </a:lnSpc>
        <a:spcBef>
          <a:spcPct val="0"/>
        </a:spcBef>
        <a:buNone/>
        <a:defRPr sz="3600" kern="1200" spc="-38" baseline="0">
          <a:solidFill>
            <a:schemeClr val="accent1">
              <a:lumMod val="50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Wingdings" charset="2"/>
        <a:buChar char="§"/>
        <a:defRPr sz="13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Arial" charset="0"/>
        <a:buChar char="•"/>
        <a:defRPr sz="13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AppleSystemUIFont" charset="0"/>
        <a:buChar char="-"/>
        <a:defRPr sz="13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www.cc.com/video-clips/08a2dg/the-colbert-report-vint-cerf-pt--1"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www.cc.com/video-clips/x9hnxr/the-colbert-report-vint-cerf-pt--2"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s://www.caida.org/research/topology/as_core_network/pics/2017/ascore-2017-feb-ipv4-poster-2048x1518.png"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500" dirty="0"/>
              <a:t>CS 4700 / CS 5700</a:t>
            </a:r>
            <a:br>
              <a:rPr lang="en-US" sz="4500" dirty="0"/>
            </a:br>
            <a:r>
              <a:rPr lang="en-US" sz="3675" dirty="0"/>
              <a:t>Network Fundamentals</a:t>
            </a:r>
          </a:p>
        </p:txBody>
      </p:sp>
      <p:sp>
        <p:nvSpPr>
          <p:cNvPr id="5" name="Subtitle 4"/>
          <p:cNvSpPr>
            <a:spLocks noGrp="1"/>
          </p:cNvSpPr>
          <p:nvPr>
            <p:ph type="subTitle" idx="1"/>
          </p:nvPr>
        </p:nvSpPr>
        <p:spPr>
          <a:xfrm>
            <a:off x="889462" y="3341716"/>
            <a:ext cx="7477298" cy="1110173"/>
          </a:xfrm>
        </p:spPr>
        <p:txBody>
          <a:bodyPr>
            <a:normAutofit fontScale="70000" lnSpcReduction="20000"/>
          </a:bodyPr>
          <a:lstStyle/>
          <a:p>
            <a:r>
              <a:rPr lang="en-US" b="1" dirty="0">
                <a:solidFill>
                  <a:schemeClr val="tx1"/>
                </a:solidFill>
              </a:rPr>
              <a:t>Lecture 2: History</a:t>
            </a:r>
          </a:p>
          <a:p>
            <a:r>
              <a:rPr lang="en-US" b="1" dirty="0">
                <a:solidFill>
                  <a:schemeClr val="tx1"/>
                </a:solidFill>
              </a:rPr>
              <a:t>(Hint: Al Gore *did* have a small role)</a:t>
            </a:r>
          </a:p>
          <a:p>
            <a:endParaRPr lang="en-US" b="1" dirty="0">
              <a:solidFill>
                <a:schemeClr val="tx1"/>
              </a:solidFill>
            </a:endParaRPr>
          </a:p>
          <a:p>
            <a:pPr algn="r"/>
            <a:r>
              <a:rPr lang="en-US" dirty="0"/>
              <a:t>Revised 9/9/2024</a:t>
            </a:r>
          </a:p>
        </p:txBody>
      </p:sp>
      <p:sp>
        <p:nvSpPr>
          <p:cNvPr id="4" name="Subtitle 2"/>
          <p:cNvSpPr txBox="1">
            <a:spLocks/>
          </p:cNvSpPr>
          <p:nvPr/>
        </p:nvSpPr>
        <p:spPr>
          <a:xfrm>
            <a:off x="1657349" y="2622176"/>
            <a:ext cx="5756276" cy="1600200"/>
          </a:xfrm>
          <a:prstGeom prst="rect">
            <a:avLst/>
          </a:prstGeom>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endParaRPr lang="en-US" sz="2700" b="1" dirty="0">
              <a:solidFill>
                <a:schemeClr val="tx1"/>
              </a:solidFill>
            </a:endParaRPr>
          </a:p>
        </p:txBody>
      </p:sp>
    </p:spTree>
    <p:extLst>
      <p:ext uri="{BB962C8B-B14F-4D97-AF65-F5344CB8AC3E}">
        <p14:creationId xmlns:p14="http://schemas.microsoft.com/office/powerpoint/2010/main" val="326550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the Internet</a:t>
            </a:r>
          </a:p>
        </p:txBody>
      </p:sp>
      <p:graphicFrame>
        <p:nvGraphicFramePr>
          <p:cNvPr id="6" name="Content Placeholder 3">
            <a:extLst>
              <a:ext uri="{FF2B5EF4-FFF2-40B4-BE49-F238E27FC236}">
                <a16:creationId xmlns:a16="http://schemas.microsoft.com/office/drawing/2014/main" id="{D8AED89A-AF1E-49F6-979F-FF7C778C9D3D}"/>
              </a:ext>
            </a:extLst>
          </p:cNvPr>
          <p:cNvGraphicFramePr>
            <a:graphicFrameLocks noGrp="1"/>
          </p:cNvGraphicFramePr>
          <p:nvPr>
            <p:ph idx="1"/>
            <p:extLst>
              <p:ext uri="{D42A27DB-BD31-4B8C-83A1-F6EECF244321}">
                <p14:modId xmlns:p14="http://schemas.microsoft.com/office/powerpoint/2010/main" val="3944566709"/>
              </p:ext>
            </p:extLst>
          </p:nvPr>
        </p:nvGraphicFramePr>
        <p:xfrm>
          <a:off x="152400" y="1200150"/>
          <a:ext cx="8839200"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10</a:t>
            </a:fld>
            <a:endParaRPr lang="en-US" dirty="0"/>
          </a:p>
        </p:txBody>
      </p:sp>
    </p:spTree>
    <p:extLst>
      <p:ext uri="{BB962C8B-B14F-4D97-AF65-F5344CB8AC3E}">
        <p14:creationId xmlns:p14="http://schemas.microsoft.com/office/powerpoint/2010/main" val="27350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the Internet</a:t>
            </a:r>
          </a:p>
        </p:txBody>
      </p:sp>
      <p:sp>
        <p:nvSpPr>
          <p:cNvPr id="4" name="Content Placeholder 3"/>
          <p:cNvSpPr>
            <a:spLocks noGrp="1"/>
          </p:cNvSpPr>
          <p:nvPr>
            <p:ph idx="1"/>
          </p:nvPr>
        </p:nvSpPr>
        <p:spPr/>
        <p:txBody>
          <a:bodyPr>
            <a:normAutofit/>
          </a:bodyPr>
          <a:lstStyle/>
          <a:p>
            <a:pPr>
              <a:lnSpc>
                <a:spcPct val="90000"/>
              </a:lnSpc>
            </a:pPr>
            <a:r>
              <a:rPr lang="en-US" sz="1800" dirty="0">
                <a:latin typeface="Century Gothic" pitchFamily="34" charset="0"/>
              </a:rPr>
              <a:t>1961: </a:t>
            </a:r>
            <a:r>
              <a:rPr lang="en-US" sz="1800" dirty="0" err="1">
                <a:latin typeface="Century Gothic" pitchFamily="34" charset="0"/>
              </a:rPr>
              <a:t>Kleinrock</a:t>
            </a:r>
            <a:r>
              <a:rPr lang="en-US" sz="1800" dirty="0">
                <a:latin typeface="Century Gothic" pitchFamily="34" charset="0"/>
              </a:rPr>
              <a:t> @ MIT: packet-switched network</a:t>
            </a:r>
          </a:p>
          <a:p>
            <a:pPr>
              <a:lnSpc>
                <a:spcPct val="90000"/>
              </a:lnSpc>
            </a:pPr>
            <a:r>
              <a:rPr lang="en-US" sz="1800" dirty="0">
                <a:latin typeface="Century Gothic" pitchFamily="34" charset="0"/>
              </a:rPr>
              <a:t>1962: </a:t>
            </a:r>
            <a:r>
              <a:rPr lang="en-US" sz="1800" dirty="0" err="1">
                <a:latin typeface="Century Gothic" pitchFamily="34" charset="0"/>
              </a:rPr>
              <a:t>Licklider</a:t>
            </a:r>
            <a:r>
              <a:rPr lang="ja-JP" altLang="en-US" sz="1800" dirty="0">
                <a:latin typeface="Century Gothic" pitchFamily="34" charset="0"/>
              </a:rPr>
              <a:t>’</a:t>
            </a:r>
            <a:r>
              <a:rPr lang="en-US" altLang="ja-JP" sz="1800" dirty="0">
                <a:latin typeface="Century Gothic" pitchFamily="34" charset="0"/>
              </a:rPr>
              <a:t>s vision of Galactic Network</a:t>
            </a:r>
          </a:p>
          <a:p>
            <a:pPr>
              <a:lnSpc>
                <a:spcPct val="90000"/>
              </a:lnSpc>
            </a:pPr>
            <a:r>
              <a:rPr lang="en-US" sz="1800" dirty="0">
                <a:latin typeface="Century Gothic" pitchFamily="34" charset="0"/>
              </a:rPr>
              <a:t>1965: Roberts connects computers over phone line</a:t>
            </a:r>
          </a:p>
          <a:p>
            <a:pPr>
              <a:lnSpc>
                <a:spcPct val="90000"/>
              </a:lnSpc>
            </a:pPr>
            <a:r>
              <a:rPr lang="en-US" sz="1800" dirty="0">
                <a:latin typeface="Century Gothic" pitchFamily="34" charset="0"/>
              </a:rPr>
              <a:t>1967: Roberts publishes vision of ARPANET</a:t>
            </a:r>
          </a:p>
          <a:p>
            <a:pPr>
              <a:lnSpc>
                <a:spcPct val="90000"/>
              </a:lnSpc>
            </a:pPr>
            <a:r>
              <a:rPr lang="en-US" sz="1800" dirty="0">
                <a:latin typeface="Century Gothic" pitchFamily="34" charset="0"/>
              </a:rPr>
              <a:t>1969: BBN installs first </a:t>
            </a:r>
            <a:r>
              <a:rPr lang="en-US" sz="1800" dirty="0" err="1">
                <a:latin typeface="Century Gothic" pitchFamily="34" charset="0"/>
              </a:rPr>
              <a:t>InterfaceMsgProcessor</a:t>
            </a:r>
            <a:r>
              <a:rPr lang="en-US" sz="1800" dirty="0">
                <a:latin typeface="Century Gothic" pitchFamily="34" charset="0"/>
              </a:rPr>
              <a:t> at UCLA</a:t>
            </a:r>
          </a:p>
          <a:p>
            <a:pPr>
              <a:lnSpc>
                <a:spcPct val="90000"/>
              </a:lnSpc>
            </a:pPr>
            <a:r>
              <a:rPr lang="en-US" sz="1800" dirty="0">
                <a:latin typeface="Century Gothic" pitchFamily="34" charset="0"/>
              </a:rPr>
              <a:t>1970: Network Control Protocol (NCP)</a:t>
            </a:r>
          </a:p>
          <a:p>
            <a:pPr>
              <a:lnSpc>
                <a:spcPct val="90000"/>
              </a:lnSpc>
            </a:pPr>
            <a:r>
              <a:rPr lang="en-US" sz="1800" dirty="0">
                <a:latin typeface="Century Gothic" pitchFamily="34" charset="0"/>
              </a:rPr>
              <a:t>1972: Public demonstration of ARPANET</a:t>
            </a:r>
          </a:p>
          <a:p>
            <a:pPr>
              <a:lnSpc>
                <a:spcPct val="90000"/>
              </a:lnSpc>
            </a:pPr>
            <a:r>
              <a:rPr lang="en-US" sz="1800" dirty="0">
                <a:latin typeface="Century Gothic" pitchFamily="34" charset="0"/>
              </a:rPr>
              <a:t>1972: Kahn @ DARPA advocates Open Architecture</a:t>
            </a:r>
          </a:p>
          <a:p>
            <a:pPr>
              <a:lnSpc>
                <a:spcPct val="90000"/>
              </a:lnSpc>
            </a:pPr>
            <a:r>
              <a:rPr lang="en-US" sz="1800" dirty="0">
                <a:latin typeface="Century Gothic" pitchFamily="34" charset="0"/>
              </a:rPr>
              <a:t>1972: </a:t>
            </a:r>
            <a:r>
              <a:rPr lang="en-US" sz="1800" dirty="0" err="1">
                <a:latin typeface="Century Gothic" pitchFamily="34" charset="0"/>
              </a:rPr>
              <a:t>Vint</a:t>
            </a:r>
            <a:r>
              <a:rPr lang="en-US" sz="1800" dirty="0">
                <a:latin typeface="Century Gothic" pitchFamily="34" charset="0"/>
              </a:rPr>
              <a:t> Cerf @ Stanford writes TCP</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11</a:t>
            </a:fld>
            <a:endParaRPr lang="en-US" dirty="0"/>
          </a:p>
        </p:txBody>
      </p:sp>
    </p:spTree>
    <p:extLst>
      <p:ext uri="{BB962C8B-B14F-4D97-AF65-F5344CB8AC3E}">
        <p14:creationId xmlns:p14="http://schemas.microsoft.com/office/powerpoint/2010/main" val="2897110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Internet, Explained by </a:t>
            </a:r>
            <a:r>
              <a:rPr lang="en-US" dirty="0" err="1"/>
              <a:t>Vint</a:t>
            </a:r>
            <a:r>
              <a:rPr lang="en-US" dirty="0"/>
              <a:t> Cerf</a:t>
            </a:r>
          </a:p>
        </p:txBody>
      </p:sp>
      <p:sp>
        <p:nvSpPr>
          <p:cNvPr id="4" name="Content Placeholder 3"/>
          <p:cNvSpPr>
            <a:spLocks noGrp="1"/>
          </p:cNvSpPr>
          <p:nvPr>
            <p:ph idx="1"/>
          </p:nvPr>
        </p:nvSpPr>
        <p:spPr/>
        <p:txBody>
          <a:bodyPr/>
          <a:lstStyle/>
          <a:p>
            <a:r>
              <a:rPr lang="en-US" dirty="0">
                <a:hlinkClick r:id="rId2"/>
              </a:rPr>
              <a:t>Vint Cerf on Colbert Report (Part 1)</a:t>
            </a:r>
            <a:endParaRPr lang="en-US" dirty="0"/>
          </a:p>
          <a:p>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12</a:t>
            </a:fld>
            <a:endParaRPr lang="en-US" dirty="0"/>
          </a:p>
        </p:txBody>
      </p:sp>
    </p:spTree>
    <p:extLst>
      <p:ext uri="{BB962C8B-B14F-4D97-AF65-F5344CB8AC3E}">
        <p14:creationId xmlns:p14="http://schemas.microsoft.com/office/powerpoint/2010/main" val="4041986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532D-D8D8-D944-87B5-9A382E69EF5A}"/>
              </a:ext>
            </a:extLst>
          </p:cNvPr>
          <p:cNvSpPr>
            <a:spLocks noGrp="1"/>
          </p:cNvSpPr>
          <p:nvPr>
            <p:ph type="title"/>
          </p:nvPr>
        </p:nvSpPr>
        <p:spPr/>
        <p:txBody>
          <a:bodyPr>
            <a:normAutofit fontScale="90000"/>
          </a:bodyPr>
          <a:lstStyle/>
          <a:p>
            <a:r>
              <a:rPr lang="en-US" dirty="0"/>
              <a:t>Lessons from </a:t>
            </a:r>
            <a:r>
              <a:rPr lang="en-US" dirty="0" err="1"/>
              <a:t>Vint</a:t>
            </a:r>
            <a:r>
              <a:rPr lang="en-US" dirty="0"/>
              <a:t> Cerf</a:t>
            </a:r>
          </a:p>
        </p:txBody>
      </p:sp>
      <p:sp>
        <p:nvSpPr>
          <p:cNvPr id="3" name="Content Placeholder 2">
            <a:extLst>
              <a:ext uri="{FF2B5EF4-FFF2-40B4-BE49-F238E27FC236}">
                <a16:creationId xmlns:a16="http://schemas.microsoft.com/office/drawing/2014/main" id="{34BC663D-B6AC-E749-B5C9-F428930FB4AE}"/>
              </a:ext>
            </a:extLst>
          </p:cNvPr>
          <p:cNvSpPr>
            <a:spLocks noGrp="1"/>
          </p:cNvSpPr>
          <p:nvPr>
            <p:ph idx="1"/>
          </p:nvPr>
        </p:nvSpPr>
        <p:spPr/>
        <p:txBody>
          <a:bodyPr/>
          <a:lstStyle/>
          <a:p>
            <a:pPr lvl="1">
              <a:buFont typeface="Arial" panose="020B0604020202020204" pitchFamily="34" charset="0"/>
              <a:buChar char="•"/>
            </a:pPr>
            <a:r>
              <a:rPr lang="en-US" dirty="0"/>
              <a:t>Internet originally designed for C&amp;C</a:t>
            </a:r>
          </a:p>
          <a:p>
            <a:pPr lvl="1">
              <a:buFont typeface="Arial" panose="020B0604020202020204" pitchFamily="34" charset="0"/>
              <a:buChar char="•"/>
            </a:pPr>
            <a:r>
              <a:rPr lang="en-US" dirty="0"/>
              <a:t>Computers make mistakes</a:t>
            </a:r>
          </a:p>
          <a:p>
            <a:pPr lvl="2">
              <a:buFont typeface="Arial" panose="020B0604020202020204" pitchFamily="34" charset="0"/>
              <a:buChar char="•"/>
            </a:pPr>
            <a:r>
              <a:rPr lang="en-US" dirty="0"/>
              <a:t>How do we keep the world safe when mistakes can now happen at a global scale</a:t>
            </a:r>
          </a:p>
          <a:p>
            <a:pPr lvl="1">
              <a:buFont typeface="Arial" panose="020B0604020202020204" pitchFamily="34" charset="0"/>
              <a:buChar char="•"/>
            </a:pPr>
            <a:r>
              <a:rPr lang="en-US" dirty="0"/>
              <a:t>Why wasn’t the Internet safer?</a:t>
            </a:r>
          </a:p>
          <a:p>
            <a:pPr lvl="2">
              <a:buFont typeface="Arial" panose="020B0604020202020204" pitchFamily="34" charset="0"/>
              <a:buChar char="•"/>
            </a:pPr>
            <a:r>
              <a:rPr lang="en-US" dirty="0"/>
              <a:t>It was an experiment, not expected to go outside academic/military use</a:t>
            </a:r>
          </a:p>
          <a:p>
            <a:pPr lvl="2">
              <a:buFont typeface="Arial" panose="020B0604020202020204" pitchFamily="34" charset="0"/>
              <a:buChar char="•"/>
            </a:pPr>
            <a:r>
              <a:rPr lang="en-US" dirty="0"/>
              <a:t>Experiment is still ongoing!</a:t>
            </a:r>
          </a:p>
          <a:p>
            <a:pPr lvl="1">
              <a:buFont typeface="Arial" panose="020B0604020202020204" pitchFamily="34" charset="0"/>
              <a:buChar char="•"/>
            </a:pPr>
            <a:r>
              <a:rPr lang="en-US" dirty="0"/>
              <a:t>Internet openness (we need to keep it that way)</a:t>
            </a:r>
          </a:p>
          <a:p>
            <a:pPr lvl="1">
              <a:buFont typeface="Arial" panose="020B0604020202020204" pitchFamily="34" charset="0"/>
              <a:buChar char="•"/>
            </a:pPr>
            <a:r>
              <a:rPr lang="en-US" dirty="0"/>
              <a:t>Still billions of people who are </a:t>
            </a:r>
            <a:r>
              <a:rPr lang="en-US" b="1" dirty="0"/>
              <a:t>not</a:t>
            </a:r>
            <a:r>
              <a:rPr lang="en-US" dirty="0"/>
              <a:t> online yet</a:t>
            </a:r>
          </a:p>
          <a:p>
            <a:pPr lvl="2">
              <a:buFont typeface="Arial" panose="020B0604020202020204" pitchFamily="34" charset="0"/>
              <a:buChar char="•"/>
            </a:pPr>
            <a:r>
              <a:rPr lang="en-US" dirty="0"/>
              <a:t>Many don’t have traditional computers, most new online users are coming via mobile</a:t>
            </a:r>
          </a:p>
          <a:p>
            <a:pPr lvl="1">
              <a:buFont typeface="Arial" panose="020B0604020202020204" pitchFamily="34" charset="0"/>
              <a:buChar char="•"/>
            </a:pPr>
            <a:r>
              <a:rPr lang="en-US" dirty="0"/>
              <a:t>Internet “turned on” in 1983</a:t>
            </a:r>
          </a:p>
          <a:p>
            <a:pPr lvl="1">
              <a:buFont typeface="Arial" panose="020B0604020202020204" pitchFamily="34" charset="0"/>
              <a:buChar char="•"/>
            </a:pPr>
            <a:r>
              <a:rPr lang="en-US" dirty="0"/>
              <a:t>Original Internet growth came via National Science Foundation (NSF)</a:t>
            </a:r>
          </a:p>
          <a:p>
            <a:pP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84DD640-3DE1-9649-8AC2-B11E3731CE1B}"/>
              </a:ext>
            </a:extLst>
          </p:cNvPr>
          <p:cNvSpPr>
            <a:spLocks noGrp="1"/>
          </p:cNvSpPr>
          <p:nvPr>
            <p:ph type="sldNum" sz="quarter" idx="12"/>
          </p:nvPr>
        </p:nvSpPr>
        <p:spPr/>
        <p:txBody>
          <a:bodyPr/>
          <a:lstStyle/>
          <a:p>
            <a:fld id="{283B9EA5-CE9A-4950-A80C-5ADF06B45BB8}" type="slidenum">
              <a:rPr lang="en-US" smtClean="0"/>
              <a:pPr/>
              <a:t>13</a:t>
            </a:fld>
            <a:endParaRPr lang="en-US" dirty="0"/>
          </a:p>
        </p:txBody>
      </p:sp>
    </p:spTree>
    <p:extLst>
      <p:ext uri="{BB962C8B-B14F-4D97-AF65-F5344CB8AC3E}">
        <p14:creationId xmlns:p14="http://schemas.microsoft.com/office/powerpoint/2010/main" val="2055932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Humans to Computers</a:t>
            </a:r>
          </a:p>
        </p:txBody>
      </p:sp>
      <p:sp>
        <p:nvSpPr>
          <p:cNvPr id="4" name="Content Placeholder 3"/>
          <p:cNvSpPr>
            <a:spLocks noGrp="1"/>
          </p:cNvSpPr>
          <p:nvPr>
            <p:ph idx="1"/>
          </p:nvPr>
        </p:nvSpPr>
        <p:spPr/>
        <p:txBody>
          <a:bodyPr/>
          <a:lstStyle/>
          <a:p>
            <a:r>
              <a:rPr lang="en-US" dirty="0"/>
              <a:t>1958: First use of a modem</a:t>
            </a:r>
          </a:p>
          <a:p>
            <a:pPr lvl="1"/>
            <a:r>
              <a:rPr lang="en-US" dirty="0"/>
              <a:t>Machine to machine communication</a:t>
            </a:r>
          </a:p>
          <a:p>
            <a:pPr lvl="1"/>
            <a:r>
              <a:rPr lang="en-US" dirty="0"/>
              <a:t>Analog vs. digital signals</a:t>
            </a:r>
          </a:p>
          <a:p>
            <a:r>
              <a:rPr lang="en-US"/>
              <a:t>Many different computer networks</a:t>
            </a:r>
            <a:endParaRPr lang="en-US" dirty="0"/>
          </a:p>
          <a:p>
            <a:pPr lvl="1"/>
            <a:r>
              <a:rPr lang="en-US"/>
              <a:t>Local vs. global</a:t>
            </a:r>
            <a:endParaRPr lang="en-US" dirty="0"/>
          </a:p>
          <a:p>
            <a:pPr lvl="2"/>
            <a:r>
              <a:rPr lang="en-US"/>
              <a:t>LAN, WAN</a:t>
            </a:r>
            <a:endParaRPr lang="en-US" dirty="0"/>
          </a:p>
          <a:p>
            <a:pPr lvl="1"/>
            <a:r>
              <a:rPr lang="en-US"/>
              <a:t>Private vs. public</a:t>
            </a:r>
            <a:endParaRPr lang="en-US" dirty="0"/>
          </a:p>
          <a:p>
            <a:pPr lvl="2"/>
            <a:r>
              <a:rPr lang="en-US"/>
              <a:t>Internet2, NIPRNet</a:t>
            </a:r>
            <a:endParaRPr lang="en-US" dirty="0"/>
          </a:p>
          <a:p>
            <a:pPr lvl="1"/>
            <a:r>
              <a:rPr lang="en-US"/>
              <a:t>General purpose vs. special purpose</a:t>
            </a:r>
            <a:endParaRPr lang="en-US" dirty="0"/>
          </a:p>
          <a:p>
            <a:pPr lvl="2"/>
            <a:r>
              <a:rPr lang="en-US"/>
              <a:t>E.g. credit cards, banks, defense</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14</a:t>
            </a:fld>
            <a:endParaRPr lang="en-US" dirty="0"/>
          </a:p>
        </p:txBody>
      </p:sp>
      <p:sp>
        <p:nvSpPr>
          <p:cNvPr id="5" name="Content Placeholder 3"/>
          <p:cNvSpPr txBox="1">
            <a:spLocks/>
          </p:cNvSpPr>
          <p:nvPr/>
        </p:nvSpPr>
        <p:spPr>
          <a:xfrm>
            <a:off x="3681484" y="2702259"/>
            <a:ext cx="4319516" cy="141510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en-US" sz="1950" dirty="0"/>
              <a:t>Technology</a:t>
            </a:r>
          </a:p>
          <a:p>
            <a:pPr lvl="2"/>
            <a:r>
              <a:rPr lang="en-US" sz="1725" dirty="0"/>
              <a:t>Satellite, Copper, Fiber</a:t>
            </a:r>
          </a:p>
          <a:p>
            <a:pPr lvl="2"/>
            <a:r>
              <a:rPr lang="en-US" sz="1725" dirty="0"/>
              <a:t>Circuit switched, packet switched</a:t>
            </a:r>
          </a:p>
        </p:txBody>
      </p:sp>
      <p:pic>
        <p:nvPicPr>
          <p:cNvPr id="4098" name="Picture 2" descr="C:\Users\t0ph3r\Documents\CS 4700\assets\Acoustic_coupler_20041015_175456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793" y="1181107"/>
            <a:ext cx="5035331" cy="38486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9924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anim calcmode="lin" valueType="num">
                                      <p:cBhvr>
                                        <p:cTn id="8" dur="500" fill="hold"/>
                                        <p:tgtEl>
                                          <p:spTgt spid="4098"/>
                                        </p:tgtEl>
                                        <p:attrNameLst>
                                          <p:attrName>ppt_x</p:attrName>
                                        </p:attrNameLst>
                                      </p:cBhvr>
                                      <p:tavLst>
                                        <p:tav tm="0">
                                          <p:val>
                                            <p:strVal val="#ppt_x"/>
                                          </p:val>
                                        </p:tav>
                                        <p:tav tm="100000">
                                          <p:val>
                                            <p:strVal val="#ppt_x"/>
                                          </p:val>
                                        </p:tav>
                                      </p:tavLst>
                                    </p:anim>
                                    <p:anim calcmode="lin" valueType="num">
                                      <p:cBhvr>
                                        <p:cTn id="9" dur="5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500"/>
                                        <p:tgtEl>
                                          <p:spTgt spid="4098"/>
                                        </p:tgtEl>
                                      </p:cBhvr>
                                    </p:animEffect>
                                    <p:anim calcmode="lin" valueType="num">
                                      <p:cBhvr>
                                        <p:cTn id="14" dur="500"/>
                                        <p:tgtEl>
                                          <p:spTgt spid="4098"/>
                                        </p:tgtEl>
                                        <p:attrNameLst>
                                          <p:attrName>ppt_x</p:attrName>
                                        </p:attrNameLst>
                                      </p:cBhvr>
                                      <p:tavLst>
                                        <p:tav tm="0">
                                          <p:val>
                                            <p:strVal val="ppt_x"/>
                                          </p:val>
                                        </p:tav>
                                        <p:tav tm="100000">
                                          <p:val>
                                            <p:strVal val="ppt_x"/>
                                          </p:val>
                                        </p:tav>
                                      </p:tavLst>
                                    </p:anim>
                                    <p:anim calcmode="lin" valueType="num">
                                      <p:cBhvr>
                                        <p:cTn id="15" dur="500"/>
                                        <p:tgtEl>
                                          <p:spTgt spid="4098"/>
                                        </p:tgtEl>
                                        <p:attrNameLst>
                                          <p:attrName>ppt_y</p:attrName>
                                        </p:attrNameLst>
                                      </p:cBhvr>
                                      <p:tavLst>
                                        <p:tav tm="0">
                                          <p:val>
                                            <p:strVal val="ppt_y"/>
                                          </p:val>
                                        </p:tav>
                                        <p:tav tm="100000">
                                          <p:val>
                                            <p:strVal val="ppt_y+.1"/>
                                          </p:val>
                                        </p:tav>
                                      </p:tavLst>
                                    </p:anim>
                                    <p:set>
                                      <p:cBhvr>
                                        <p:cTn id="16" dur="1" fill="hold">
                                          <p:stCondLst>
                                            <p:cond delay="499"/>
                                          </p:stCondLst>
                                        </p:cTn>
                                        <p:tgtEl>
                                          <p:spTgt spid="4098"/>
                                        </p:tgtEl>
                                        <p:attrNameLst>
                                          <p:attrName>style.visibility</p:attrName>
                                        </p:attrNameLst>
                                      </p:cBhvr>
                                      <p:to>
                                        <p:strVal val="hidden"/>
                                      </p:to>
                                    </p:se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anim calcmode="lin" valueType="num">
                                      <p:cBhvr>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3" end="3"/>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anim calcmode="lin" valueType="num">
                                      <p:cBhvr>
                                        <p:cTn id="2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anim calcmode="lin" valueType="num">
                                      <p:cBhvr>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anim calcmode="lin" valueType="num">
                                      <p:cBhvr>
                                        <p:cTn id="36"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500" fill="hold"/>
                                        <p:tgtEl>
                                          <p:spTgt spid="4">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anim calcmode="lin" valueType="num">
                                      <p:cBhvr>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2" dur="500" fill="hold"/>
                                        <p:tgtEl>
                                          <p:spTgt spid="4">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Effect transition="in" filter="fade">
                                      <p:cBhvr>
                                        <p:cTn id="45" dur="500"/>
                                        <p:tgtEl>
                                          <p:spTgt spid="4">
                                            <p:txEl>
                                              <p:pRg st="8" end="8"/>
                                            </p:txEl>
                                          </p:spTgt>
                                        </p:tgtEl>
                                      </p:cBhvr>
                                    </p:animEffect>
                                    <p:anim calcmode="lin" valueType="num">
                                      <p:cBhvr>
                                        <p:cTn id="46"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7" dur="500" fill="hold"/>
                                        <p:tgtEl>
                                          <p:spTgt spid="4">
                                            <p:txEl>
                                              <p:pRg st="8" end="8"/>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fade">
                                      <p:cBhvr>
                                        <p:cTn id="50" dur="500"/>
                                        <p:tgtEl>
                                          <p:spTgt spid="4">
                                            <p:txEl>
                                              <p:pRg st="9" end="9"/>
                                            </p:txEl>
                                          </p:spTgt>
                                        </p:tgtEl>
                                      </p:cBhvr>
                                    </p:animEffect>
                                    <p:anim calcmode="lin" valueType="num">
                                      <p:cBhvr>
                                        <p:cTn id="5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2" dur="500" fill="hold"/>
                                        <p:tgtEl>
                                          <p:spTgt spid="4">
                                            <p:txEl>
                                              <p:pRg st="9" end="9"/>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anim calcmode="lin" valueType="num">
                                      <p:cBhvr>
                                        <p:cTn id="56" dur="500" fill="hold"/>
                                        <p:tgtEl>
                                          <p:spTgt spid="5"/>
                                        </p:tgtEl>
                                        <p:attrNameLst>
                                          <p:attrName>ppt_x</p:attrName>
                                        </p:attrNameLst>
                                      </p:cBhvr>
                                      <p:tavLst>
                                        <p:tav tm="0">
                                          <p:val>
                                            <p:strVal val="#ppt_x"/>
                                          </p:val>
                                        </p:tav>
                                        <p:tav tm="100000">
                                          <p:val>
                                            <p:strVal val="#ppt_x"/>
                                          </p:val>
                                        </p:tav>
                                      </p:tavLst>
                                    </p:anim>
                                    <p:anim calcmode="lin" valueType="num">
                                      <p:cBhvr>
                                        <p:cTn id="5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The 1960s</a:t>
            </a:r>
          </a:p>
        </p:txBody>
      </p:sp>
      <p:sp>
        <p:nvSpPr>
          <p:cNvPr id="4" name="Content Placeholder 3"/>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normAutofit fontScale="55000" lnSpcReduction="20000"/>
          </a:bodyPr>
          <a:lstStyle/>
          <a:p>
            <a:fld id="{283B9EA5-CE9A-4950-A80C-5ADF06B45BB8}" type="slidenum">
              <a:rPr lang="en-US" smtClean="0"/>
              <a:t>15</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692" y="1304510"/>
            <a:ext cx="5851922" cy="3657600"/>
          </a:xfrm>
          <a:prstGeom prst="rect">
            <a:avLst/>
          </a:prstGeom>
          <a:noFill/>
          <a:ln>
            <a:noFill/>
          </a:ln>
          <a:effectLst>
            <a:outerShdw blurRad="76200" dist="63499" dir="5400000" algn="ctr" rotWithShape="0">
              <a:schemeClr val="bg2">
                <a:alpha val="4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6" name="Rounded Rectangle 5"/>
          <p:cNvSpPr/>
          <p:nvPr/>
        </p:nvSpPr>
        <p:spPr>
          <a:xfrm>
            <a:off x="1786579" y="2702257"/>
            <a:ext cx="1821977" cy="2139287"/>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5639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1971</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16</a:t>
            </a:fld>
            <a:endParaRPr lang="en-US" dirty="0"/>
          </a:p>
        </p:txBody>
      </p:sp>
      <p:pic>
        <p:nvPicPr>
          <p:cNvPr id="6" name="Picture 6"/>
          <p:cNvPicPr>
            <a:picLocks noChangeArrowheads="1"/>
          </p:cNvPicPr>
          <p:nvPr/>
        </p:nvPicPr>
        <p:blipFill>
          <a:blip r:embed="rId2">
            <a:extLst>
              <a:ext uri="{28A0092B-C50C-407E-A947-70E740481C1C}">
                <a14:useLocalDpi xmlns:a14="http://schemas.microsoft.com/office/drawing/2010/main" val="0"/>
              </a:ext>
            </a:extLst>
          </a:blip>
          <a:srcRect l="1840" t="3426" r="1524" b="7179"/>
          <a:stretch>
            <a:fillRect/>
          </a:stretch>
        </p:blipFill>
        <p:spPr bwMode="auto">
          <a:xfrm>
            <a:off x="1439842" y="1156754"/>
            <a:ext cx="6220820" cy="3791738"/>
          </a:xfrm>
          <a:prstGeom prst="rect">
            <a:avLst/>
          </a:prstGeom>
          <a:noFill/>
          <a:ln>
            <a:noFill/>
          </a:ln>
          <a:effectLst>
            <a:outerShdw blurRad="76200" dist="63499" dir="5400000" algn="ctr" rotWithShape="0">
              <a:schemeClr val="bg2">
                <a:alpha val="4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30973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1973</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17</a:t>
            </a:fld>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889927"/>
            <a:ext cx="6886575" cy="3906440"/>
          </a:xfrm>
          <a:prstGeom prst="rect">
            <a:avLst/>
          </a:prstGeom>
          <a:noFill/>
          <a:ln>
            <a:noFill/>
          </a:ln>
          <a:effectLst>
            <a:outerShdw blurRad="76200" dist="63499" dir="5400000" algn="ctr" rotWithShape="0">
              <a:schemeClr val="bg2">
                <a:alpha val="4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6" name="Rounded Rectangle 5"/>
          <p:cNvSpPr/>
          <p:nvPr/>
        </p:nvSpPr>
        <p:spPr>
          <a:xfrm>
            <a:off x="914400" y="2843146"/>
            <a:ext cx="1076325" cy="58162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ounded Rectangle 6"/>
          <p:cNvSpPr/>
          <p:nvPr/>
        </p:nvSpPr>
        <p:spPr>
          <a:xfrm>
            <a:off x="5772150" y="3424767"/>
            <a:ext cx="2000250" cy="89535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3895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from </a:t>
            </a:r>
            <a:r>
              <a:rPr lang="en-US" dirty="0" err="1"/>
              <a:t>Vint</a:t>
            </a:r>
            <a:endParaRPr lang="en-US" dirty="0"/>
          </a:p>
        </p:txBody>
      </p:sp>
      <p:sp>
        <p:nvSpPr>
          <p:cNvPr id="4" name="Content Placeholder 3"/>
          <p:cNvSpPr>
            <a:spLocks noGrp="1"/>
          </p:cNvSpPr>
          <p:nvPr>
            <p:ph idx="1"/>
          </p:nvPr>
        </p:nvSpPr>
        <p:spPr/>
        <p:txBody>
          <a:bodyPr/>
          <a:lstStyle/>
          <a:p>
            <a:r>
              <a:rPr lang="en-US" dirty="0">
                <a:hlinkClick r:id="rId2"/>
              </a:rPr>
              <a:t>Vint Cerf on Colbert Report (Part 2)</a:t>
            </a:r>
            <a:endParaRPr lang="en-US" dirty="0"/>
          </a:p>
          <a:p>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18</a:t>
            </a:fld>
            <a:endParaRPr lang="en-US" dirty="0"/>
          </a:p>
        </p:txBody>
      </p:sp>
    </p:spTree>
    <p:extLst>
      <p:ext uri="{BB962C8B-B14F-4D97-AF65-F5344CB8AC3E}">
        <p14:creationId xmlns:p14="http://schemas.microsoft.com/office/powerpoint/2010/main" val="2295909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57F0-8607-D441-AEFE-71F9A80F6E87}"/>
              </a:ext>
            </a:extLst>
          </p:cNvPr>
          <p:cNvSpPr>
            <a:spLocks noGrp="1"/>
          </p:cNvSpPr>
          <p:nvPr>
            <p:ph type="title"/>
          </p:nvPr>
        </p:nvSpPr>
        <p:spPr/>
        <p:txBody>
          <a:bodyPr>
            <a:normAutofit fontScale="90000"/>
          </a:bodyPr>
          <a:lstStyle/>
          <a:p>
            <a:r>
              <a:rPr lang="en-US" dirty="0"/>
              <a:t>Lessons from </a:t>
            </a:r>
            <a:r>
              <a:rPr lang="en-US" dirty="0" err="1"/>
              <a:t>Vint</a:t>
            </a:r>
            <a:r>
              <a:rPr lang="en-US" dirty="0"/>
              <a:t> Cerf (2)</a:t>
            </a:r>
          </a:p>
        </p:txBody>
      </p:sp>
      <p:sp>
        <p:nvSpPr>
          <p:cNvPr id="3" name="Content Placeholder 2">
            <a:extLst>
              <a:ext uri="{FF2B5EF4-FFF2-40B4-BE49-F238E27FC236}">
                <a16:creationId xmlns:a16="http://schemas.microsoft.com/office/drawing/2014/main" id="{D1FA77DC-7182-0142-B6D5-0C01A5F5B674}"/>
              </a:ext>
            </a:extLst>
          </p:cNvPr>
          <p:cNvSpPr>
            <a:spLocks noGrp="1"/>
          </p:cNvSpPr>
          <p:nvPr>
            <p:ph idx="1"/>
          </p:nvPr>
        </p:nvSpPr>
        <p:spPr/>
        <p:txBody>
          <a:bodyPr/>
          <a:lstStyle/>
          <a:p>
            <a:pPr lvl="1">
              <a:buFont typeface="Arial" panose="020B0604020202020204" pitchFamily="34" charset="0"/>
              <a:buChar char="•"/>
            </a:pPr>
            <a:r>
              <a:rPr lang="en-US" dirty="0"/>
              <a:t>Started out as scientists building the Internet, now engineers</a:t>
            </a:r>
          </a:p>
          <a:p>
            <a:pPr lvl="1">
              <a:buFont typeface="Arial" panose="020B0604020202020204" pitchFamily="34" charset="0"/>
              <a:buChar char="•"/>
            </a:pPr>
            <a:r>
              <a:rPr lang="en-US" dirty="0"/>
              <a:t>How many things are on the Internet</a:t>
            </a:r>
          </a:p>
          <a:p>
            <a:pPr lvl="2">
              <a:buFont typeface="Arial" panose="020B0604020202020204" pitchFamily="34" charset="0"/>
              <a:buChar char="•"/>
            </a:pPr>
            <a:r>
              <a:rPr lang="en-US" dirty="0"/>
              <a:t>We don’t know!</a:t>
            </a:r>
          </a:p>
          <a:p>
            <a:pPr lvl="1">
              <a:buFont typeface="Arial" panose="020B0604020202020204" pitchFamily="34" charset="0"/>
              <a:buChar char="•"/>
            </a:pPr>
            <a:r>
              <a:rPr lang="en-US" dirty="0"/>
              <a:t>We ran out of addresses (unique names) for them</a:t>
            </a:r>
          </a:p>
        </p:txBody>
      </p:sp>
      <p:sp>
        <p:nvSpPr>
          <p:cNvPr id="4" name="Slide Number Placeholder 3">
            <a:extLst>
              <a:ext uri="{FF2B5EF4-FFF2-40B4-BE49-F238E27FC236}">
                <a16:creationId xmlns:a16="http://schemas.microsoft.com/office/drawing/2014/main" id="{955BE48B-3016-1A44-A142-B535B18034B9}"/>
              </a:ext>
            </a:extLst>
          </p:cNvPr>
          <p:cNvSpPr>
            <a:spLocks noGrp="1"/>
          </p:cNvSpPr>
          <p:nvPr>
            <p:ph type="sldNum" sz="quarter" idx="12"/>
          </p:nvPr>
        </p:nvSpPr>
        <p:spPr/>
        <p:txBody>
          <a:bodyPr/>
          <a:lstStyle/>
          <a:p>
            <a:fld id="{283B9EA5-CE9A-4950-A80C-5ADF06B45BB8}" type="slidenum">
              <a:rPr lang="en-US" smtClean="0"/>
              <a:pPr/>
              <a:t>19</a:t>
            </a:fld>
            <a:endParaRPr lang="en-US" dirty="0"/>
          </a:p>
        </p:txBody>
      </p:sp>
    </p:spTree>
    <p:extLst>
      <p:ext uri="{BB962C8B-B14F-4D97-AF65-F5344CB8AC3E}">
        <p14:creationId xmlns:p14="http://schemas.microsoft.com/office/powerpoint/2010/main" val="354950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 Communication Network?</a:t>
            </a:r>
          </a:p>
        </p:txBody>
      </p:sp>
      <p:sp>
        <p:nvSpPr>
          <p:cNvPr id="4" name="Content Placeholder 3"/>
          <p:cNvSpPr>
            <a:spLocks noGrp="1"/>
          </p:cNvSpPr>
          <p:nvPr>
            <p:ph idx="1"/>
          </p:nvPr>
        </p:nvSpPr>
        <p:spPr/>
        <p:txBody>
          <a:bodyPr/>
          <a:lstStyle/>
          <a:p>
            <a:pPr marL="0" indent="0" algn="ctr">
              <a:buNone/>
            </a:pPr>
            <a:r>
              <a:rPr lang="en-US"/>
              <a:t>A communications network is a network of </a:t>
            </a:r>
            <a:r>
              <a:rPr lang="en-US">
                <a:solidFill>
                  <a:schemeClr val="accent1"/>
                </a:solidFill>
              </a:rPr>
              <a:t>links</a:t>
            </a:r>
            <a:r>
              <a:rPr lang="en-US"/>
              <a:t> and </a:t>
            </a:r>
            <a:r>
              <a:rPr lang="en-US">
                <a:solidFill>
                  <a:schemeClr val="accent1"/>
                </a:solidFill>
              </a:rPr>
              <a:t>nodes</a:t>
            </a:r>
            <a:r>
              <a:rPr lang="en-US"/>
              <a:t> arranged so that </a:t>
            </a:r>
            <a:r>
              <a:rPr lang="en-US">
                <a:solidFill>
                  <a:schemeClr val="accent1"/>
                </a:solidFill>
              </a:rPr>
              <a:t>messages</a:t>
            </a:r>
            <a:r>
              <a:rPr lang="en-US"/>
              <a:t> may be passed from one part of the network to another</a:t>
            </a:r>
            <a:endParaRPr lang="en-US" dirty="0"/>
          </a:p>
          <a:p>
            <a:pPr marL="0" indent="0" algn="ctr">
              <a:buNone/>
            </a:pPr>
            <a:endParaRPr lang="en-US" dirty="0"/>
          </a:p>
          <a:p>
            <a:r>
              <a:rPr lang="en-US"/>
              <a:t>What are nodes and links?</a:t>
            </a:r>
            <a:endParaRPr lang="en-US" dirty="0"/>
          </a:p>
          <a:p>
            <a:pPr lvl="1"/>
            <a:r>
              <a:rPr lang="en-US"/>
              <a:t>People and roads</a:t>
            </a:r>
            <a:endParaRPr lang="en-US" dirty="0"/>
          </a:p>
          <a:p>
            <a:pPr lvl="1"/>
            <a:r>
              <a:rPr lang="en-US"/>
              <a:t>Telephones and switches</a:t>
            </a:r>
            <a:endParaRPr lang="en-US" dirty="0"/>
          </a:p>
          <a:p>
            <a:pPr lvl="1"/>
            <a:r>
              <a:rPr lang="en-US"/>
              <a:t>Computers and routers</a:t>
            </a:r>
            <a:endParaRPr lang="en-US" dirty="0"/>
          </a:p>
          <a:p>
            <a:r>
              <a:rPr lang="en-US"/>
              <a:t>What is a message?</a:t>
            </a:r>
            <a:endParaRPr lang="en-US" dirty="0"/>
          </a:p>
          <a:p>
            <a:pPr lvl="1"/>
            <a:r>
              <a:rPr lang="en-US" b="1">
                <a:solidFill>
                  <a:schemeClr val="accent1"/>
                </a:solidFill>
              </a:rPr>
              <a:t>Information</a:t>
            </a:r>
            <a:endParaRPr lang="en-US" b="1" dirty="0">
              <a:solidFill>
                <a:schemeClr val="accent1"/>
              </a:solidFill>
            </a:endParaRP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2</a:t>
            </a:fld>
            <a:endParaRPr lang="en-US" dirty="0"/>
          </a:p>
        </p:txBody>
      </p:sp>
      <p:grpSp>
        <p:nvGrpSpPr>
          <p:cNvPr id="5" name="Group 4"/>
          <p:cNvGrpSpPr/>
          <p:nvPr/>
        </p:nvGrpSpPr>
        <p:grpSpPr>
          <a:xfrm>
            <a:off x="2495975" y="2348532"/>
            <a:ext cx="4142307" cy="1713697"/>
            <a:chOff x="414979" y="3333623"/>
            <a:chExt cx="8263530" cy="1523216"/>
          </a:xfrm>
        </p:grpSpPr>
        <p:sp>
          <p:nvSpPr>
            <p:cNvPr id="6" name="Rectangle 5"/>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7" name="Content Placeholder 2"/>
            <p:cNvSpPr txBox="1">
              <a:spLocks/>
            </p:cNvSpPr>
            <p:nvPr/>
          </p:nvSpPr>
          <p:spPr>
            <a:xfrm>
              <a:off x="514376" y="3496212"/>
              <a:ext cx="8118848" cy="120830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buClr>
                  <a:schemeClr val="bg1"/>
                </a:buClr>
                <a:buNone/>
              </a:pPr>
              <a:r>
                <a:rPr lang="en-US" dirty="0">
                  <a:solidFill>
                    <a:schemeClr val="bg1"/>
                  </a:solidFill>
                </a:rPr>
                <a:t>Networks are key for:</a:t>
              </a:r>
            </a:p>
            <a:p>
              <a:pPr>
                <a:buClr>
                  <a:schemeClr val="bg1"/>
                </a:buClr>
              </a:pPr>
              <a:r>
                <a:rPr lang="en-US" dirty="0">
                  <a:solidFill>
                    <a:schemeClr val="bg1"/>
                  </a:solidFill>
                </a:rPr>
                <a:t>Speed</a:t>
              </a:r>
            </a:p>
            <a:p>
              <a:pPr>
                <a:buClr>
                  <a:schemeClr val="bg1"/>
                </a:buClr>
              </a:pPr>
              <a:r>
                <a:rPr lang="en-US" dirty="0">
                  <a:solidFill>
                    <a:schemeClr val="bg1"/>
                  </a:solidFill>
                </a:rPr>
                <a:t>Distance</a:t>
              </a:r>
            </a:p>
          </p:txBody>
        </p:sp>
      </p:grpSp>
    </p:spTree>
    <p:extLst>
      <p:ext uri="{BB962C8B-B14F-4D97-AF65-F5344CB8AC3E}">
        <p14:creationId xmlns:p14="http://schemas.microsoft.com/office/powerpoint/2010/main" val="103265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anim calcmode="lin" valueType="num">
                                      <p:cBhvr>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anim calcmode="lin" valueType="num">
                                      <p:cBhvr>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500"/>
                                        <p:tgtEl>
                                          <p:spTgt spid="4">
                                            <p:txEl>
                                              <p:pRg st="5" end="5"/>
                                            </p:txEl>
                                          </p:spTgt>
                                        </p:tgtEl>
                                      </p:cBhvr>
                                    </p:animEffect>
                                    <p:anim calcmode="lin" valueType="num">
                                      <p:cBhvr>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anim calcmode="lin" valueType="num">
                                      <p:cBhvr>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500"/>
                                        <p:tgtEl>
                                          <p:spTgt spid="4">
                                            <p:txEl>
                                              <p:pRg st="7" end="7"/>
                                            </p:txEl>
                                          </p:spTgt>
                                        </p:tgtEl>
                                      </p:cBhvr>
                                    </p:animEffect>
                                    <p:anim calcmode="lin" valueType="num">
                                      <p:cBhvr>
                                        <p:cTn id="4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3" dur="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anim calcmode="lin" valueType="num">
                                      <p:cBhvr>
                                        <p:cTn id="49" dur="500" fill="hold"/>
                                        <p:tgtEl>
                                          <p:spTgt spid="5"/>
                                        </p:tgtEl>
                                        <p:attrNameLst>
                                          <p:attrName>ppt_x</p:attrName>
                                        </p:attrNameLst>
                                      </p:cBhvr>
                                      <p:tavLst>
                                        <p:tav tm="0">
                                          <p:val>
                                            <p:strVal val="#ppt_x"/>
                                          </p:val>
                                        </p:tav>
                                        <p:tav tm="100000">
                                          <p:val>
                                            <p:strVal val="#ppt_x"/>
                                          </p:val>
                                        </p:tav>
                                      </p:tavLst>
                                    </p:anim>
                                    <p:anim calcmode="lin" valueType="num">
                                      <p:cBhvr>
                                        <p:cTn id="5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1973</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20</a:t>
            </a:fld>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889927"/>
            <a:ext cx="6886575" cy="3906440"/>
          </a:xfrm>
          <a:prstGeom prst="rect">
            <a:avLst/>
          </a:prstGeom>
          <a:noFill/>
          <a:ln>
            <a:noFill/>
          </a:ln>
          <a:effectLst>
            <a:outerShdw blurRad="76200" dist="63499" dir="5400000" algn="ctr" rotWithShape="0">
              <a:schemeClr val="bg2">
                <a:alpha val="4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6" name="Rounded Rectangle 5"/>
          <p:cNvSpPr/>
          <p:nvPr/>
        </p:nvSpPr>
        <p:spPr>
          <a:xfrm>
            <a:off x="914400" y="2843146"/>
            <a:ext cx="1076325" cy="58162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ounded Rectangle 6"/>
          <p:cNvSpPr/>
          <p:nvPr/>
        </p:nvSpPr>
        <p:spPr>
          <a:xfrm>
            <a:off x="5772150" y="3424767"/>
            <a:ext cx="2000250" cy="89535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4079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4581-EF2F-E042-8987-8FF7994782AF}"/>
              </a:ext>
            </a:extLst>
          </p:cNvPr>
          <p:cNvSpPr>
            <a:spLocks noGrp="1"/>
          </p:cNvSpPr>
          <p:nvPr>
            <p:ph type="title"/>
          </p:nvPr>
        </p:nvSpPr>
        <p:spPr/>
        <p:txBody>
          <a:bodyPr>
            <a:normAutofit fontScale="90000"/>
          </a:bodyPr>
          <a:lstStyle/>
          <a:p>
            <a:r>
              <a:rPr lang="en-US" dirty="0"/>
              <a:t>That was 1973, how about now?</a:t>
            </a:r>
          </a:p>
        </p:txBody>
      </p:sp>
      <p:sp>
        <p:nvSpPr>
          <p:cNvPr id="3" name="Content Placeholder 2">
            <a:extLst>
              <a:ext uri="{FF2B5EF4-FFF2-40B4-BE49-F238E27FC236}">
                <a16:creationId xmlns:a16="http://schemas.microsoft.com/office/drawing/2014/main" id="{2D8A7A5E-712E-7D42-B05F-F184E3FDFD3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20CDDD5-40C6-B34E-A9E5-D3E6136D2F13}"/>
              </a:ext>
            </a:extLst>
          </p:cNvPr>
          <p:cNvSpPr>
            <a:spLocks noGrp="1"/>
          </p:cNvSpPr>
          <p:nvPr>
            <p:ph type="sldNum" sz="quarter" idx="12"/>
          </p:nvPr>
        </p:nvSpPr>
        <p:spPr/>
        <p:txBody>
          <a:bodyPr/>
          <a:lstStyle/>
          <a:p>
            <a:fld id="{283B9EA5-CE9A-4950-A80C-5ADF06B45BB8}" type="slidenum">
              <a:rPr lang="en-US" smtClean="0"/>
              <a:pPr/>
              <a:t>21</a:t>
            </a:fld>
            <a:endParaRPr lang="en-US" dirty="0"/>
          </a:p>
        </p:txBody>
      </p:sp>
      <p:pic>
        <p:nvPicPr>
          <p:cNvPr id="1026" name="Picture 2">
            <a:extLst>
              <a:ext uri="{FF2B5EF4-FFF2-40B4-BE49-F238E27FC236}">
                <a16:creationId xmlns:a16="http://schemas.microsoft.com/office/drawing/2014/main" id="{7424DDBB-738E-9049-8FD0-B91B8E0B8C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09"/>
          <a:stretch/>
        </p:blipFill>
        <p:spPr bwMode="auto">
          <a:xfrm>
            <a:off x="2672773" y="1259285"/>
            <a:ext cx="3504694" cy="315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174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fontScale="90000"/>
          </a:bodyPr>
          <a:lstStyle/>
          <a:p>
            <a:r>
              <a:rPr lang="en-US" dirty="0"/>
              <a:t>2000</a:t>
            </a:r>
          </a:p>
        </p:txBody>
      </p:sp>
      <p:sp>
        <p:nvSpPr>
          <p:cNvPr id="18" name="Content Placeholder 17"/>
          <p:cNvSpPr>
            <a:spLocks noGrp="1"/>
          </p:cNvSpPr>
          <p:nvPr>
            <p:ph idx="1"/>
          </p:nvPr>
        </p:nvSpPr>
        <p:spPr/>
        <p:txBody>
          <a:bodyPr/>
          <a:lstStyle/>
          <a:p>
            <a:endParaRPr lang="en-US" dirty="0"/>
          </a:p>
        </p:txBody>
      </p:sp>
      <p:pic>
        <p:nvPicPr>
          <p:cNvPr id="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3236" y="97238"/>
            <a:ext cx="6467255" cy="4831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000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0" y="903768"/>
            <a:ext cx="390746" cy="188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a:xfrm>
            <a:off x="1143000" y="865225"/>
            <a:ext cx="400050" cy="285750"/>
          </a:xfrm>
        </p:spPr>
        <p:txBody>
          <a:bodyPr>
            <a:normAutofit/>
          </a:bodyPr>
          <a:lstStyle/>
          <a:p>
            <a:fld id="{283B9EA5-CE9A-4950-A80C-5ADF06B45BB8}" type="slidenum">
              <a:rPr lang="en-US" sz="1275">
                <a:solidFill>
                  <a:schemeClr val="bg1"/>
                </a:solidFill>
              </a:rPr>
              <a:pPr/>
              <a:t>23</a:t>
            </a:fld>
            <a:endParaRPr lang="en-US" sz="1275" dirty="0">
              <a:solidFill>
                <a:schemeClr val="bg1"/>
              </a:solidFill>
            </a:endParaRPr>
          </a:p>
        </p:txBody>
      </p:sp>
      <p:sp>
        <p:nvSpPr>
          <p:cNvPr id="6" name="Rectangle 5"/>
          <p:cNvSpPr/>
          <p:nvPr/>
        </p:nvSpPr>
        <p:spPr>
          <a:xfrm>
            <a:off x="1143001" y="0"/>
            <a:ext cx="390746" cy="861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143001" y="1150975"/>
            <a:ext cx="390746" cy="3992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9"/>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20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1338373" y="142078"/>
            <a:ext cx="1433015" cy="600164"/>
          </a:xfrm>
          <a:prstGeom prst="rect">
            <a:avLst/>
          </a:prstGeom>
          <a:noFill/>
        </p:spPr>
        <p:txBody>
          <a:bodyPr wrap="square" rtlCol="0">
            <a:spAutoFit/>
          </a:bodyPr>
          <a:lstStyle/>
          <a:p>
            <a:pPr algn="ctr"/>
            <a:r>
              <a:rPr lang="en-US" sz="3300" dirty="0">
                <a:solidFill>
                  <a:schemeClr val="bg1"/>
                </a:solidFill>
              </a:rPr>
              <a:t>2006</a:t>
            </a:r>
            <a:endParaRPr lang="en-US" sz="1350" dirty="0">
              <a:solidFill>
                <a:schemeClr val="bg1"/>
              </a:solidFill>
            </a:endParaRPr>
          </a:p>
        </p:txBody>
      </p:sp>
    </p:spTree>
    <p:extLst>
      <p:ext uri="{BB962C8B-B14F-4D97-AF65-F5344CB8AC3E}">
        <p14:creationId xmlns:p14="http://schemas.microsoft.com/office/powerpoint/2010/main" val="186123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0" y="903768"/>
            <a:ext cx="390746" cy="188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a:xfrm>
            <a:off x="1143000" y="865225"/>
            <a:ext cx="400050" cy="285750"/>
          </a:xfrm>
        </p:spPr>
        <p:txBody>
          <a:bodyPr>
            <a:normAutofit/>
          </a:bodyPr>
          <a:lstStyle/>
          <a:p>
            <a:fld id="{283B9EA5-CE9A-4950-A80C-5ADF06B45BB8}" type="slidenum">
              <a:rPr lang="en-US" sz="1275">
                <a:solidFill>
                  <a:schemeClr val="bg1"/>
                </a:solidFill>
              </a:rPr>
              <a:pPr/>
              <a:t>24</a:t>
            </a:fld>
            <a:endParaRPr lang="en-US" sz="1275" dirty="0">
              <a:solidFill>
                <a:schemeClr val="bg1"/>
              </a:solidFill>
            </a:endParaRPr>
          </a:p>
        </p:txBody>
      </p:sp>
      <p:sp>
        <p:nvSpPr>
          <p:cNvPr id="6" name="Rectangle 5"/>
          <p:cNvSpPr/>
          <p:nvPr/>
        </p:nvSpPr>
        <p:spPr>
          <a:xfrm>
            <a:off x="1143001" y="0"/>
            <a:ext cx="390746" cy="861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143001" y="1150975"/>
            <a:ext cx="390746" cy="3992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90726" y="-869156"/>
            <a:ext cx="5164931" cy="6860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1338373" y="142078"/>
            <a:ext cx="1433015" cy="600164"/>
          </a:xfrm>
          <a:prstGeom prst="rect">
            <a:avLst/>
          </a:prstGeom>
          <a:noFill/>
        </p:spPr>
        <p:txBody>
          <a:bodyPr wrap="square" rtlCol="0">
            <a:spAutoFit/>
          </a:bodyPr>
          <a:lstStyle/>
          <a:p>
            <a:pPr algn="ctr"/>
            <a:r>
              <a:rPr lang="en-US" sz="3300" dirty="0">
                <a:solidFill>
                  <a:schemeClr val="bg1"/>
                </a:solidFill>
              </a:rPr>
              <a:t>2009</a:t>
            </a:r>
            <a:endParaRPr lang="en-US" sz="1350" dirty="0">
              <a:solidFill>
                <a:schemeClr val="bg1"/>
              </a:solidFill>
            </a:endParaRPr>
          </a:p>
        </p:txBody>
      </p:sp>
    </p:spTree>
    <p:extLst>
      <p:ext uri="{BB962C8B-B14F-4D97-AF65-F5344CB8AC3E}">
        <p14:creationId xmlns:p14="http://schemas.microsoft.com/office/powerpoint/2010/main" val="1232981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FC829-945B-1347-BD1E-695D1CCA93F3}"/>
              </a:ext>
            </a:extLst>
          </p:cNvPr>
          <p:cNvSpPr>
            <a:spLocks noGrp="1"/>
          </p:cNvSpPr>
          <p:nvPr>
            <p:ph type="title"/>
          </p:nvPr>
        </p:nvSpPr>
        <p:spPr/>
        <p:txBody>
          <a:bodyPr>
            <a:normAutofit fontScale="90000"/>
          </a:bodyPr>
          <a:lstStyle/>
          <a:p>
            <a:r>
              <a:rPr lang="en-US" dirty="0"/>
              <a:t>2017</a:t>
            </a:r>
          </a:p>
        </p:txBody>
      </p:sp>
      <p:sp>
        <p:nvSpPr>
          <p:cNvPr id="3" name="Content Placeholder 2">
            <a:extLst>
              <a:ext uri="{FF2B5EF4-FFF2-40B4-BE49-F238E27FC236}">
                <a16:creationId xmlns:a16="http://schemas.microsoft.com/office/drawing/2014/main" id="{67B750DB-A5BF-CD45-8A47-5CB50A21D436}"/>
              </a:ext>
            </a:extLst>
          </p:cNvPr>
          <p:cNvSpPr>
            <a:spLocks noGrp="1"/>
          </p:cNvSpPr>
          <p:nvPr>
            <p:ph idx="1"/>
          </p:nvPr>
        </p:nvSpPr>
        <p:spPr>
          <a:xfrm>
            <a:off x="292609" y="1300008"/>
            <a:ext cx="8668511" cy="3887146"/>
          </a:xfrm>
        </p:spPr>
        <p:txBody>
          <a:bodyPr>
            <a:normAutofit/>
          </a:bodyPr>
          <a:lstStyle/>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r>
              <a:rPr lang="en-US" sz="1400" dirty="0">
                <a:hlinkClick r:id="rId2"/>
              </a:rPr>
              <a:t>https://www.caida.org/research/topology/as_core_network/pics/2017/ascore-2017-feb-ipv4-poster-2048x1518.png</a:t>
            </a:r>
            <a:endParaRPr lang="en-US" sz="1400" dirty="0"/>
          </a:p>
          <a:p>
            <a:endParaRPr lang="en-US" dirty="0"/>
          </a:p>
        </p:txBody>
      </p:sp>
      <p:sp>
        <p:nvSpPr>
          <p:cNvPr id="4" name="Slide Number Placeholder 3">
            <a:extLst>
              <a:ext uri="{FF2B5EF4-FFF2-40B4-BE49-F238E27FC236}">
                <a16:creationId xmlns:a16="http://schemas.microsoft.com/office/drawing/2014/main" id="{434396A2-7C7C-F147-A3EB-6ECCD14BEA0A}"/>
              </a:ext>
            </a:extLst>
          </p:cNvPr>
          <p:cNvSpPr>
            <a:spLocks noGrp="1"/>
          </p:cNvSpPr>
          <p:nvPr>
            <p:ph type="sldNum" sz="quarter" idx="12"/>
          </p:nvPr>
        </p:nvSpPr>
        <p:spPr/>
        <p:txBody>
          <a:bodyPr/>
          <a:lstStyle/>
          <a:p>
            <a:fld id="{283B9EA5-CE9A-4950-A80C-5ADF06B45BB8}" type="slidenum">
              <a:rPr lang="en-US" smtClean="0"/>
              <a:pPr/>
              <a:t>25</a:t>
            </a:fld>
            <a:endParaRPr lang="en-US" dirty="0"/>
          </a:p>
        </p:txBody>
      </p:sp>
      <p:pic>
        <p:nvPicPr>
          <p:cNvPr id="5" name="Picture 4">
            <a:extLst>
              <a:ext uri="{FF2B5EF4-FFF2-40B4-BE49-F238E27FC236}">
                <a16:creationId xmlns:a16="http://schemas.microsoft.com/office/drawing/2014/main" id="{5BA1CE66-5F1C-D640-8788-75D827623CCF}"/>
              </a:ext>
            </a:extLst>
          </p:cNvPr>
          <p:cNvPicPr>
            <a:picLocks noChangeAspect="1"/>
          </p:cNvPicPr>
          <p:nvPr/>
        </p:nvPicPr>
        <p:blipFill>
          <a:blip r:embed="rId3"/>
          <a:stretch>
            <a:fillRect/>
          </a:stretch>
        </p:blipFill>
        <p:spPr>
          <a:xfrm>
            <a:off x="2294313" y="33498"/>
            <a:ext cx="4706689" cy="4562058"/>
          </a:xfrm>
          <a:prstGeom prst="rect">
            <a:avLst/>
          </a:prstGeom>
        </p:spPr>
      </p:pic>
      <p:sp>
        <p:nvSpPr>
          <p:cNvPr id="6" name="TextBox 5">
            <a:extLst>
              <a:ext uri="{FF2B5EF4-FFF2-40B4-BE49-F238E27FC236}">
                <a16:creationId xmlns:a16="http://schemas.microsoft.com/office/drawing/2014/main" id="{EC818A3F-10CC-4C44-AF84-9768524849CE}"/>
              </a:ext>
            </a:extLst>
          </p:cNvPr>
          <p:cNvSpPr txBox="1"/>
          <p:nvPr/>
        </p:nvSpPr>
        <p:spPr>
          <a:xfrm>
            <a:off x="2511615" y="27806"/>
            <a:ext cx="1105431" cy="369332"/>
          </a:xfrm>
          <a:prstGeom prst="rect">
            <a:avLst/>
          </a:prstGeom>
          <a:noFill/>
        </p:spPr>
        <p:txBody>
          <a:bodyPr wrap="none" rtlCol="0">
            <a:spAutoFit/>
          </a:bodyPr>
          <a:lstStyle/>
          <a:p>
            <a:r>
              <a:rPr lang="en-US" dirty="0"/>
              <a:t>West Asia</a:t>
            </a:r>
          </a:p>
        </p:txBody>
      </p:sp>
      <p:sp>
        <p:nvSpPr>
          <p:cNvPr id="7" name="TextBox 6">
            <a:extLst>
              <a:ext uri="{FF2B5EF4-FFF2-40B4-BE49-F238E27FC236}">
                <a16:creationId xmlns:a16="http://schemas.microsoft.com/office/drawing/2014/main" id="{AC16AE3B-4D28-D843-89F6-598AD0F7F574}"/>
              </a:ext>
            </a:extLst>
          </p:cNvPr>
          <p:cNvSpPr txBox="1"/>
          <p:nvPr/>
        </p:nvSpPr>
        <p:spPr>
          <a:xfrm>
            <a:off x="2294313" y="4377030"/>
            <a:ext cx="1540037" cy="369332"/>
          </a:xfrm>
          <a:prstGeom prst="rect">
            <a:avLst/>
          </a:prstGeom>
          <a:noFill/>
        </p:spPr>
        <p:txBody>
          <a:bodyPr wrap="none" rtlCol="0">
            <a:spAutoFit/>
          </a:bodyPr>
          <a:lstStyle/>
          <a:p>
            <a:r>
              <a:rPr lang="en-US" dirty="0"/>
              <a:t>US West Coast</a:t>
            </a:r>
          </a:p>
        </p:txBody>
      </p:sp>
      <p:sp>
        <p:nvSpPr>
          <p:cNvPr id="8" name="TextBox 7">
            <a:extLst>
              <a:ext uri="{FF2B5EF4-FFF2-40B4-BE49-F238E27FC236}">
                <a16:creationId xmlns:a16="http://schemas.microsoft.com/office/drawing/2014/main" id="{0C058BD4-AB27-D842-A90C-775041FA49A0}"/>
              </a:ext>
            </a:extLst>
          </p:cNvPr>
          <p:cNvSpPr txBox="1"/>
          <p:nvPr/>
        </p:nvSpPr>
        <p:spPr>
          <a:xfrm>
            <a:off x="5309652" y="4407587"/>
            <a:ext cx="3083216" cy="369332"/>
          </a:xfrm>
          <a:prstGeom prst="rect">
            <a:avLst/>
          </a:prstGeom>
          <a:noFill/>
        </p:spPr>
        <p:txBody>
          <a:bodyPr wrap="none" rtlCol="0">
            <a:spAutoFit/>
          </a:bodyPr>
          <a:lstStyle/>
          <a:p>
            <a:r>
              <a:rPr lang="en-US" dirty="0"/>
              <a:t>US East Coast &amp; South America</a:t>
            </a:r>
          </a:p>
        </p:txBody>
      </p:sp>
      <p:sp>
        <p:nvSpPr>
          <p:cNvPr id="9" name="TextBox 8">
            <a:extLst>
              <a:ext uri="{FF2B5EF4-FFF2-40B4-BE49-F238E27FC236}">
                <a16:creationId xmlns:a16="http://schemas.microsoft.com/office/drawing/2014/main" id="{5626EF53-3828-2345-AE1A-1106D7D1CF0D}"/>
              </a:ext>
            </a:extLst>
          </p:cNvPr>
          <p:cNvSpPr txBox="1"/>
          <p:nvPr/>
        </p:nvSpPr>
        <p:spPr>
          <a:xfrm>
            <a:off x="7126853" y="2030582"/>
            <a:ext cx="854208" cy="369332"/>
          </a:xfrm>
          <a:prstGeom prst="rect">
            <a:avLst/>
          </a:prstGeom>
          <a:noFill/>
        </p:spPr>
        <p:txBody>
          <a:bodyPr wrap="none" rtlCol="0">
            <a:spAutoFit/>
          </a:bodyPr>
          <a:lstStyle/>
          <a:p>
            <a:r>
              <a:rPr lang="en-US" dirty="0"/>
              <a:t>Europe</a:t>
            </a:r>
          </a:p>
        </p:txBody>
      </p:sp>
      <p:sp>
        <p:nvSpPr>
          <p:cNvPr id="10" name="TextBox 9">
            <a:extLst>
              <a:ext uri="{FF2B5EF4-FFF2-40B4-BE49-F238E27FC236}">
                <a16:creationId xmlns:a16="http://schemas.microsoft.com/office/drawing/2014/main" id="{1987C035-082C-6243-A5FB-D74CBC86DAFC}"/>
              </a:ext>
            </a:extLst>
          </p:cNvPr>
          <p:cNvSpPr txBox="1"/>
          <p:nvPr/>
        </p:nvSpPr>
        <p:spPr>
          <a:xfrm>
            <a:off x="5863110" y="29373"/>
            <a:ext cx="2465740" cy="369332"/>
          </a:xfrm>
          <a:prstGeom prst="rect">
            <a:avLst/>
          </a:prstGeom>
          <a:noFill/>
        </p:spPr>
        <p:txBody>
          <a:bodyPr wrap="none" rtlCol="0">
            <a:spAutoFit/>
          </a:bodyPr>
          <a:lstStyle/>
          <a:p>
            <a:r>
              <a:rPr lang="en-US" dirty="0"/>
              <a:t>Middle East / South Asia</a:t>
            </a:r>
          </a:p>
        </p:txBody>
      </p:sp>
      <p:sp>
        <p:nvSpPr>
          <p:cNvPr id="11" name="TextBox 10">
            <a:extLst>
              <a:ext uri="{FF2B5EF4-FFF2-40B4-BE49-F238E27FC236}">
                <a16:creationId xmlns:a16="http://schemas.microsoft.com/office/drawing/2014/main" id="{92580784-61E2-664B-B298-FB0E2452B878}"/>
              </a:ext>
            </a:extLst>
          </p:cNvPr>
          <p:cNvSpPr txBox="1"/>
          <p:nvPr/>
        </p:nvSpPr>
        <p:spPr>
          <a:xfrm>
            <a:off x="1352396" y="921477"/>
            <a:ext cx="946093" cy="369332"/>
          </a:xfrm>
          <a:prstGeom prst="rect">
            <a:avLst/>
          </a:prstGeom>
          <a:noFill/>
        </p:spPr>
        <p:txBody>
          <a:bodyPr wrap="none" rtlCol="0">
            <a:spAutoFit/>
          </a:bodyPr>
          <a:lstStyle/>
          <a:p>
            <a:r>
              <a:rPr lang="en-US" dirty="0"/>
              <a:t>Oceania</a:t>
            </a:r>
          </a:p>
        </p:txBody>
      </p:sp>
    </p:spTree>
    <p:extLst>
      <p:ext uri="{BB962C8B-B14F-4D97-AF65-F5344CB8AC3E}">
        <p14:creationId xmlns:p14="http://schemas.microsoft.com/office/powerpoint/2010/main" val="4160654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BE6CA5-2053-F286-4EBE-7409281FE99C}"/>
              </a:ext>
            </a:extLst>
          </p:cNvPr>
          <p:cNvSpPr>
            <a:spLocks noGrp="1"/>
          </p:cNvSpPr>
          <p:nvPr>
            <p:ph type="sldNum" sz="quarter" idx="12"/>
          </p:nvPr>
        </p:nvSpPr>
        <p:spPr/>
        <p:txBody>
          <a:bodyPr/>
          <a:lstStyle/>
          <a:p>
            <a:fld id="{283B9EA5-CE9A-4950-A80C-5ADF06B45BB8}" type="slidenum">
              <a:rPr lang="en-US" smtClean="0"/>
              <a:t>26</a:t>
            </a:fld>
            <a:endParaRPr lang="en-US"/>
          </a:p>
        </p:txBody>
      </p:sp>
      <p:pic>
        <p:nvPicPr>
          <p:cNvPr id="4" name="Picture 3">
            <a:extLst>
              <a:ext uri="{FF2B5EF4-FFF2-40B4-BE49-F238E27FC236}">
                <a16:creationId xmlns:a16="http://schemas.microsoft.com/office/drawing/2014/main" id="{5178FE53-2F66-C9BC-5FC9-8315E41AF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64" y="0"/>
            <a:ext cx="5504072" cy="5143500"/>
          </a:xfrm>
          <a:prstGeom prst="rect">
            <a:avLst/>
          </a:prstGeom>
        </p:spPr>
      </p:pic>
    </p:spTree>
    <p:extLst>
      <p:ext uri="{BB962C8B-B14F-4D97-AF65-F5344CB8AC3E}">
        <p14:creationId xmlns:p14="http://schemas.microsoft.com/office/powerpoint/2010/main" val="514507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Growing Pains</a:t>
            </a:r>
          </a:p>
        </p:txBody>
      </p:sp>
      <p:sp>
        <p:nvSpPr>
          <p:cNvPr id="4" name="Content Placeholder 3"/>
          <p:cNvSpPr>
            <a:spLocks noGrp="1"/>
          </p:cNvSpPr>
          <p:nvPr>
            <p:ph idx="1"/>
          </p:nvPr>
        </p:nvSpPr>
        <p:spPr/>
        <p:txBody>
          <a:bodyPr/>
          <a:lstStyle/>
          <a:p>
            <a:r>
              <a:rPr lang="en-US" dirty="0"/>
              <a:t>Problem: early networks used incompatible protocols</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27</a:t>
            </a:fld>
            <a:endParaRPr lang="en-US" dirty="0"/>
          </a:p>
        </p:txBody>
      </p:sp>
      <p:sp>
        <p:nvSpPr>
          <p:cNvPr id="5" name="Cloud 4"/>
          <p:cNvSpPr/>
          <p:nvPr/>
        </p:nvSpPr>
        <p:spPr>
          <a:xfrm>
            <a:off x="2222938" y="2097464"/>
            <a:ext cx="1896731" cy="119423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Cloud 5"/>
          <p:cNvSpPr/>
          <p:nvPr/>
        </p:nvSpPr>
        <p:spPr>
          <a:xfrm>
            <a:off x="5115910" y="2322129"/>
            <a:ext cx="1896731" cy="1194238"/>
          </a:xfrm>
          <a:prstGeom prst="cloud">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loud 6"/>
          <p:cNvSpPr/>
          <p:nvPr/>
        </p:nvSpPr>
        <p:spPr>
          <a:xfrm>
            <a:off x="3515706" y="3693728"/>
            <a:ext cx="1896731" cy="1194238"/>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Connector 24"/>
          <p:cNvCxnSpPr/>
          <p:nvPr/>
        </p:nvCxnSpPr>
        <p:spPr>
          <a:xfrm flipV="1">
            <a:off x="1915510" y="2527895"/>
            <a:ext cx="733097" cy="793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915511" y="2980331"/>
            <a:ext cx="862906" cy="48873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2648608" y="2527895"/>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648607" y="2527895"/>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778417" y="2694583"/>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657600" y="2326228"/>
            <a:ext cx="632820" cy="40900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117130" y="4096569"/>
            <a:ext cx="860645"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77775" y="4060687"/>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5483803" y="2722301"/>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4018717" y="4092626"/>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148527" y="4259314"/>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5503114" y="2769885"/>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632924" y="2936572"/>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567835" y="2665193"/>
            <a:ext cx="763688" cy="28332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580586" y="2947351"/>
            <a:ext cx="632139" cy="3671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38967" y="4282962"/>
            <a:ext cx="649742" cy="18359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026"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580" y="2097464"/>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43" y="2326228"/>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927" y="2554088"/>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3957" y="2835076"/>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7715" y="2524699"/>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6899" y="2752560"/>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929" y="3033547"/>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5639" y="3868708"/>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823" y="4096569"/>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4853" y="4377556"/>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580" y="2980332"/>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033" y="3658254"/>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718" y="4199168"/>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2641" y="2167923"/>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2641" y="2995653"/>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669" y="1929790"/>
            <a:ext cx="637765" cy="6377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0432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Kahn’s Ground Rules</a:t>
            </a:r>
          </a:p>
        </p:txBody>
      </p:sp>
      <p:sp>
        <p:nvSpPr>
          <p:cNvPr id="4" name="Content Placeholder 3"/>
          <p:cNvSpPr>
            <a:spLocks noGrp="1"/>
          </p:cNvSpPr>
          <p:nvPr>
            <p:ph idx="1"/>
          </p:nvPr>
        </p:nvSpPr>
        <p:spPr/>
        <p:txBody>
          <a:bodyPr/>
          <a:lstStyle/>
          <a:p>
            <a:pPr marL="213122" indent="-213122">
              <a:buFont typeface="+mj-lt"/>
              <a:buAutoNum type="arabicPeriod"/>
            </a:pPr>
            <a:r>
              <a:rPr lang="en-US" dirty="0"/>
              <a:t>Each network is independent, cannot be forced to change</a:t>
            </a:r>
          </a:p>
          <a:p>
            <a:pPr marL="213122" indent="-213122">
              <a:buFont typeface="+mj-lt"/>
              <a:buAutoNum type="arabicPeriod"/>
            </a:pPr>
            <a:r>
              <a:rPr lang="en-US" dirty="0"/>
              <a:t>Best-effort communication (i.e. no guarantees)</a:t>
            </a:r>
          </a:p>
          <a:p>
            <a:pPr marL="213122" indent="-213122">
              <a:buFont typeface="+mj-lt"/>
              <a:buAutoNum type="arabicPeriod"/>
            </a:pPr>
            <a:r>
              <a:rPr lang="en-US" dirty="0"/>
              <a:t>Routers connect networks</a:t>
            </a:r>
          </a:p>
          <a:p>
            <a:pPr marL="213122" indent="-213122">
              <a:buFont typeface="+mj-lt"/>
              <a:buAutoNum type="arabicPeriod"/>
            </a:pPr>
            <a:r>
              <a:rPr lang="en-US" dirty="0"/>
              <a:t>No global control</a:t>
            </a:r>
          </a:p>
          <a:p>
            <a:endParaRPr lang="en-US" dirty="0"/>
          </a:p>
          <a:p>
            <a:r>
              <a:rPr lang="en-US" dirty="0"/>
              <a:t>Principles behind the development of IP</a:t>
            </a:r>
          </a:p>
          <a:p>
            <a:r>
              <a:rPr lang="en-US" dirty="0"/>
              <a:t>Led to the Internet as we know it</a:t>
            </a:r>
          </a:p>
          <a:p>
            <a:r>
              <a:rPr lang="en-US" dirty="0"/>
              <a:t>Internet is still structured as independent networks</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28</a:t>
            </a:fld>
            <a:endParaRPr lang="en-US" dirty="0"/>
          </a:p>
        </p:txBody>
      </p:sp>
    </p:spTree>
    <p:extLst>
      <p:ext uri="{BB962C8B-B14F-4D97-AF65-F5344CB8AC3E}">
        <p14:creationId xmlns:p14="http://schemas.microsoft.com/office/powerpoint/2010/main" val="271821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anim calcmode="lin" valueType="num">
                                      <p:cBhvr>
                                        <p:cTn id="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500"/>
                                        <p:tgtEl>
                                          <p:spTgt spid="4">
                                            <p:txEl>
                                              <p:pRg st="6" end="6"/>
                                            </p:txEl>
                                          </p:spTgt>
                                        </p:tgtEl>
                                      </p:cBhvr>
                                    </p:animEffect>
                                    <p:anim calcmode="lin" valueType="num">
                                      <p:cBhvr>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anim calcmode="lin" valueType="num">
                                      <p:cBhvr>
                                        <p:cTn id="18"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Birth of Routing</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29</a:t>
            </a:fld>
            <a:endParaRPr lang="en-US" dirty="0"/>
          </a:p>
        </p:txBody>
      </p:sp>
      <p:sp>
        <p:nvSpPr>
          <p:cNvPr id="5" name="Cloud 4"/>
          <p:cNvSpPr/>
          <p:nvPr/>
        </p:nvSpPr>
        <p:spPr>
          <a:xfrm>
            <a:off x="1994338" y="1371581"/>
            <a:ext cx="1896731" cy="119423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Cloud 5"/>
          <p:cNvSpPr/>
          <p:nvPr/>
        </p:nvSpPr>
        <p:spPr>
          <a:xfrm>
            <a:off x="5332488" y="2253135"/>
            <a:ext cx="1896731" cy="1194238"/>
          </a:xfrm>
          <a:prstGeom prst="cloud">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loud 6"/>
          <p:cNvSpPr/>
          <p:nvPr/>
        </p:nvSpPr>
        <p:spPr>
          <a:xfrm>
            <a:off x="3488214" y="3805810"/>
            <a:ext cx="1896731" cy="1194238"/>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Connector 24"/>
          <p:cNvCxnSpPr/>
          <p:nvPr/>
        </p:nvCxnSpPr>
        <p:spPr>
          <a:xfrm flipV="1">
            <a:off x="1686910" y="1802012"/>
            <a:ext cx="733097" cy="793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686911" y="2254448"/>
            <a:ext cx="862906" cy="48873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2420008" y="1802012"/>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420007" y="1802012"/>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549817" y="1968700"/>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429000" y="1600345"/>
            <a:ext cx="632820" cy="40900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089638" y="4208651"/>
            <a:ext cx="860645"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50283" y="4172769"/>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5700382" y="2653307"/>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991225" y="4204709"/>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121035" y="4371396"/>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5719692" y="2700891"/>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849502" y="2867578"/>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784413" y="2596199"/>
            <a:ext cx="763688" cy="28332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797164" y="2878357"/>
            <a:ext cx="632139" cy="3671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11475" y="4395045"/>
            <a:ext cx="649742" cy="18359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026"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980" y="1371581"/>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6143" y="1600345"/>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357" y="2109193"/>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294" y="2455705"/>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3477" y="2683566"/>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7361" y="4489639"/>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980" y="2254449"/>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5541" y="3770337"/>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226" y="4311250"/>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219" y="2098929"/>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219" y="2926659"/>
            <a:ext cx="637765" cy="637765"/>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069" y="1203907"/>
            <a:ext cx="637765" cy="63776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5" name="Straight Connector 44"/>
          <p:cNvCxnSpPr/>
          <p:nvPr/>
        </p:nvCxnSpPr>
        <p:spPr>
          <a:xfrm flipH="1">
            <a:off x="4838453" y="3153327"/>
            <a:ext cx="991738" cy="19290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4865310" y="3317387"/>
            <a:ext cx="46164" cy="99386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3545788" y="3061948"/>
            <a:ext cx="469400" cy="103439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3415978" y="2009346"/>
            <a:ext cx="129810" cy="81122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327" y="1828205"/>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3508" y="2964553"/>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8147" y="3980791"/>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7331" y="4208651"/>
            <a:ext cx="667346" cy="280988"/>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C:\Users\t0ph3r\Documents\CS 4700\assets\Rou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506" y="2772595"/>
            <a:ext cx="690563" cy="407194"/>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 descr="C:\Users\t0ph3r\Documents\CS 4700\assets\Rou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3171" y="3040179"/>
            <a:ext cx="690563" cy="40719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8" name="Group 57"/>
          <p:cNvGrpSpPr/>
          <p:nvPr/>
        </p:nvGrpSpPr>
        <p:grpSpPr>
          <a:xfrm>
            <a:off x="2275193" y="1758652"/>
            <a:ext cx="4533733" cy="2458002"/>
            <a:chOff x="414979" y="3333623"/>
            <a:chExt cx="8263530" cy="1523216"/>
          </a:xfrm>
        </p:grpSpPr>
        <p:sp>
          <p:nvSpPr>
            <p:cNvPr id="59" name="Rectangle 58"/>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60" name="Content Placeholder 2"/>
            <p:cNvSpPr txBox="1">
              <a:spLocks/>
            </p:cNvSpPr>
            <p:nvPr/>
          </p:nvSpPr>
          <p:spPr>
            <a:xfrm>
              <a:off x="514377" y="3333624"/>
              <a:ext cx="8118847" cy="137089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lgn="ctr">
                <a:buClr>
                  <a:schemeClr val="bg1"/>
                </a:buClr>
                <a:buNone/>
              </a:pPr>
              <a:r>
                <a:rPr lang="en-US" u="sng" dirty="0">
                  <a:solidFill>
                    <a:schemeClr val="bg1"/>
                  </a:solidFill>
                </a:rPr>
                <a:t>Trivia</a:t>
              </a:r>
            </a:p>
            <a:p>
              <a:pPr>
                <a:buClr>
                  <a:schemeClr val="bg1"/>
                </a:buClr>
              </a:pPr>
              <a:r>
                <a:rPr lang="en-US" dirty="0">
                  <a:solidFill>
                    <a:schemeClr val="bg1"/>
                  </a:solidFill>
                </a:rPr>
                <a:t>Kahn believed that there would only be ~20 networks.</a:t>
              </a:r>
            </a:p>
            <a:p>
              <a:pPr>
                <a:buClr>
                  <a:schemeClr val="bg1"/>
                </a:buClr>
              </a:pPr>
              <a:r>
                <a:rPr lang="en-US" dirty="0">
                  <a:solidFill>
                    <a:schemeClr val="bg1"/>
                  </a:solidFill>
                </a:rPr>
                <a:t>He was way off.</a:t>
              </a:r>
            </a:p>
            <a:p>
              <a:pPr>
                <a:buClr>
                  <a:schemeClr val="bg1"/>
                </a:buClr>
              </a:pPr>
              <a:r>
                <a:rPr lang="en-US" dirty="0">
                  <a:solidFill>
                    <a:schemeClr val="bg1"/>
                  </a:solidFill>
                </a:rPr>
                <a:t>Why?</a:t>
              </a:r>
            </a:p>
            <a:p>
              <a:pPr marL="85725" indent="0" algn="ctr">
                <a:buClr>
                  <a:schemeClr val="bg1"/>
                </a:buClr>
                <a:buNone/>
              </a:pPr>
              <a:endParaRPr lang="en-US" u="sng" dirty="0">
                <a:solidFill>
                  <a:schemeClr val="bg1"/>
                </a:solidFill>
              </a:endParaRPr>
            </a:p>
          </p:txBody>
        </p:sp>
      </p:grpSp>
    </p:spTree>
    <p:extLst>
      <p:ext uri="{BB962C8B-B14F-4D97-AF65-F5344CB8AC3E}">
        <p14:creationId xmlns:p14="http://schemas.microsoft.com/office/powerpoint/2010/main" val="13909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anim calcmode="lin" valueType="num">
                                      <p:cBhvr>
                                        <p:cTn id="8" dur="500" fill="hold"/>
                                        <p:tgtEl>
                                          <p:spTgt spid="58"/>
                                        </p:tgtEl>
                                        <p:attrNameLst>
                                          <p:attrName>ppt_x</p:attrName>
                                        </p:attrNameLst>
                                      </p:cBhvr>
                                      <p:tavLst>
                                        <p:tav tm="0">
                                          <p:val>
                                            <p:strVal val="#ppt_x"/>
                                          </p:val>
                                        </p:tav>
                                        <p:tav tm="100000">
                                          <p:val>
                                            <p:strVal val="#ppt_x"/>
                                          </p:val>
                                        </p:tav>
                                      </p:tavLst>
                                    </p:anim>
                                    <p:anim calcmode="lin" valueType="num">
                                      <p:cBhvr>
                                        <p:cTn id="9"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Networks are Fundamental</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a:t>
            </a:fld>
            <a:endParaRPr lang="en-US" dirty="0"/>
          </a:p>
        </p:txBody>
      </p:sp>
      <p:pic>
        <p:nvPicPr>
          <p:cNvPr id="5" name="Picture 3" descr="C:\Users\t0ph3r\Documents\CS 4700\assets\Frederic_Remington_smoke_sig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791" y="943984"/>
            <a:ext cx="6096000" cy="387072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5"/>
          <p:cNvGrpSpPr/>
          <p:nvPr/>
        </p:nvGrpSpPr>
        <p:grpSpPr>
          <a:xfrm flipH="1">
            <a:off x="2607286" y="1608071"/>
            <a:ext cx="1355114" cy="738665"/>
            <a:chOff x="1219200" y="4876799"/>
            <a:chExt cx="5181605" cy="1388373"/>
          </a:xfrm>
        </p:grpSpPr>
        <p:sp>
          <p:nvSpPr>
            <p:cNvPr id="7" name="Rectangular Callout 6"/>
            <p:cNvSpPr/>
            <p:nvPr/>
          </p:nvSpPr>
          <p:spPr>
            <a:xfrm>
              <a:off x="1219200" y="4876799"/>
              <a:ext cx="5181602" cy="1384995"/>
            </a:xfrm>
            <a:prstGeom prst="wedgeRectCallout">
              <a:avLst>
                <a:gd name="adj1" fmla="val -47176"/>
                <a:gd name="adj2" fmla="val 87307"/>
              </a:avLst>
            </a:prstGeom>
            <a:solidFill>
              <a:schemeClr val="accent2"/>
            </a:solidFill>
            <a:ln w="38100" cap="flat" cmpd="sng" algn="ctr">
              <a:solidFill>
                <a:schemeClr val="tx1"/>
              </a:solidFill>
              <a:prstDash val="solid"/>
            </a:ln>
            <a:effectLst/>
          </p:spPr>
          <p:txBody>
            <a:bodyPr rtlCol="0" anchor="ctr"/>
            <a:lstStyle/>
            <a:p>
              <a:pPr algn="ctr" defTabSz="685800">
                <a:defRPr/>
              </a:pPr>
              <a:endParaRPr lang="en-US" sz="1350" kern="0">
                <a:solidFill>
                  <a:sysClr val="window" lastClr="FFFFFF"/>
                </a:solidFill>
                <a:latin typeface="Tw Cen MT"/>
              </a:endParaRPr>
            </a:p>
          </p:txBody>
        </p:sp>
        <p:sp>
          <p:nvSpPr>
            <p:cNvPr id="8" name="TextBox 7"/>
            <p:cNvSpPr txBox="1"/>
            <p:nvPr/>
          </p:nvSpPr>
          <p:spPr>
            <a:xfrm>
              <a:off x="1219204" y="4876801"/>
              <a:ext cx="5181601" cy="1388371"/>
            </a:xfrm>
            <a:prstGeom prst="rect">
              <a:avLst/>
            </a:prstGeom>
            <a:noFill/>
          </p:spPr>
          <p:txBody>
            <a:bodyPr wrap="square" rtlCol="0">
              <a:spAutoFit/>
            </a:bodyPr>
            <a:lstStyle/>
            <a:p>
              <a:pPr algn="ctr" defTabSz="685800">
                <a:defRPr/>
              </a:pPr>
              <a:r>
                <a:rPr lang="en-US" sz="2100" kern="0" dirty="0">
                  <a:solidFill>
                    <a:sysClr val="window" lastClr="FFFFFF"/>
                  </a:solidFill>
                </a:rPr>
                <a:t>Smoke Signals!</a:t>
              </a:r>
            </a:p>
          </p:txBody>
        </p:sp>
      </p:grpSp>
    </p:spTree>
    <p:extLst>
      <p:ext uri="{BB962C8B-B14F-4D97-AF65-F5344CB8AC3E}">
        <p14:creationId xmlns:p14="http://schemas.microsoft.com/office/powerpoint/2010/main" val="178885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Internet Applications Over Time</a:t>
            </a:r>
          </a:p>
        </p:txBody>
      </p:sp>
      <p:sp>
        <p:nvSpPr>
          <p:cNvPr id="4" name="Content Placeholder 3"/>
          <p:cNvSpPr>
            <a:spLocks noGrp="1"/>
          </p:cNvSpPr>
          <p:nvPr>
            <p:ph idx="1"/>
          </p:nvPr>
        </p:nvSpPr>
        <p:spPr>
          <a:xfrm>
            <a:off x="292609" y="1041399"/>
            <a:ext cx="8668511" cy="4102101"/>
          </a:xfrm>
        </p:spPr>
        <p:txBody>
          <a:bodyPr>
            <a:normAutofit fontScale="92500" lnSpcReduction="10000"/>
          </a:bodyPr>
          <a:lstStyle/>
          <a:p>
            <a:pPr marL="273844">
              <a:spcBef>
                <a:spcPts val="225"/>
              </a:spcBef>
            </a:pPr>
            <a:r>
              <a:rPr lang="en-US" dirty="0">
                <a:latin typeface="Century Gothic" pitchFamily="34" charset="0"/>
              </a:rPr>
              <a:t>1972: Email</a:t>
            </a:r>
          </a:p>
          <a:p>
            <a:pPr marL="273844">
              <a:spcBef>
                <a:spcPts val="225"/>
              </a:spcBef>
            </a:pPr>
            <a:r>
              <a:rPr lang="en-US" dirty="0">
                <a:latin typeface="Century Gothic" pitchFamily="34" charset="0"/>
              </a:rPr>
              <a:t>1973: Telnet – remote access to computing</a:t>
            </a:r>
          </a:p>
          <a:p>
            <a:pPr marL="273844">
              <a:spcBef>
                <a:spcPts val="225"/>
              </a:spcBef>
            </a:pPr>
            <a:r>
              <a:rPr lang="en-US" dirty="0">
                <a:latin typeface="Century Gothic" pitchFamily="34" charset="0"/>
              </a:rPr>
              <a:t>1982: DNS – “phonebook” of the Internet</a:t>
            </a:r>
          </a:p>
          <a:p>
            <a:pPr marL="273844">
              <a:spcBef>
                <a:spcPts val="225"/>
              </a:spcBef>
            </a:pPr>
            <a:r>
              <a:rPr lang="en-US" dirty="0">
                <a:latin typeface="Century Gothic" pitchFamily="34" charset="0"/>
              </a:rPr>
              <a:t>1985: FTP – remote file access</a:t>
            </a:r>
          </a:p>
          <a:p>
            <a:pPr marL="273844">
              <a:spcBef>
                <a:spcPts val="225"/>
              </a:spcBef>
            </a:pPr>
            <a:r>
              <a:rPr lang="en-US" dirty="0">
                <a:latin typeface="Century Gothic" pitchFamily="34" charset="0"/>
              </a:rPr>
              <a:t>1989: NFS – remote file systems</a:t>
            </a:r>
          </a:p>
          <a:p>
            <a:pPr marL="273844">
              <a:spcBef>
                <a:spcPts val="225"/>
              </a:spcBef>
            </a:pPr>
            <a:r>
              <a:rPr lang="en-US" dirty="0">
                <a:latin typeface="Century Gothic" pitchFamily="34" charset="0"/>
              </a:rPr>
              <a:t>1991: The World Wide Web (WWW) goes public</a:t>
            </a:r>
          </a:p>
          <a:p>
            <a:pPr marL="273844">
              <a:spcBef>
                <a:spcPts val="225"/>
              </a:spcBef>
            </a:pPr>
            <a:r>
              <a:rPr lang="en-US" dirty="0">
                <a:latin typeface="Century Gothic" pitchFamily="34" charset="0"/>
              </a:rPr>
              <a:t>1995: SSH – secure remote shell access</a:t>
            </a:r>
          </a:p>
          <a:p>
            <a:pPr marL="273844">
              <a:spcBef>
                <a:spcPts val="225"/>
              </a:spcBef>
            </a:pPr>
            <a:r>
              <a:rPr lang="en-US" dirty="0">
                <a:latin typeface="Century Gothic" pitchFamily="34" charset="0"/>
              </a:rPr>
              <a:t>1995-1997: Instant messaging (ICQ, AIM)</a:t>
            </a:r>
          </a:p>
          <a:p>
            <a:pPr marL="273844">
              <a:spcBef>
                <a:spcPts val="225"/>
              </a:spcBef>
            </a:pPr>
            <a:r>
              <a:rPr lang="en-US" dirty="0">
                <a:latin typeface="Century Gothic" pitchFamily="34" charset="0"/>
              </a:rPr>
              <a:t>1998: Google</a:t>
            </a:r>
          </a:p>
          <a:p>
            <a:pPr marL="273844">
              <a:spcBef>
                <a:spcPts val="225"/>
              </a:spcBef>
            </a:pPr>
            <a:r>
              <a:rPr lang="en-US" dirty="0">
                <a:latin typeface="Century Gothic" pitchFamily="34" charset="0"/>
              </a:rPr>
              <a:t>1999: Napster, birth of P2P</a:t>
            </a:r>
          </a:p>
          <a:p>
            <a:pPr marL="273844">
              <a:spcBef>
                <a:spcPts val="225"/>
              </a:spcBef>
            </a:pPr>
            <a:r>
              <a:rPr lang="en-US" dirty="0">
                <a:latin typeface="Century Gothic" pitchFamily="34" charset="0"/>
              </a:rPr>
              <a:t>2000s: </a:t>
            </a:r>
            <a:r>
              <a:rPr lang="en-US" dirty="0" err="1">
                <a:latin typeface="Century Gothic" pitchFamily="34" charset="0"/>
              </a:rPr>
              <a:t>Bittorrent</a:t>
            </a:r>
            <a:r>
              <a:rPr lang="en-US" dirty="0">
                <a:latin typeface="Century Gothic" pitchFamily="34" charset="0"/>
              </a:rPr>
              <a:t>, Facebook, YouTube, Twitter, iPhone/Android, Bitcoin</a:t>
            </a:r>
          </a:p>
          <a:p>
            <a:pPr marL="273844">
              <a:spcBef>
                <a:spcPts val="225"/>
              </a:spcBef>
            </a:pPr>
            <a:r>
              <a:rPr lang="en-US" dirty="0">
                <a:latin typeface="Century Gothic" pitchFamily="34" charset="0"/>
              </a:rPr>
              <a:t>2010s: Rise of Internet of Things (IoT), mobile apps, AR/VR, Cloud services</a:t>
            </a:r>
          </a:p>
          <a:p>
            <a:pPr marL="273844">
              <a:spcBef>
                <a:spcPts val="225"/>
              </a:spcBef>
            </a:pPr>
            <a:r>
              <a:rPr lang="en-US" dirty="0">
                <a:latin typeface="Century Gothic" pitchFamily="34" charset="0"/>
              </a:rPr>
              <a:t>2020: Videoconferencing, telehealth, contact tracing</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30</a:t>
            </a:fld>
            <a:endParaRPr lang="en-US" dirty="0"/>
          </a:p>
        </p:txBody>
      </p:sp>
      <p:sp>
        <p:nvSpPr>
          <p:cNvPr id="5" name="Rectangular Callout 4"/>
          <p:cNvSpPr/>
          <p:nvPr/>
        </p:nvSpPr>
        <p:spPr>
          <a:xfrm>
            <a:off x="5026562" y="2904223"/>
            <a:ext cx="2487245" cy="876337"/>
          </a:xfrm>
          <a:prstGeom prst="wedgeRectCallout">
            <a:avLst>
              <a:gd name="adj1" fmla="val -105694"/>
              <a:gd name="adj2" fmla="val 34136"/>
            </a:avLst>
          </a:prstGeom>
          <a:solidFill>
            <a:schemeClr val="accent2"/>
          </a:solid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t>Invented by Shawn Fanning at NEU</a:t>
            </a:r>
          </a:p>
        </p:txBody>
      </p:sp>
      <p:grpSp>
        <p:nvGrpSpPr>
          <p:cNvPr id="6" name="Group 5"/>
          <p:cNvGrpSpPr/>
          <p:nvPr/>
        </p:nvGrpSpPr>
        <p:grpSpPr>
          <a:xfrm>
            <a:off x="3278668" y="2506025"/>
            <a:ext cx="2528248" cy="836367"/>
            <a:chOff x="414979" y="3333623"/>
            <a:chExt cx="8263530" cy="1523216"/>
          </a:xfrm>
        </p:grpSpPr>
        <p:sp>
          <p:nvSpPr>
            <p:cNvPr id="7" name="Rectangle 6"/>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8" name="Content Placeholder 2"/>
            <p:cNvSpPr txBox="1">
              <a:spLocks/>
            </p:cNvSpPr>
            <p:nvPr/>
          </p:nvSpPr>
          <p:spPr>
            <a:xfrm>
              <a:off x="514377" y="3743741"/>
              <a:ext cx="8118848" cy="96077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lgn="ctr">
                <a:buClr>
                  <a:schemeClr val="bg1"/>
                </a:buClr>
                <a:buNone/>
              </a:pPr>
              <a:r>
                <a:rPr lang="en-US" dirty="0">
                  <a:solidFill>
                    <a:schemeClr val="bg1"/>
                  </a:solidFill>
                </a:rPr>
                <a:t>What is next?</a:t>
              </a:r>
            </a:p>
          </p:txBody>
        </p:sp>
      </p:grpSp>
    </p:spTree>
    <p:extLst>
      <p:ext uri="{BB962C8B-B14F-4D97-AF65-F5344CB8AC3E}">
        <p14:creationId xmlns:p14="http://schemas.microsoft.com/office/powerpoint/2010/main" val="11120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500"/>
                                        <p:tgtEl>
                                          <p:spTgt spid="5"/>
                                        </p:tgtEl>
                                      </p:cBhvr>
                                    </p:animEffect>
                                    <p:anim calcmode="lin" valueType="num">
                                      <p:cBhvr>
                                        <p:cTn id="14" dur="500"/>
                                        <p:tgtEl>
                                          <p:spTgt spid="5"/>
                                        </p:tgtEl>
                                        <p:attrNameLst>
                                          <p:attrName>ppt_x</p:attrName>
                                        </p:attrNameLst>
                                      </p:cBhvr>
                                      <p:tavLst>
                                        <p:tav tm="0">
                                          <p:val>
                                            <p:strVal val="ppt_x"/>
                                          </p:val>
                                        </p:tav>
                                        <p:tav tm="100000">
                                          <p:val>
                                            <p:strVal val="ppt_x"/>
                                          </p:val>
                                        </p:tav>
                                      </p:tavLst>
                                    </p:anim>
                                    <p:anim calcmode="lin" valueType="num">
                                      <p:cBhvr>
                                        <p:cTn id="15" dur="500"/>
                                        <p:tgtEl>
                                          <p:spTgt spid="5"/>
                                        </p:tgtEl>
                                        <p:attrNameLst>
                                          <p:attrName>ppt_y</p:attrName>
                                        </p:attrNameLst>
                                      </p:cBhvr>
                                      <p:tavLst>
                                        <p:tav tm="0">
                                          <p:val>
                                            <p:strVal val="ppt_y"/>
                                          </p:val>
                                        </p:tav>
                                        <p:tav tm="100000">
                                          <p:val>
                                            <p:strVal val="ppt_y+.1"/>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Internet History</a:t>
            </a:r>
          </a:p>
        </p:txBody>
      </p:sp>
      <p:sp>
        <p:nvSpPr>
          <p:cNvPr id="4" name="Content Placeholder 3"/>
          <p:cNvSpPr>
            <a:spLocks noGrp="1"/>
          </p:cNvSpPr>
          <p:nvPr>
            <p:ph idx="1"/>
          </p:nvPr>
        </p:nvSpPr>
        <p:spPr>
          <a:xfrm>
            <a:off x="292609" y="1041399"/>
            <a:ext cx="8668511" cy="3951225"/>
          </a:xfrm>
        </p:spPr>
        <p:txBody>
          <a:bodyPr>
            <a:normAutofit fontScale="92500" lnSpcReduction="10000"/>
          </a:bodyPr>
          <a:lstStyle/>
          <a:p>
            <a:pPr marL="273844">
              <a:spcBef>
                <a:spcPts val="225"/>
              </a:spcBef>
            </a:pPr>
            <a:r>
              <a:rPr lang="en-US" sz="1800" dirty="0">
                <a:latin typeface="Century Gothic" pitchFamily="34" charset="0"/>
              </a:rPr>
              <a:t>1974: Cerf and Kahn paper on TCP (IP kept separate)</a:t>
            </a:r>
          </a:p>
          <a:p>
            <a:pPr marL="273844">
              <a:spcBef>
                <a:spcPts val="225"/>
              </a:spcBef>
            </a:pPr>
            <a:r>
              <a:rPr lang="en-US" sz="1800" dirty="0">
                <a:latin typeface="Century Gothic" pitchFamily="34" charset="0"/>
              </a:rPr>
              <a:t>1980: TCP/IP adopted as defense standard</a:t>
            </a:r>
          </a:p>
          <a:p>
            <a:pPr marL="273844">
              <a:spcBef>
                <a:spcPts val="225"/>
              </a:spcBef>
            </a:pPr>
            <a:r>
              <a:rPr lang="en-US" sz="1800" dirty="0">
                <a:latin typeface="Century Gothic" pitchFamily="34" charset="0"/>
              </a:rPr>
              <a:t>1983: ARPANET and MILNET split</a:t>
            </a:r>
          </a:p>
          <a:p>
            <a:pPr marL="273844">
              <a:spcBef>
                <a:spcPts val="225"/>
              </a:spcBef>
            </a:pPr>
            <a:r>
              <a:rPr lang="en-US" sz="1800" dirty="0">
                <a:latin typeface="Century Gothic" pitchFamily="34" charset="0"/>
              </a:rPr>
              <a:t>1983: Global NCP to TCP/IP flag day</a:t>
            </a:r>
          </a:p>
          <a:p>
            <a:pPr marL="273844">
              <a:spcBef>
                <a:spcPts val="225"/>
              </a:spcBef>
            </a:pPr>
            <a:r>
              <a:rPr lang="en-US" sz="1800" dirty="0">
                <a:latin typeface="Century Gothic" pitchFamily="34" charset="0"/>
              </a:rPr>
              <a:t>198x: Internet melts down due to congestion</a:t>
            </a:r>
          </a:p>
          <a:p>
            <a:pPr marL="273844">
              <a:spcBef>
                <a:spcPts val="225"/>
              </a:spcBef>
            </a:pPr>
            <a:r>
              <a:rPr lang="en-US" sz="1800" dirty="0">
                <a:latin typeface="Century Gothic" pitchFamily="34" charset="0"/>
              </a:rPr>
              <a:t>1986: Van Jacobson saves the Internet (BSD TCP)</a:t>
            </a:r>
          </a:p>
          <a:p>
            <a:pPr marL="273844">
              <a:spcBef>
                <a:spcPts val="225"/>
              </a:spcBef>
            </a:pPr>
            <a:r>
              <a:rPr lang="en-US" sz="1800" dirty="0">
                <a:latin typeface="Century Gothic" pitchFamily="34" charset="0"/>
              </a:rPr>
              <a:t>1987: NSFNET merges with other networks</a:t>
            </a:r>
          </a:p>
          <a:p>
            <a:pPr marL="273844">
              <a:spcBef>
                <a:spcPts val="225"/>
              </a:spcBef>
            </a:pPr>
            <a:r>
              <a:rPr lang="en-US" sz="1800" dirty="0">
                <a:latin typeface="Century Gothic" pitchFamily="34" charset="0"/>
              </a:rPr>
              <a:t>1988: </a:t>
            </a:r>
            <a:r>
              <a:rPr lang="en-US" sz="1800" dirty="0" err="1">
                <a:latin typeface="Century Gothic" pitchFamily="34" charset="0"/>
              </a:rPr>
              <a:t>Deering</a:t>
            </a:r>
            <a:r>
              <a:rPr lang="en-US" sz="1800" dirty="0">
                <a:latin typeface="Century Gothic" pitchFamily="34" charset="0"/>
              </a:rPr>
              <a:t> and </a:t>
            </a:r>
            <a:r>
              <a:rPr lang="en-US" sz="1800" dirty="0" err="1">
                <a:latin typeface="Century Gothic" pitchFamily="34" charset="0"/>
              </a:rPr>
              <a:t>Cheriton</a:t>
            </a:r>
            <a:r>
              <a:rPr lang="en-US" sz="1800" dirty="0">
                <a:latin typeface="Century Gothic" pitchFamily="34" charset="0"/>
              </a:rPr>
              <a:t> propose multicast</a:t>
            </a:r>
          </a:p>
          <a:p>
            <a:pPr marL="273844">
              <a:spcBef>
                <a:spcPts val="225"/>
              </a:spcBef>
            </a:pPr>
            <a:r>
              <a:rPr lang="en-US" sz="1800" dirty="0">
                <a:latin typeface="Century Gothic" pitchFamily="34" charset="0"/>
              </a:rPr>
              <a:t>199x: </a:t>
            </a:r>
            <a:r>
              <a:rPr lang="en-US" sz="1800" dirty="0" err="1">
                <a:latin typeface="Century Gothic" pitchFamily="34" charset="0"/>
              </a:rPr>
              <a:t>QoS</a:t>
            </a:r>
            <a:r>
              <a:rPr lang="en-US" sz="1800" dirty="0">
                <a:latin typeface="Century Gothic" pitchFamily="34" charset="0"/>
              </a:rPr>
              <a:t> rises and falls, ATM rises and falls</a:t>
            </a:r>
          </a:p>
          <a:p>
            <a:pPr marL="273844">
              <a:spcBef>
                <a:spcPts val="225"/>
              </a:spcBef>
            </a:pPr>
            <a:r>
              <a:rPr lang="en-US" sz="1800" dirty="0">
                <a:latin typeface="Century Gothic" pitchFamily="34" charset="0"/>
              </a:rPr>
              <a:t>1994: NSF backbone dismantled, private backbone</a:t>
            </a:r>
          </a:p>
          <a:p>
            <a:pPr marL="273844">
              <a:spcBef>
                <a:spcPts val="225"/>
              </a:spcBef>
            </a:pPr>
            <a:r>
              <a:rPr lang="en-US" sz="1800" dirty="0">
                <a:latin typeface="Century Gothic" pitchFamily="34" charset="0"/>
              </a:rPr>
              <a:t>1999-present: The Internet boom and bust … and boom</a:t>
            </a:r>
          </a:p>
          <a:p>
            <a:pPr marL="273844">
              <a:spcBef>
                <a:spcPts val="225"/>
              </a:spcBef>
            </a:pPr>
            <a:r>
              <a:rPr lang="en-US" sz="1800" dirty="0">
                <a:latin typeface="Century Gothic" pitchFamily="34" charset="0"/>
              </a:rPr>
              <a:t>2007: Release of iPhone, rise of Mobile Internet</a:t>
            </a:r>
          </a:p>
          <a:p>
            <a:pPr marL="273844">
              <a:spcBef>
                <a:spcPts val="225"/>
              </a:spcBef>
            </a:pPr>
            <a:r>
              <a:rPr lang="en-US" sz="1800" dirty="0">
                <a:latin typeface="Century Gothic" pitchFamily="34" charset="0"/>
              </a:rPr>
              <a:t>2014-2016: Rise and fall of net neutrality in the US</a:t>
            </a:r>
          </a:p>
          <a:p>
            <a:pPr marL="273844">
              <a:spcBef>
                <a:spcPts val="225"/>
              </a:spcBef>
            </a:pPr>
            <a:r>
              <a:rPr lang="en-US" sz="1800" dirty="0">
                <a:latin typeface="Century Gothic" pitchFamily="34" charset="0"/>
              </a:rPr>
              <a:t>2010’s: Rise of software-defined networks, smart homes</a:t>
            </a:r>
            <a:br>
              <a:rPr lang="en-US" sz="1800" dirty="0">
                <a:latin typeface="Century Gothic" pitchFamily="34" charset="0"/>
              </a:rPr>
            </a:br>
            <a:r>
              <a:rPr lang="en-US" sz="1800" dirty="0">
                <a:latin typeface="Century Gothic" pitchFamily="34" charset="0"/>
              </a:rPr>
              <a:t>202x: Videoconferencing, telehealth, AR/VR, the “M” word</a:t>
            </a:r>
          </a:p>
          <a:p>
            <a:pPr marL="273844">
              <a:spcBef>
                <a:spcPts val="225"/>
              </a:spcBef>
            </a:pPr>
            <a:endParaRPr lang="en-US" sz="1800" dirty="0">
              <a:latin typeface="Century Gothic" pitchFamily="34" charset="0"/>
            </a:endParaRP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31</a:t>
            </a:fld>
            <a:endParaRPr lang="en-US" dirty="0"/>
          </a:p>
        </p:txBody>
      </p:sp>
    </p:spTree>
    <p:extLst>
      <p:ext uri="{BB962C8B-B14F-4D97-AF65-F5344CB8AC3E}">
        <p14:creationId xmlns:p14="http://schemas.microsoft.com/office/powerpoint/2010/main" val="145925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Enough about history</a:t>
            </a:r>
          </a:p>
        </p:txBody>
      </p:sp>
      <p:sp>
        <p:nvSpPr>
          <p:cNvPr id="4" name="Content Placeholder 3"/>
          <p:cNvSpPr>
            <a:spLocks noGrp="1"/>
          </p:cNvSpPr>
          <p:nvPr>
            <p:ph idx="1"/>
          </p:nvPr>
        </p:nvSpPr>
        <p:spPr/>
        <p:txBody>
          <a:bodyPr/>
          <a:lstStyle/>
          <a:p>
            <a:r>
              <a:rPr lang="en-US" dirty="0"/>
              <a:t>This is not a history course</a:t>
            </a:r>
          </a:p>
          <a:p>
            <a:r>
              <a:rPr lang="en-US" dirty="0"/>
              <a:t>The Internet is constantly evolving</a:t>
            </a:r>
          </a:p>
          <a:p>
            <a:r>
              <a:rPr lang="en-US" dirty="0"/>
              <a:t>I will teach you about </a:t>
            </a:r>
          </a:p>
          <a:p>
            <a:pPr lvl="1"/>
            <a:r>
              <a:rPr lang="en-US" dirty="0"/>
              <a:t>The </a:t>
            </a:r>
            <a:r>
              <a:rPr lang="en-US" dirty="0">
                <a:solidFill>
                  <a:schemeClr val="accent1"/>
                </a:solidFill>
              </a:rPr>
              <a:t>principles</a:t>
            </a:r>
            <a:r>
              <a:rPr lang="en-US" dirty="0"/>
              <a:t> on which it was founded</a:t>
            </a:r>
          </a:p>
          <a:p>
            <a:pPr lvl="1"/>
            <a:r>
              <a:rPr lang="en-US" dirty="0"/>
              <a:t>The fundamental </a:t>
            </a:r>
            <a:r>
              <a:rPr lang="en-US" dirty="0">
                <a:solidFill>
                  <a:schemeClr val="accent1"/>
                </a:solidFill>
              </a:rPr>
              <a:t>protocols</a:t>
            </a:r>
            <a:r>
              <a:rPr lang="en-US" dirty="0"/>
              <a:t> that drive it</a:t>
            </a:r>
          </a:p>
          <a:p>
            <a:pPr lvl="1"/>
            <a:r>
              <a:rPr lang="en-US" dirty="0"/>
              <a:t>The various </a:t>
            </a:r>
            <a:r>
              <a:rPr lang="en-US" dirty="0">
                <a:solidFill>
                  <a:schemeClr val="accent1"/>
                </a:solidFill>
              </a:rPr>
              <a:t>applications</a:t>
            </a:r>
            <a:r>
              <a:rPr lang="en-US" dirty="0"/>
              <a:t> built atop it</a:t>
            </a:r>
          </a:p>
          <a:p>
            <a:pPr lvl="1"/>
            <a:r>
              <a:rPr lang="en-US" dirty="0"/>
              <a:t>How these networks are deployed </a:t>
            </a:r>
            <a:r>
              <a:rPr lang="en-US" dirty="0">
                <a:solidFill>
                  <a:schemeClr val="accent1"/>
                </a:solidFill>
              </a:rPr>
              <a:t>today</a:t>
            </a:r>
          </a:p>
          <a:p>
            <a:pPr lvl="1"/>
            <a:r>
              <a:rPr lang="en-US" dirty="0">
                <a:solidFill>
                  <a:schemeClr val="accent1"/>
                </a:solidFill>
              </a:rPr>
              <a:t>Future</a:t>
            </a:r>
            <a:r>
              <a:rPr lang="en-US" dirty="0"/>
              <a:t> directions it might go</a:t>
            </a:r>
          </a:p>
          <a:p>
            <a:pPr lvl="1"/>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32</a:t>
            </a:fld>
            <a:endParaRPr lang="en-US" dirty="0"/>
          </a:p>
        </p:txBody>
      </p:sp>
    </p:spTree>
    <p:extLst>
      <p:ext uri="{BB962C8B-B14F-4D97-AF65-F5344CB8AC3E}">
        <p14:creationId xmlns:p14="http://schemas.microsoft.com/office/powerpoint/2010/main" val="3140473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Takeaways</a:t>
            </a:r>
          </a:p>
        </p:txBody>
      </p:sp>
      <p:sp>
        <p:nvSpPr>
          <p:cNvPr id="4" name="Content Placeholder 3"/>
          <p:cNvSpPr>
            <a:spLocks noGrp="1"/>
          </p:cNvSpPr>
          <p:nvPr>
            <p:ph idx="1"/>
          </p:nvPr>
        </p:nvSpPr>
        <p:spPr/>
        <p:txBody>
          <a:bodyPr/>
          <a:lstStyle/>
          <a:p>
            <a:r>
              <a:rPr lang="en-US" dirty="0"/>
              <a:t>Communication is fundamental to human nature</a:t>
            </a:r>
          </a:p>
          <a:p>
            <a:r>
              <a:rPr lang="en-US" dirty="0"/>
              <a:t>Key concepts have existed for a long time</a:t>
            </a:r>
          </a:p>
          <a:p>
            <a:pPr lvl="1"/>
            <a:r>
              <a:rPr lang="en-US" dirty="0"/>
              <a:t>Speed/bandwidth</a:t>
            </a:r>
          </a:p>
          <a:p>
            <a:pPr lvl="1"/>
            <a:r>
              <a:rPr lang="en-US" dirty="0"/>
              <a:t>Latency</a:t>
            </a:r>
          </a:p>
          <a:p>
            <a:pPr lvl="1"/>
            <a:r>
              <a:rPr lang="en-US" dirty="0"/>
              <a:t>Switching</a:t>
            </a:r>
          </a:p>
          <a:p>
            <a:pPr lvl="1"/>
            <a:r>
              <a:rPr lang="en-US" dirty="0"/>
              <a:t>Packets vs. circuits</a:t>
            </a:r>
          </a:p>
          <a:p>
            <a:r>
              <a:rPr lang="en-US" dirty="0"/>
              <a:t>The Internet has changed the world</a:t>
            </a:r>
          </a:p>
          <a:p>
            <a:pPr lvl="1"/>
            <a:r>
              <a:rPr lang="en-US" dirty="0"/>
              <a:t>Promise of free ($) and free (freedom) communication</a:t>
            </a:r>
          </a:p>
          <a:p>
            <a:pPr lvl="1"/>
            <a:r>
              <a:rPr lang="en-US" dirty="0"/>
              <a:t>Shrunk the world</a:t>
            </a:r>
          </a:p>
          <a:p>
            <a:r>
              <a:rPr lang="en-US" dirty="0"/>
              <a:t>What made the Internet so successful? Stay tuned!</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33</a:t>
            </a:fld>
            <a:endParaRPr lang="en-US" dirty="0"/>
          </a:p>
        </p:txBody>
      </p:sp>
      <p:sp>
        <p:nvSpPr>
          <p:cNvPr id="5" name="Content Placeholder 3"/>
          <p:cNvSpPr txBox="1">
            <a:spLocks/>
          </p:cNvSpPr>
          <p:nvPr/>
        </p:nvSpPr>
        <p:spPr>
          <a:xfrm>
            <a:off x="4009078" y="1821629"/>
            <a:ext cx="2724936" cy="1188918"/>
          </a:xfrm>
          <a:prstGeom prst="rect">
            <a:avLst/>
          </a:prstGeom>
        </p:spPr>
        <p:txBody>
          <a:bodyPr vert="horz">
            <a:normAutofit fontScale="8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buFont typeface="Courier New" charset="0"/>
              <a:buChar char="o"/>
            </a:pPr>
            <a:r>
              <a:rPr lang="en-US" sz="1950" dirty="0">
                <a:solidFill>
                  <a:schemeClr val="tx1">
                    <a:lumMod val="75000"/>
                    <a:lumOff val="25000"/>
                  </a:schemeClr>
                </a:solidFill>
              </a:rPr>
              <a:t>Encoding</a:t>
            </a:r>
          </a:p>
          <a:p>
            <a:pPr lvl="1">
              <a:buFont typeface="Courier New" charset="0"/>
              <a:buChar char="o"/>
            </a:pPr>
            <a:r>
              <a:rPr lang="en-US" sz="1950" dirty="0">
                <a:solidFill>
                  <a:schemeClr val="tx1">
                    <a:lumMod val="75000"/>
                    <a:lumOff val="25000"/>
                  </a:schemeClr>
                </a:solidFill>
              </a:rPr>
              <a:t>Cable management</a:t>
            </a:r>
          </a:p>
          <a:p>
            <a:pPr lvl="1">
              <a:buFont typeface="Courier New" charset="0"/>
              <a:buChar char="o"/>
            </a:pPr>
            <a:r>
              <a:rPr lang="en-US" sz="1950" dirty="0">
                <a:solidFill>
                  <a:schemeClr val="tx1">
                    <a:lumMod val="75000"/>
                    <a:lumOff val="25000"/>
                  </a:schemeClr>
                </a:solidFill>
              </a:rPr>
              <a:t>Multiplexing</a:t>
            </a:r>
          </a:p>
          <a:p>
            <a:pPr lvl="1">
              <a:buFont typeface="Courier New" charset="0"/>
              <a:buChar char="o"/>
            </a:pPr>
            <a:r>
              <a:rPr lang="en-US" sz="1950" dirty="0">
                <a:solidFill>
                  <a:schemeClr val="tx1">
                    <a:lumMod val="75000"/>
                    <a:lumOff val="25000"/>
                  </a:schemeClr>
                </a:solidFill>
              </a:rPr>
              <a:t>Routing</a:t>
            </a:r>
          </a:p>
        </p:txBody>
      </p:sp>
    </p:spTree>
    <p:extLst>
      <p:ext uri="{BB962C8B-B14F-4D97-AF65-F5344CB8AC3E}">
        <p14:creationId xmlns:p14="http://schemas.microsoft.com/office/powerpoint/2010/main" val="24446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anim calcmode="lin" valueType="num">
                                      <p:cBhvr>
                                        <p:cTn id="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anim calcmode="lin" valueType="num">
                                      <p:cBhvr>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anim calcmode="lin" valueType="num">
                                      <p:cBhvr>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anim calcmode="lin" valueType="num">
                                      <p:cBhvr>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anim calcmode="lin" valueType="num">
                                      <p:cBhvr>
                                        <p:cTn id="2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500"/>
                                        <p:tgtEl>
                                          <p:spTgt spid="4">
                                            <p:txEl>
                                              <p:pRg st="6" end="6"/>
                                            </p:txEl>
                                          </p:spTgt>
                                        </p:tgtEl>
                                      </p:cBhvr>
                                    </p:animEffect>
                                    <p:anim calcmode="lin" valueType="num">
                                      <p:cBhvr>
                                        <p:cTn id="4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500"/>
                                        <p:tgtEl>
                                          <p:spTgt spid="4">
                                            <p:txEl>
                                              <p:pRg st="7" end="7"/>
                                            </p:txEl>
                                          </p:spTgt>
                                        </p:tgtEl>
                                      </p:cBhvr>
                                    </p:animEffect>
                                    <p:anim calcmode="lin" valueType="num">
                                      <p:cBhvr>
                                        <p:cTn id="4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500"/>
                                        <p:tgtEl>
                                          <p:spTgt spid="4">
                                            <p:txEl>
                                              <p:pRg st="8" end="8"/>
                                            </p:txEl>
                                          </p:spTgt>
                                        </p:tgtEl>
                                      </p:cBhvr>
                                    </p:animEffect>
                                    <p:anim calcmode="lin" valueType="num">
                                      <p:cBhvr>
                                        <p:cTn id="50"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500"/>
                                        <p:tgtEl>
                                          <p:spTgt spid="4">
                                            <p:txEl>
                                              <p:pRg st="9" end="9"/>
                                            </p:txEl>
                                          </p:spTgt>
                                        </p:tgtEl>
                                      </p:cBhvr>
                                    </p:animEffect>
                                    <p:anim calcmode="lin" valueType="num">
                                      <p:cBhvr>
                                        <p:cTn id="5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8" dur="5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Networks are Old</a:t>
            </a:r>
          </a:p>
        </p:txBody>
      </p:sp>
      <p:sp>
        <p:nvSpPr>
          <p:cNvPr id="4" name="Content Placeholder 3"/>
          <p:cNvSpPr>
            <a:spLocks noGrp="1"/>
          </p:cNvSpPr>
          <p:nvPr>
            <p:ph idx="1"/>
          </p:nvPr>
        </p:nvSpPr>
        <p:spPr/>
        <p:txBody>
          <a:bodyPr/>
          <a:lstStyle/>
          <a:p>
            <a:r>
              <a:rPr lang="en-US" dirty="0"/>
              <a:t>2400 BC: courier networks in Egypt</a:t>
            </a:r>
          </a:p>
          <a:p>
            <a:r>
              <a:rPr lang="en-US" dirty="0"/>
              <a:t>550 BC: postal service invented in Persia</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4</a:t>
            </a:fld>
            <a:endParaRPr lang="en-US" dirty="0"/>
          </a:p>
        </p:txBody>
      </p:sp>
      <p:pic>
        <p:nvPicPr>
          <p:cNvPr id="1026" name="Picture 2" descr="C:\Users\t0ph3r\Documents\CS 4700\assets\Houttakin_postita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456" y="1855915"/>
            <a:ext cx="5130972" cy="31367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p:cNvGrpSpPr/>
          <p:nvPr/>
        </p:nvGrpSpPr>
        <p:grpSpPr>
          <a:xfrm>
            <a:off x="5822618" y="2444784"/>
            <a:ext cx="1973666" cy="2260724"/>
            <a:chOff x="414979" y="3333623"/>
            <a:chExt cx="8263530" cy="1523216"/>
          </a:xfrm>
        </p:grpSpPr>
        <p:sp>
          <p:nvSpPr>
            <p:cNvPr id="8" name="Rectangle 7"/>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9" name="Content Placeholder 2"/>
            <p:cNvSpPr txBox="1">
              <a:spLocks/>
            </p:cNvSpPr>
            <p:nvPr/>
          </p:nvSpPr>
          <p:spPr>
            <a:xfrm>
              <a:off x="514376" y="3496212"/>
              <a:ext cx="8118848" cy="120830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buClr>
                  <a:schemeClr val="bg1"/>
                </a:buClr>
                <a:buNone/>
              </a:pPr>
              <a:r>
                <a:rPr lang="en-US" dirty="0">
                  <a:solidFill>
                    <a:schemeClr val="bg1"/>
                  </a:solidFill>
                </a:rPr>
                <a:t>Problems:</a:t>
              </a:r>
            </a:p>
            <a:p>
              <a:pPr>
                <a:buClr>
                  <a:schemeClr val="bg1"/>
                </a:buClr>
              </a:pPr>
              <a:r>
                <a:rPr lang="en-US" dirty="0">
                  <a:solidFill>
                    <a:schemeClr val="bg1"/>
                  </a:solidFill>
                </a:rPr>
                <a:t>Speed</a:t>
              </a:r>
            </a:p>
            <a:p>
              <a:pPr>
                <a:buClr>
                  <a:schemeClr val="bg1"/>
                </a:buClr>
              </a:pPr>
              <a:r>
                <a:rPr lang="en-US" dirty="0">
                  <a:solidFill>
                    <a:schemeClr val="bg1"/>
                  </a:solidFill>
                </a:rPr>
                <a:t>Reliability</a:t>
              </a:r>
            </a:p>
            <a:p>
              <a:pPr>
                <a:buClr>
                  <a:schemeClr val="bg1"/>
                </a:buClr>
              </a:pPr>
              <a:r>
                <a:rPr lang="en-US" dirty="0">
                  <a:solidFill>
                    <a:schemeClr val="bg1"/>
                  </a:solidFill>
                </a:rPr>
                <a:t>Security</a:t>
              </a:r>
            </a:p>
          </p:txBody>
        </p:sp>
      </p:grpSp>
    </p:spTree>
    <p:extLst>
      <p:ext uri="{BB962C8B-B14F-4D97-AF65-F5344CB8AC3E}">
        <p14:creationId xmlns:p14="http://schemas.microsoft.com/office/powerpoint/2010/main" val="415019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Towards Electric Communication</a:t>
            </a:r>
          </a:p>
        </p:txBody>
      </p:sp>
      <p:sp>
        <p:nvSpPr>
          <p:cNvPr id="4" name="Content Placeholder 3"/>
          <p:cNvSpPr>
            <a:spLocks noGrp="1"/>
          </p:cNvSpPr>
          <p:nvPr>
            <p:ph idx="1"/>
          </p:nvPr>
        </p:nvSpPr>
        <p:spPr/>
        <p:txBody>
          <a:bodyPr/>
          <a:lstStyle/>
          <a:p>
            <a:r>
              <a:rPr lang="en-US" dirty="0"/>
              <a:t>1837: Telegraph invented by Samuel Morse</a:t>
            </a:r>
          </a:p>
          <a:p>
            <a:pPr lvl="1"/>
            <a:r>
              <a:rPr lang="en-US" dirty="0"/>
              <a:t>Distance: 10 miles</a:t>
            </a:r>
          </a:p>
          <a:p>
            <a:pPr lvl="1"/>
            <a:r>
              <a:rPr lang="en-US" dirty="0"/>
              <a:t>Speed: 10 words per minute</a:t>
            </a:r>
          </a:p>
          <a:p>
            <a:pPr lvl="1"/>
            <a:r>
              <a:rPr lang="en-US" dirty="0"/>
              <a:t>In use until 1985!</a:t>
            </a:r>
          </a:p>
          <a:p>
            <a:r>
              <a:rPr lang="en-US"/>
              <a:t>Key challenge: how to encode information?</a:t>
            </a:r>
            <a:endParaRPr lang="en-US" dirty="0"/>
          </a:p>
          <a:p>
            <a:pPr lvl="1"/>
            <a:r>
              <a:rPr lang="en-US"/>
              <a:t>Originally used unary encoding</a:t>
            </a:r>
            <a:endParaRPr lang="en-US" dirty="0"/>
          </a:p>
          <a:p>
            <a:pPr marL="514350" lvl="2" indent="0" algn="ctr">
              <a:buNone/>
            </a:pPr>
            <a:r>
              <a:rPr lang="en-US" sz="2100"/>
              <a:t>A •       B ••       C •••       D ••••      E •••••</a:t>
            </a:r>
            <a:endParaRPr lang="en-US" sz="2100" dirty="0"/>
          </a:p>
          <a:p>
            <a:pPr lvl="1"/>
            <a:r>
              <a:rPr lang="en-US"/>
              <a:t>Next generation: binary encoding</a:t>
            </a:r>
            <a:endParaRPr lang="en-US" dirty="0"/>
          </a:p>
          <a:p>
            <a:pPr marL="514350" lvl="2" indent="0" algn="ctr">
              <a:buNone/>
            </a:pPr>
            <a:r>
              <a:rPr lang="en-US" sz="2100"/>
              <a:t>A •–      B –•••       C –•–•       D –••      E •</a:t>
            </a:r>
            <a:endParaRPr lang="en-US" sz="2100" dirty="0"/>
          </a:p>
          <a:p>
            <a:pPr marL="514350" lvl="2" indent="0" algn="ctr">
              <a:buNone/>
            </a:pPr>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5</a:t>
            </a:fld>
            <a:endParaRPr lang="en-US" dirty="0"/>
          </a:p>
        </p:txBody>
      </p:sp>
      <p:grpSp>
        <p:nvGrpSpPr>
          <p:cNvPr id="8" name="Group 7"/>
          <p:cNvGrpSpPr/>
          <p:nvPr/>
        </p:nvGrpSpPr>
        <p:grpSpPr>
          <a:xfrm>
            <a:off x="4723651" y="2224208"/>
            <a:ext cx="2908819" cy="829018"/>
            <a:chOff x="3220875" y="3449759"/>
            <a:chExt cx="5712532" cy="634324"/>
          </a:xfrm>
        </p:grpSpPr>
        <p:sp>
          <p:nvSpPr>
            <p:cNvPr id="6" name="Rectangular Callout 5"/>
            <p:cNvSpPr/>
            <p:nvPr/>
          </p:nvSpPr>
          <p:spPr>
            <a:xfrm flipH="1">
              <a:off x="3220875" y="3449759"/>
              <a:ext cx="5712532" cy="634324"/>
            </a:xfrm>
            <a:prstGeom prst="wedgeRectCallout">
              <a:avLst>
                <a:gd name="adj1" fmla="val -3123"/>
                <a:gd name="adj2" fmla="val 138787"/>
              </a:avLst>
            </a:prstGeom>
            <a:solidFill>
              <a:schemeClr val="accent2"/>
            </a:solidFill>
            <a:ln w="38100" cap="flat" cmpd="sng" algn="ctr">
              <a:solidFill>
                <a:schemeClr val="tx1"/>
              </a:solidFill>
              <a:prstDash val="solid"/>
            </a:ln>
            <a:effectLst/>
          </p:spPr>
          <p:txBody>
            <a:bodyPr rtlCol="0" anchor="ctr"/>
            <a:lstStyle/>
            <a:p>
              <a:pPr algn="ctr" defTabSz="685800">
                <a:defRPr/>
              </a:pPr>
              <a:endParaRPr lang="en-US" sz="1350" kern="0">
                <a:solidFill>
                  <a:sysClr val="window" lastClr="FFFFFF"/>
                </a:solidFill>
                <a:latin typeface="Tw Cen MT"/>
              </a:endParaRPr>
            </a:p>
          </p:txBody>
        </p:sp>
        <p:sp>
          <p:nvSpPr>
            <p:cNvPr id="7" name="TextBox 6"/>
            <p:cNvSpPr txBox="1"/>
            <p:nvPr/>
          </p:nvSpPr>
          <p:spPr>
            <a:xfrm flipH="1">
              <a:off x="3220875" y="3480463"/>
              <a:ext cx="5712532" cy="565190"/>
            </a:xfrm>
            <a:prstGeom prst="rect">
              <a:avLst/>
            </a:prstGeom>
            <a:noFill/>
          </p:spPr>
          <p:txBody>
            <a:bodyPr wrap="square" rtlCol="0">
              <a:spAutoFit/>
            </a:bodyPr>
            <a:lstStyle/>
            <a:p>
              <a:pPr algn="ctr" defTabSz="685800">
                <a:defRPr/>
              </a:pPr>
              <a:r>
                <a:rPr lang="en-US" sz="2100" kern="0" dirty="0">
                  <a:solidFill>
                    <a:sysClr val="window" lastClr="FFFFFF"/>
                  </a:solidFill>
                </a:rPr>
                <a:t>Higher compression = faster speeds</a:t>
              </a:r>
            </a:p>
          </p:txBody>
        </p:sp>
      </p:grpSp>
    </p:spTree>
    <p:extLst>
      <p:ext uri="{BB962C8B-B14F-4D97-AF65-F5344CB8AC3E}">
        <p14:creationId xmlns:p14="http://schemas.microsoft.com/office/powerpoint/2010/main" val="14589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anim calcmode="lin" valueType="num">
                                      <p:cBhvr>
                                        <p:cTn id="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anim calcmode="lin" valueType="num">
                                      <p:cBhvr>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anim calcmode="lin" valueType="num">
                                      <p:cBhvr>
                                        <p:cTn id="1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anim calcmode="lin" valueType="num">
                                      <p:cBhvr>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anim calcmode="lin" valueType="num">
                                      <p:cBhvr>
                                        <p:cTn id="30"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2663223" y="3719563"/>
            <a:ext cx="641063" cy="47895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55254" y="4227533"/>
            <a:ext cx="114903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663223" y="4227533"/>
            <a:ext cx="641063" cy="4504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340685" y="2644645"/>
            <a:ext cx="357551" cy="77905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340685" y="2854291"/>
            <a:ext cx="927664" cy="56941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340685" y="3422949"/>
            <a:ext cx="991602" cy="7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448752" y="4423957"/>
            <a:ext cx="640064" cy="42793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699623" y="4423957"/>
            <a:ext cx="744629" cy="41562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304286" y="3422949"/>
            <a:ext cx="2036399" cy="775567"/>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304286" y="4198515"/>
            <a:ext cx="2139966" cy="22544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5340685" y="3422948"/>
            <a:ext cx="103567" cy="102955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Telephony</a:t>
            </a:r>
          </a:p>
        </p:txBody>
      </p:sp>
      <p:sp>
        <p:nvSpPr>
          <p:cNvPr id="4" name="Content Placeholder 3"/>
          <p:cNvSpPr>
            <a:spLocks noGrp="1"/>
          </p:cNvSpPr>
          <p:nvPr>
            <p:ph idx="1"/>
          </p:nvPr>
        </p:nvSpPr>
        <p:spPr/>
        <p:txBody>
          <a:bodyPr>
            <a:normAutofit/>
          </a:bodyPr>
          <a:lstStyle/>
          <a:p>
            <a:r>
              <a:rPr lang="en-US" dirty="0"/>
              <a:t>1876 – Alexander Graham Bell invents the telephone</a:t>
            </a:r>
          </a:p>
          <a:p>
            <a:r>
              <a:rPr lang="en-US"/>
              <a:t>Key challenge: how to scale the network?</a:t>
            </a:r>
            <a:endParaRPr lang="en-US" dirty="0"/>
          </a:p>
          <a:p>
            <a:pPr lvl="1"/>
            <a:r>
              <a:rPr lang="en-US"/>
              <a:t>Originally, all phones were directly connected</a:t>
            </a:r>
            <a:endParaRPr lang="en-US" dirty="0"/>
          </a:p>
          <a:p>
            <a:pPr lvl="2"/>
            <a:r>
              <a:rPr lang="en-US"/>
              <a:t>O(n</a:t>
            </a:r>
            <a:r>
              <a:rPr lang="en-US" baseline="30000"/>
              <a:t>2</a:t>
            </a:r>
            <a:r>
              <a:rPr lang="en-US"/>
              <a:t>) complexity; n*(n–1)/2</a:t>
            </a:r>
            <a:endParaRPr lang="en-US" dirty="0"/>
          </a:p>
          <a:p>
            <a:pPr lvl="1"/>
            <a:r>
              <a:rPr lang="en-US"/>
              <a:t>1878: Switching</a:t>
            </a:r>
            <a:endParaRPr lang="en-US" dirty="0"/>
          </a:p>
          <a:p>
            <a:pPr lvl="1"/>
            <a:r>
              <a:rPr lang="en-US"/>
              <a:t>1937: Trunk lines + multiplexing</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6</a:t>
            </a:fld>
            <a:endParaRPr lang="en-US" dirty="0"/>
          </a:p>
        </p:txBody>
      </p:sp>
      <p:pic>
        <p:nvPicPr>
          <p:cNvPr id="2051" name="Picture 3" descr="C:\Users\t0ph3r\Documents\CS 4700\assets\Style-Switch-Us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209" y="3811438"/>
            <a:ext cx="774155" cy="77415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C:\Users\t0ph3r\Documents\CS 4700\assets\Style-Switch-Us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675" y="4065424"/>
            <a:ext cx="774155" cy="774155"/>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3" descr="C:\Users\t0ph3r\Documents\CS 4700\assets\Style-Switch-Us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608" y="3036625"/>
            <a:ext cx="774155" cy="774155"/>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3187" y="3422949"/>
            <a:ext cx="514022" cy="514022"/>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164" y="3981594"/>
            <a:ext cx="514022" cy="514022"/>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3186" y="4476118"/>
            <a:ext cx="514022" cy="514022"/>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4252" y="2340270"/>
            <a:ext cx="514022" cy="514022"/>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338" y="2597281"/>
            <a:ext cx="514022" cy="514022"/>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3053" y="3166691"/>
            <a:ext cx="514022" cy="514022"/>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3586" y="4582567"/>
            <a:ext cx="514022" cy="514022"/>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1805" y="4594885"/>
            <a:ext cx="514022" cy="514022"/>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C:\Users\t0ph3r\Documents\CS 4700\assets\Switchbo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182" y="1211632"/>
            <a:ext cx="5594031" cy="388157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2" name="Group 51"/>
          <p:cNvGrpSpPr/>
          <p:nvPr/>
        </p:nvGrpSpPr>
        <p:grpSpPr>
          <a:xfrm>
            <a:off x="1251027" y="1362079"/>
            <a:ext cx="6612341" cy="3577832"/>
            <a:chOff x="414979" y="3333623"/>
            <a:chExt cx="8263530" cy="1549647"/>
          </a:xfrm>
        </p:grpSpPr>
        <p:sp>
          <p:nvSpPr>
            <p:cNvPr id="53" name="Rectangle 52"/>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54" name="Content Placeholder 2"/>
            <p:cNvSpPr txBox="1">
              <a:spLocks/>
            </p:cNvSpPr>
            <p:nvPr/>
          </p:nvSpPr>
          <p:spPr>
            <a:xfrm>
              <a:off x="514376" y="3354762"/>
              <a:ext cx="8118848" cy="152850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buClr>
                  <a:schemeClr val="bg1"/>
                </a:buClr>
                <a:buNone/>
              </a:pPr>
              <a:r>
                <a:rPr lang="en-US" dirty="0">
                  <a:solidFill>
                    <a:schemeClr val="bg1"/>
                  </a:solidFill>
                </a:rPr>
                <a:t>Advantages</a:t>
              </a:r>
            </a:p>
            <a:p>
              <a:pPr>
                <a:buClr>
                  <a:schemeClr val="bg1"/>
                </a:buClr>
              </a:pPr>
              <a:r>
                <a:rPr lang="en-US" dirty="0">
                  <a:solidFill>
                    <a:schemeClr val="bg1"/>
                  </a:solidFill>
                </a:rPr>
                <a:t>Easy to use</a:t>
              </a:r>
            </a:p>
            <a:p>
              <a:pPr>
                <a:buClr>
                  <a:schemeClr val="bg1"/>
                </a:buClr>
              </a:pPr>
              <a:r>
                <a:rPr lang="en-US" dirty="0">
                  <a:solidFill>
                    <a:schemeClr val="bg1"/>
                  </a:solidFill>
                </a:rPr>
                <a:t>Switching mitigates complexity</a:t>
              </a:r>
            </a:p>
            <a:p>
              <a:pPr>
                <a:buClr>
                  <a:schemeClr val="bg1"/>
                </a:buClr>
              </a:pPr>
              <a:r>
                <a:rPr lang="en-US" dirty="0">
                  <a:solidFill>
                    <a:schemeClr val="bg1"/>
                  </a:solidFill>
                </a:rPr>
                <a:t>Makes cable management tractable</a:t>
              </a:r>
            </a:p>
            <a:p>
              <a:pPr marL="85725" indent="0">
                <a:buClr>
                  <a:schemeClr val="bg1"/>
                </a:buClr>
                <a:buNone/>
              </a:pPr>
              <a:r>
                <a:rPr lang="en-US" dirty="0">
                  <a:solidFill>
                    <a:schemeClr val="bg1"/>
                  </a:solidFill>
                </a:rPr>
                <a:t>Problems</a:t>
              </a:r>
            </a:p>
            <a:p>
              <a:pPr>
                <a:buClr>
                  <a:schemeClr val="bg1"/>
                </a:buClr>
              </a:pPr>
              <a:r>
                <a:rPr lang="en-US" dirty="0">
                  <a:solidFill>
                    <a:schemeClr val="bg1"/>
                  </a:solidFill>
                </a:rPr>
                <a:t>Manual switching</a:t>
              </a:r>
            </a:p>
            <a:p>
              <a:pPr>
                <a:buClr>
                  <a:schemeClr val="bg1"/>
                </a:buClr>
              </a:pPr>
              <a:r>
                <a:rPr lang="en-US" dirty="0">
                  <a:solidFill>
                    <a:schemeClr val="bg1"/>
                  </a:solidFill>
                </a:rPr>
                <a:t>1918: cross country call took 15 minutes to set up</a:t>
              </a:r>
            </a:p>
          </p:txBody>
        </p:sp>
      </p:grpSp>
    </p:spTree>
    <p:extLst>
      <p:ext uri="{BB962C8B-B14F-4D97-AF65-F5344CB8AC3E}">
        <p14:creationId xmlns:p14="http://schemas.microsoft.com/office/powerpoint/2010/main" val="4607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anim calcmode="lin" valueType="num">
                                      <p:cBhvr>
                                        <p:cTn id="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anim calcmode="lin" valueType="num">
                                      <p:cBhvr>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anim calcmode="lin" valueType="num">
                                      <p:cBhvr>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anim calcmode="lin" valueType="num">
                                      <p:cBhvr>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500"/>
                                        <p:tgtEl>
                                          <p:spTgt spid="2052"/>
                                        </p:tgtEl>
                                      </p:cBhvr>
                                    </p:animEffect>
                                    <p:anim calcmode="lin" valueType="num">
                                      <p:cBhvr>
                                        <p:cTn id="30" dur="500" fill="hold"/>
                                        <p:tgtEl>
                                          <p:spTgt spid="2052"/>
                                        </p:tgtEl>
                                        <p:attrNameLst>
                                          <p:attrName>ppt_x</p:attrName>
                                        </p:attrNameLst>
                                      </p:cBhvr>
                                      <p:tavLst>
                                        <p:tav tm="0">
                                          <p:val>
                                            <p:strVal val="#ppt_x"/>
                                          </p:val>
                                        </p:tav>
                                        <p:tav tm="100000">
                                          <p:val>
                                            <p:strVal val="#ppt_x"/>
                                          </p:val>
                                        </p:tav>
                                      </p:tavLst>
                                    </p:anim>
                                    <p:anim calcmode="lin" valueType="num">
                                      <p:cBhvr>
                                        <p:cTn id="31" dur="500" fill="hold"/>
                                        <p:tgtEl>
                                          <p:spTgt spid="205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anim calcmode="lin" valueType="num">
                                      <p:cBhvr>
                                        <p:cTn id="35" dur="500" fill="hold"/>
                                        <p:tgtEl>
                                          <p:spTgt spid="44"/>
                                        </p:tgtEl>
                                        <p:attrNameLst>
                                          <p:attrName>ppt_x</p:attrName>
                                        </p:attrNameLst>
                                      </p:cBhvr>
                                      <p:tavLst>
                                        <p:tav tm="0">
                                          <p:val>
                                            <p:strVal val="#ppt_x"/>
                                          </p:val>
                                        </p:tav>
                                        <p:tav tm="100000">
                                          <p:val>
                                            <p:strVal val="#ppt_x"/>
                                          </p:val>
                                        </p:tav>
                                      </p:tavLst>
                                    </p:anim>
                                    <p:anim calcmode="lin" valueType="num">
                                      <p:cBhvr>
                                        <p:cTn id="36" dur="5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anim calcmode="lin" valueType="num">
                                      <p:cBhvr>
                                        <p:cTn id="40" dur="500" fill="hold"/>
                                        <p:tgtEl>
                                          <p:spTgt spid="45"/>
                                        </p:tgtEl>
                                        <p:attrNameLst>
                                          <p:attrName>ppt_x</p:attrName>
                                        </p:attrNameLst>
                                      </p:cBhvr>
                                      <p:tavLst>
                                        <p:tav tm="0">
                                          <p:val>
                                            <p:strVal val="#ppt_x"/>
                                          </p:val>
                                        </p:tav>
                                        <p:tav tm="100000">
                                          <p:val>
                                            <p:strVal val="#ppt_x"/>
                                          </p:val>
                                        </p:tav>
                                      </p:tavLst>
                                    </p:anim>
                                    <p:anim calcmode="lin" valueType="num">
                                      <p:cBhvr>
                                        <p:cTn id="41" dur="500" fill="hold"/>
                                        <p:tgtEl>
                                          <p:spTgt spid="4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51"/>
                                        </p:tgtEl>
                                        <p:attrNameLst>
                                          <p:attrName>style.visibility</p:attrName>
                                        </p:attrNameLst>
                                      </p:cBhvr>
                                      <p:to>
                                        <p:strVal val="visible"/>
                                      </p:to>
                                    </p:set>
                                    <p:animEffect transition="in" filter="fade">
                                      <p:cBhvr>
                                        <p:cTn id="44" dur="500"/>
                                        <p:tgtEl>
                                          <p:spTgt spid="2051"/>
                                        </p:tgtEl>
                                      </p:cBhvr>
                                    </p:animEffect>
                                    <p:anim calcmode="lin" valueType="num">
                                      <p:cBhvr>
                                        <p:cTn id="45" dur="500" fill="hold"/>
                                        <p:tgtEl>
                                          <p:spTgt spid="2051"/>
                                        </p:tgtEl>
                                        <p:attrNameLst>
                                          <p:attrName>ppt_x</p:attrName>
                                        </p:attrNameLst>
                                      </p:cBhvr>
                                      <p:tavLst>
                                        <p:tav tm="0">
                                          <p:val>
                                            <p:strVal val="#ppt_x"/>
                                          </p:val>
                                        </p:tav>
                                        <p:tav tm="100000">
                                          <p:val>
                                            <p:strVal val="#ppt_x"/>
                                          </p:val>
                                        </p:tav>
                                      </p:tavLst>
                                    </p:anim>
                                    <p:anim calcmode="lin" valueType="num">
                                      <p:cBhvr>
                                        <p:cTn id="46" dur="500" fill="hold"/>
                                        <p:tgtEl>
                                          <p:spTgt spid="205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anim calcmode="lin" valueType="num">
                                      <p:cBhvr>
                                        <p:cTn id="50" dur="500" fill="hold"/>
                                        <p:tgtEl>
                                          <p:spTgt spid="15"/>
                                        </p:tgtEl>
                                        <p:attrNameLst>
                                          <p:attrName>ppt_x</p:attrName>
                                        </p:attrNameLst>
                                      </p:cBhvr>
                                      <p:tavLst>
                                        <p:tav tm="0">
                                          <p:val>
                                            <p:strVal val="#ppt_x"/>
                                          </p:val>
                                        </p:tav>
                                        <p:tav tm="100000">
                                          <p:val>
                                            <p:strVal val="#ppt_x"/>
                                          </p:val>
                                        </p:tav>
                                      </p:tavLst>
                                    </p:anim>
                                    <p:anim calcmode="lin" valueType="num">
                                      <p:cBhvr>
                                        <p:cTn id="51" dur="5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anim calcmode="lin" valueType="num">
                                      <p:cBhvr>
                                        <p:cTn id="55" dur="500" fill="hold"/>
                                        <p:tgtEl>
                                          <p:spTgt spid="16"/>
                                        </p:tgtEl>
                                        <p:attrNameLst>
                                          <p:attrName>ppt_x</p:attrName>
                                        </p:attrNameLst>
                                      </p:cBhvr>
                                      <p:tavLst>
                                        <p:tav tm="0">
                                          <p:val>
                                            <p:strVal val="#ppt_x"/>
                                          </p:val>
                                        </p:tav>
                                        <p:tav tm="100000">
                                          <p:val>
                                            <p:strVal val="#ppt_x"/>
                                          </p:val>
                                        </p:tav>
                                      </p:tavLst>
                                    </p:anim>
                                    <p:anim calcmode="lin" valueType="num">
                                      <p:cBhvr>
                                        <p:cTn id="56" dur="5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anim calcmode="lin" valueType="num">
                                      <p:cBhvr>
                                        <p:cTn id="60" dur="500" fill="hold"/>
                                        <p:tgtEl>
                                          <p:spTgt spid="49"/>
                                        </p:tgtEl>
                                        <p:attrNameLst>
                                          <p:attrName>ppt_x</p:attrName>
                                        </p:attrNameLst>
                                      </p:cBhvr>
                                      <p:tavLst>
                                        <p:tav tm="0">
                                          <p:val>
                                            <p:strVal val="#ppt_x"/>
                                          </p:val>
                                        </p:tav>
                                        <p:tav tm="100000">
                                          <p:val>
                                            <p:strVal val="#ppt_x"/>
                                          </p:val>
                                        </p:tav>
                                      </p:tavLst>
                                    </p:anim>
                                    <p:anim calcmode="lin" valueType="num">
                                      <p:cBhvr>
                                        <p:cTn id="61" dur="500" fill="hold"/>
                                        <p:tgtEl>
                                          <p:spTgt spid="4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anim calcmode="lin" valueType="num">
                                      <p:cBhvr>
                                        <p:cTn id="65" dur="500" fill="hold"/>
                                        <p:tgtEl>
                                          <p:spTgt spid="50"/>
                                        </p:tgtEl>
                                        <p:attrNameLst>
                                          <p:attrName>ppt_x</p:attrName>
                                        </p:attrNameLst>
                                      </p:cBhvr>
                                      <p:tavLst>
                                        <p:tav tm="0">
                                          <p:val>
                                            <p:strVal val="#ppt_x"/>
                                          </p:val>
                                        </p:tav>
                                        <p:tav tm="100000">
                                          <p:val>
                                            <p:strVal val="#ppt_x"/>
                                          </p:val>
                                        </p:tav>
                                      </p:tavLst>
                                    </p:anim>
                                    <p:anim calcmode="lin" valueType="num">
                                      <p:cBhvr>
                                        <p:cTn id="66" dur="500" fill="hold"/>
                                        <p:tgtEl>
                                          <p:spTgt spid="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anim calcmode="lin" valueType="num">
                                      <p:cBhvr>
                                        <p:cTn id="70" dur="500" fill="hold"/>
                                        <p:tgtEl>
                                          <p:spTgt spid="48"/>
                                        </p:tgtEl>
                                        <p:attrNameLst>
                                          <p:attrName>ppt_x</p:attrName>
                                        </p:attrNameLst>
                                      </p:cBhvr>
                                      <p:tavLst>
                                        <p:tav tm="0">
                                          <p:val>
                                            <p:strVal val="#ppt_x"/>
                                          </p:val>
                                        </p:tav>
                                        <p:tav tm="100000">
                                          <p:val>
                                            <p:strVal val="#ppt_x"/>
                                          </p:val>
                                        </p:tav>
                                      </p:tavLst>
                                    </p:anim>
                                    <p:anim calcmode="lin" valueType="num">
                                      <p:cBhvr>
                                        <p:cTn id="71" dur="500" fill="hold"/>
                                        <p:tgtEl>
                                          <p:spTgt spid="4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anim calcmode="lin" valueType="num">
                                      <p:cBhvr>
                                        <p:cTn id="75" dur="500" fill="hold"/>
                                        <p:tgtEl>
                                          <p:spTgt spid="47"/>
                                        </p:tgtEl>
                                        <p:attrNameLst>
                                          <p:attrName>ppt_x</p:attrName>
                                        </p:attrNameLst>
                                      </p:cBhvr>
                                      <p:tavLst>
                                        <p:tav tm="0">
                                          <p:val>
                                            <p:strVal val="#ppt_x"/>
                                          </p:val>
                                        </p:tav>
                                        <p:tav tm="100000">
                                          <p:val>
                                            <p:strVal val="#ppt_x"/>
                                          </p:val>
                                        </p:tav>
                                      </p:tavLst>
                                    </p:anim>
                                    <p:anim calcmode="lin" valueType="num">
                                      <p:cBhvr>
                                        <p:cTn id="76" dur="500" fill="hold"/>
                                        <p:tgtEl>
                                          <p:spTgt spid="4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500"/>
                                        <p:tgtEl>
                                          <p:spTgt spid="46"/>
                                        </p:tgtEl>
                                      </p:cBhvr>
                                    </p:animEffect>
                                    <p:anim calcmode="lin" valueType="num">
                                      <p:cBhvr>
                                        <p:cTn id="80" dur="500" fill="hold"/>
                                        <p:tgtEl>
                                          <p:spTgt spid="46"/>
                                        </p:tgtEl>
                                        <p:attrNameLst>
                                          <p:attrName>ppt_x</p:attrName>
                                        </p:attrNameLst>
                                      </p:cBhvr>
                                      <p:tavLst>
                                        <p:tav tm="0">
                                          <p:val>
                                            <p:strVal val="#ppt_x"/>
                                          </p:val>
                                        </p:tav>
                                        <p:tav tm="100000">
                                          <p:val>
                                            <p:strVal val="#ppt_x"/>
                                          </p:val>
                                        </p:tav>
                                      </p:tavLst>
                                    </p:anim>
                                    <p:anim calcmode="lin" valueType="num">
                                      <p:cBhvr>
                                        <p:cTn id="81"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right)">
                                      <p:cBhvr>
                                        <p:cTn id="86" dur="500"/>
                                        <p:tgtEl>
                                          <p:spTgt spid="23"/>
                                        </p:tgtEl>
                                      </p:cBhvr>
                                    </p:animEffect>
                                  </p:childTnLst>
                                </p:cTn>
                              </p:par>
                              <p:par>
                                <p:cTn id="87" presetID="22" presetClass="entr" presetSubtype="2"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right)">
                                      <p:cBhvr>
                                        <p:cTn id="89" dur="500"/>
                                        <p:tgtEl>
                                          <p:spTgt spid="25"/>
                                        </p:tgtEl>
                                      </p:cBhvr>
                                    </p:animEffect>
                                  </p:childTnLst>
                                </p:cTn>
                              </p:par>
                              <p:par>
                                <p:cTn id="90" presetID="22" presetClass="entr" presetSubtype="2"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right)">
                                      <p:cBhvr>
                                        <p:cTn id="92" dur="500"/>
                                        <p:tgtEl>
                                          <p:spTgt spid="27"/>
                                        </p:tgtEl>
                                      </p:cBhvr>
                                    </p:animEffect>
                                  </p:childTnLst>
                                </p:cTn>
                              </p:par>
                              <p:par>
                                <p:cTn id="93" presetID="22" presetClass="entr" presetSubtype="2"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wipe(right)">
                                      <p:cBhvr>
                                        <p:cTn id="95" dur="500"/>
                                        <p:tgtEl>
                                          <p:spTgt spid="29"/>
                                        </p:tgtEl>
                                      </p:cBhvr>
                                    </p:animEffect>
                                  </p:childTnLst>
                                </p:cTn>
                              </p:par>
                              <p:par>
                                <p:cTn id="96" presetID="22" presetClass="entr" presetSubtype="8"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left)">
                                      <p:cBhvr>
                                        <p:cTn id="98" dur="500"/>
                                        <p:tgtEl>
                                          <p:spTgt spid="14"/>
                                        </p:tgtEl>
                                      </p:cBhvr>
                                    </p:animEffect>
                                  </p:childTnLst>
                                </p:cTn>
                              </p:par>
                              <p:par>
                                <p:cTn id="99" presetID="22" presetClass="entr" presetSubtype="8"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wipe(left)">
                                      <p:cBhvr>
                                        <p:cTn id="101" dur="500"/>
                                        <p:tgtEl>
                                          <p:spTgt spid="18"/>
                                        </p:tgtEl>
                                      </p:cBhvr>
                                    </p:animEffect>
                                  </p:childTnLst>
                                </p:cTn>
                              </p:par>
                              <p:par>
                                <p:cTn id="102" presetID="22" presetClass="entr" presetSubtype="8" fill="hold"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wipe(left)">
                                      <p:cBhvr>
                                        <p:cTn id="104" dur="500"/>
                                        <p:tgtEl>
                                          <p:spTgt spid="20"/>
                                        </p:tgtEl>
                                      </p:cBhvr>
                                    </p:animEffect>
                                  </p:childTnLst>
                                </p:cTn>
                              </p:par>
                              <p:par>
                                <p:cTn id="105" presetID="22" presetClass="entr" presetSubtype="8"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left)">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2053"/>
                                        </p:tgtEl>
                                        <p:attrNameLst>
                                          <p:attrName>style.visibility</p:attrName>
                                        </p:attrNameLst>
                                      </p:cBhvr>
                                      <p:to>
                                        <p:strVal val="visible"/>
                                      </p:to>
                                    </p:set>
                                    <p:animEffect transition="in" filter="fade">
                                      <p:cBhvr>
                                        <p:cTn id="112" dur="500"/>
                                        <p:tgtEl>
                                          <p:spTgt spid="2053"/>
                                        </p:tgtEl>
                                      </p:cBhvr>
                                    </p:animEffect>
                                    <p:anim calcmode="lin" valueType="num">
                                      <p:cBhvr>
                                        <p:cTn id="113" dur="500" fill="hold"/>
                                        <p:tgtEl>
                                          <p:spTgt spid="2053"/>
                                        </p:tgtEl>
                                        <p:attrNameLst>
                                          <p:attrName>ppt_x</p:attrName>
                                        </p:attrNameLst>
                                      </p:cBhvr>
                                      <p:tavLst>
                                        <p:tav tm="0">
                                          <p:val>
                                            <p:strVal val="#ppt_x"/>
                                          </p:val>
                                        </p:tav>
                                        <p:tav tm="100000">
                                          <p:val>
                                            <p:strVal val="#ppt_x"/>
                                          </p:val>
                                        </p:tav>
                                      </p:tavLst>
                                    </p:anim>
                                    <p:anim calcmode="lin" valueType="num">
                                      <p:cBhvr>
                                        <p:cTn id="114" dur="5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xit" presetSubtype="0" fill="hold" nodeType="clickEffect">
                                  <p:stCondLst>
                                    <p:cond delay="0"/>
                                  </p:stCondLst>
                                  <p:childTnLst>
                                    <p:animEffect transition="out" filter="fade">
                                      <p:cBhvr>
                                        <p:cTn id="118" dur="500"/>
                                        <p:tgtEl>
                                          <p:spTgt spid="2053"/>
                                        </p:tgtEl>
                                      </p:cBhvr>
                                    </p:animEffect>
                                    <p:anim calcmode="lin" valueType="num">
                                      <p:cBhvr>
                                        <p:cTn id="119" dur="500"/>
                                        <p:tgtEl>
                                          <p:spTgt spid="2053"/>
                                        </p:tgtEl>
                                        <p:attrNameLst>
                                          <p:attrName>ppt_x</p:attrName>
                                        </p:attrNameLst>
                                      </p:cBhvr>
                                      <p:tavLst>
                                        <p:tav tm="0">
                                          <p:val>
                                            <p:strVal val="ppt_x"/>
                                          </p:val>
                                        </p:tav>
                                        <p:tav tm="100000">
                                          <p:val>
                                            <p:strVal val="ppt_x"/>
                                          </p:val>
                                        </p:tav>
                                      </p:tavLst>
                                    </p:anim>
                                    <p:anim calcmode="lin" valueType="num">
                                      <p:cBhvr>
                                        <p:cTn id="120" dur="500"/>
                                        <p:tgtEl>
                                          <p:spTgt spid="2053"/>
                                        </p:tgtEl>
                                        <p:attrNameLst>
                                          <p:attrName>ppt_y</p:attrName>
                                        </p:attrNameLst>
                                      </p:cBhvr>
                                      <p:tavLst>
                                        <p:tav tm="0">
                                          <p:val>
                                            <p:strVal val="ppt_y"/>
                                          </p:val>
                                        </p:tav>
                                        <p:tav tm="100000">
                                          <p:val>
                                            <p:strVal val="ppt_y+.1"/>
                                          </p:val>
                                        </p:tav>
                                      </p:tavLst>
                                    </p:anim>
                                    <p:set>
                                      <p:cBhvr>
                                        <p:cTn id="121" dur="1" fill="hold">
                                          <p:stCondLst>
                                            <p:cond delay="499"/>
                                          </p:stCondLst>
                                        </p:cTn>
                                        <p:tgtEl>
                                          <p:spTgt spid="2053"/>
                                        </p:tgtEl>
                                        <p:attrNameLst>
                                          <p:attrName>style.visibility</p:attrName>
                                        </p:attrNameLst>
                                      </p:cBhvr>
                                      <p:to>
                                        <p:strVal val="hidden"/>
                                      </p:to>
                                    </p:set>
                                  </p:childTnLst>
                                </p:cTn>
                              </p:par>
                            </p:childTnLst>
                          </p:cTn>
                        </p:par>
                        <p:par>
                          <p:cTn id="122" fill="hold">
                            <p:stCondLst>
                              <p:cond delay="500"/>
                            </p:stCondLst>
                            <p:childTnLst>
                              <p:par>
                                <p:cTn id="123" presetID="42" presetClass="entr" presetSubtype="0" fill="hold" nodeType="afterEffect">
                                  <p:stCondLst>
                                    <p:cond delay="0"/>
                                  </p:stCondLst>
                                  <p:childTnLst>
                                    <p:set>
                                      <p:cBhvr>
                                        <p:cTn id="124" dur="1" fill="hold">
                                          <p:stCondLst>
                                            <p:cond delay="0"/>
                                          </p:stCondLst>
                                        </p:cTn>
                                        <p:tgtEl>
                                          <p:spTgt spid="4">
                                            <p:txEl>
                                              <p:pRg st="5" end="5"/>
                                            </p:txEl>
                                          </p:spTgt>
                                        </p:tgtEl>
                                        <p:attrNameLst>
                                          <p:attrName>style.visibility</p:attrName>
                                        </p:attrNameLst>
                                      </p:cBhvr>
                                      <p:to>
                                        <p:strVal val="visible"/>
                                      </p:to>
                                    </p:set>
                                    <p:animEffect transition="in" filter="fade">
                                      <p:cBhvr>
                                        <p:cTn id="125" dur="500"/>
                                        <p:tgtEl>
                                          <p:spTgt spid="4">
                                            <p:txEl>
                                              <p:pRg st="5" end="5"/>
                                            </p:txEl>
                                          </p:spTgt>
                                        </p:tgtEl>
                                      </p:cBhvr>
                                    </p:animEffect>
                                    <p:anim calcmode="lin" valueType="num">
                                      <p:cBhvr>
                                        <p:cTn id="12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27"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128" fill="hold">
                            <p:stCondLst>
                              <p:cond delay="1000"/>
                            </p:stCondLst>
                            <p:childTnLst>
                              <p:par>
                                <p:cTn id="129" presetID="16" presetClass="entr" presetSubtype="21" fill="hold"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barn(inVertical)">
                                      <p:cBhvr>
                                        <p:cTn id="131" dur="500"/>
                                        <p:tgtEl>
                                          <p:spTgt spid="33"/>
                                        </p:tgtEl>
                                      </p:cBhvr>
                                    </p:animEffect>
                                  </p:childTnLst>
                                </p:cTn>
                              </p:par>
                              <p:par>
                                <p:cTn id="132" presetID="16" presetClass="entr" presetSubtype="21" fill="hold" nodeType="with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barn(inVertical)">
                                      <p:cBhvr>
                                        <p:cTn id="134" dur="500"/>
                                        <p:tgtEl>
                                          <p:spTgt spid="35"/>
                                        </p:tgtEl>
                                      </p:cBhvr>
                                    </p:animEffect>
                                  </p:childTnLst>
                                </p:cTn>
                              </p:par>
                              <p:par>
                                <p:cTn id="135" presetID="16" presetClass="entr" presetSubtype="26" fill="hold" nodeType="with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barn(inHorizontal)">
                                      <p:cBhvr>
                                        <p:cTn id="137" dur="500"/>
                                        <p:tgtEl>
                                          <p:spTgt spid="37"/>
                                        </p:tgtEl>
                                      </p:cBhvr>
                                    </p:animEffect>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52"/>
                                        </p:tgtEl>
                                        <p:attrNameLst>
                                          <p:attrName>style.visibility</p:attrName>
                                        </p:attrNameLst>
                                      </p:cBhvr>
                                      <p:to>
                                        <p:strVal val="visible"/>
                                      </p:to>
                                    </p:set>
                                    <p:animEffect transition="in" filter="fade">
                                      <p:cBhvr>
                                        <p:cTn id="142" dur="500"/>
                                        <p:tgtEl>
                                          <p:spTgt spid="52"/>
                                        </p:tgtEl>
                                      </p:cBhvr>
                                    </p:animEffect>
                                    <p:anim calcmode="lin" valueType="num">
                                      <p:cBhvr>
                                        <p:cTn id="143" dur="500" fill="hold"/>
                                        <p:tgtEl>
                                          <p:spTgt spid="52"/>
                                        </p:tgtEl>
                                        <p:attrNameLst>
                                          <p:attrName>ppt_x</p:attrName>
                                        </p:attrNameLst>
                                      </p:cBhvr>
                                      <p:tavLst>
                                        <p:tav tm="0">
                                          <p:val>
                                            <p:strVal val="#ppt_x"/>
                                          </p:val>
                                        </p:tav>
                                        <p:tav tm="100000">
                                          <p:val>
                                            <p:strVal val="#ppt_x"/>
                                          </p:val>
                                        </p:tav>
                                      </p:tavLst>
                                    </p:anim>
                                    <p:anim calcmode="lin" valueType="num">
                                      <p:cBhvr>
                                        <p:cTn id="144"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Growth of the Telephone Network</a:t>
            </a:r>
          </a:p>
        </p:txBody>
      </p:sp>
      <p:sp>
        <p:nvSpPr>
          <p:cNvPr id="4" name="Content Placeholder 3"/>
          <p:cNvSpPr>
            <a:spLocks noGrp="1"/>
          </p:cNvSpPr>
          <p:nvPr>
            <p:ph idx="1"/>
          </p:nvPr>
        </p:nvSpPr>
        <p:spPr/>
        <p:txBody>
          <a:bodyPr/>
          <a:lstStyle/>
          <a:p>
            <a:r>
              <a:rPr lang="en-US" dirty="0"/>
              <a:t>1881: Twisted pair for local loops</a:t>
            </a:r>
          </a:p>
          <a:p>
            <a:r>
              <a:rPr lang="en-US" dirty="0"/>
              <a:t>1885: AT&amp;T formed</a:t>
            </a:r>
          </a:p>
          <a:p>
            <a:r>
              <a:rPr lang="en-US" dirty="0"/>
              <a:t>1892: Automatic telephone switches</a:t>
            </a:r>
          </a:p>
          <a:p>
            <a:r>
              <a:rPr lang="en-US" dirty="0"/>
              <a:t>1903: 3 million telephones in the US</a:t>
            </a:r>
          </a:p>
          <a:p>
            <a:r>
              <a:rPr lang="en-US" dirty="0"/>
              <a:t>1915: First transcontinental cable</a:t>
            </a:r>
          </a:p>
          <a:p>
            <a:r>
              <a:rPr lang="en-US" dirty="0"/>
              <a:t>1927: First transatlantic cable</a:t>
            </a:r>
          </a:p>
          <a:p>
            <a:r>
              <a:rPr lang="en-US" dirty="0"/>
              <a:t>1937: first round-the-world call</a:t>
            </a:r>
          </a:p>
          <a:p>
            <a:r>
              <a:rPr lang="en-US" dirty="0"/>
              <a:t>1946: National numbering plan</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7</a:t>
            </a:fld>
            <a:endParaRPr lang="en-US" dirty="0"/>
          </a:p>
        </p:txBody>
      </p:sp>
      <p:pic>
        <p:nvPicPr>
          <p:cNvPr id="3074" name="Picture 2" descr="C:\Users\t0ph3r\Documents\CS 4700\assets\p4-1-at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3960" y="3010079"/>
            <a:ext cx="1324578" cy="1780286"/>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t0ph3r\Documents\CS 4700\assets\UTP_cab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194" y="1247740"/>
            <a:ext cx="1979231" cy="16144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30696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Evolution of switching</a:t>
            </a:r>
          </a:p>
        </p:txBody>
      </p:sp>
      <p:sp>
        <p:nvSpPr>
          <p:cNvPr id="4" name="Content Placeholder 3"/>
          <p:cNvSpPr>
            <a:spLocks noGrp="1"/>
          </p:cNvSpPr>
          <p:nvPr>
            <p:ph idx="1"/>
          </p:nvPr>
        </p:nvSpPr>
        <p:spPr/>
        <p:txBody>
          <a:bodyPr>
            <a:normAutofit/>
          </a:bodyPr>
          <a:lstStyle/>
          <a:p>
            <a:r>
              <a:rPr lang="en-US" dirty="0"/>
              <a:t>Telephone networks are </a:t>
            </a:r>
            <a:r>
              <a:rPr lang="en-US" b="1" dirty="0"/>
              <a:t>circuit switched</a:t>
            </a:r>
          </a:p>
          <a:p>
            <a:pPr lvl="1"/>
            <a:r>
              <a:rPr lang="en-US" dirty="0"/>
              <a:t>Each call reserves resources end-to-end</a:t>
            </a:r>
          </a:p>
          <a:p>
            <a:pPr lvl="1"/>
            <a:r>
              <a:rPr lang="en-US" dirty="0"/>
              <a:t>Provides excellent quality of service</a:t>
            </a:r>
          </a:p>
          <a:p>
            <a:r>
              <a:rPr lang="en-US" dirty="0"/>
              <a:t>Problems</a:t>
            </a:r>
          </a:p>
          <a:p>
            <a:pPr lvl="1"/>
            <a:r>
              <a:rPr lang="en-US" dirty="0"/>
              <a:t>Resource intense (what if the circuit is idle?)</a:t>
            </a:r>
          </a:p>
          <a:p>
            <a:pPr lvl="1"/>
            <a:r>
              <a:rPr lang="en-US" dirty="0"/>
              <a:t>Complex network components (per circuit state, security)</a:t>
            </a:r>
          </a:p>
          <a:p>
            <a:r>
              <a:rPr lang="en-US" b="1" dirty="0"/>
              <a:t>Packet switching</a:t>
            </a:r>
          </a:p>
          <a:p>
            <a:pPr lvl="1"/>
            <a:r>
              <a:rPr lang="en-US" dirty="0"/>
              <a:t>No connection state, network is store-and-forward</a:t>
            </a:r>
          </a:p>
          <a:p>
            <a:pPr lvl="1"/>
            <a:r>
              <a:rPr lang="en-US" dirty="0"/>
              <a:t>Minimal network assumptions</a:t>
            </a:r>
          </a:p>
          <a:p>
            <a:pPr lvl="1"/>
            <a:r>
              <a:rPr lang="en-US" dirty="0"/>
              <a:t>Statistical multiplexing gives high overall utilization</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8</a:t>
            </a:fld>
            <a:endParaRPr lang="en-US" dirty="0"/>
          </a:p>
        </p:txBody>
      </p:sp>
    </p:spTree>
    <p:extLst>
      <p:ext uri="{BB962C8B-B14F-4D97-AF65-F5344CB8AC3E}">
        <p14:creationId xmlns:p14="http://schemas.microsoft.com/office/powerpoint/2010/main" val="17799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anim calcmode="lin" valueType="num">
                                      <p:cBhvr>
                                        <p:cTn id="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anim calcmode="lin" valueType="num">
                                      <p:cBhvr>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anim calcmode="lin" valueType="num">
                                      <p:cBhvr>
                                        <p:cTn id="2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anim calcmode="lin" valueType="num">
                                      <p:cBhvr>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anim calcmode="lin" valueType="num">
                                      <p:cBhvr>
                                        <p:cTn id="30"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4">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anim calcmode="lin" valueType="num">
                                      <p:cBhvr>
                                        <p:cTn id="3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6" dur="5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214954"/>
            <a:ext cx="8668512" cy="826446"/>
          </a:xfrm>
        </p:spPr>
        <p:txBody>
          <a:bodyPr>
            <a:normAutofit fontScale="90000"/>
          </a:bodyPr>
          <a:lstStyle/>
          <a:p>
            <a:r>
              <a:rPr lang="en-US" dirty="0"/>
              <a:t>The World’s Most Successful Computer Science Research Project</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9</a:t>
            </a:fld>
            <a:endParaRPr lang="en-US" dirty="0"/>
          </a:p>
        </p:txBody>
      </p:sp>
      <p:pic>
        <p:nvPicPr>
          <p:cNvPr id="6" name="Picture 6"/>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99158" l="0" r="100000">
                        <a14:foregroundMark x1="23676" y1="70036" x2="23676" y2="70036"/>
                        <a14:backgroundMark x1="14019" y1="56438" x2="14019" y2="56438"/>
                      </a14:backgroundRemoval>
                    </a14:imgEffect>
                  </a14:imgLayer>
                </a14:imgProps>
              </a:ext>
              <a:ext uri="{28A0092B-C50C-407E-A947-70E740481C1C}">
                <a14:useLocalDpi xmlns:a14="http://schemas.microsoft.com/office/drawing/2010/main" val="0"/>
              </a:ext>
            </a:extLst>
          </a:blip>
          <a:srcRect/>
          <a:stretch>
            <a:fillRect/>
          </a:stretch>
        </p:blipFill>
        <p:spPr bwMode="auto">
          <a:xfrm>
            <a:off x="2603499" y="1060219"/>
            <a:ext cx="3159126" cy="4088399"/>
          </a:xfrm>
          <a:prstGeom prst="rect">
            <a:avLst/>
          </a:prstGeom>
          <a:noFill/>
          <a:ln>
            <a:noFill/>
          </a:ln>
          <a:effectLst>
            <a:outerShdw blurRad="76200" dist="63499" dir="5400000" algn="ctr" rotWithShape="0">
              <a:schemeClr val="bg2">
                <a:alpha val="4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576656779"/>
      </p:ext>
    </p:extLst>
  </p:cSld>
  <p:clrMapOvr>
    <a:masterClrMapping/>
  </p:clrMapOvr>
</p:sld>
</file>

<file path=ppt/theme/theme1.xml><?xml version="1.0" encoding="utf-8"?>
<a:theme xmlns:a="http://schemas.openxmlformats.org/drawingml/2006/main" name="1_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84056</TotalTime>
  <Words>1349</Words>
  <Application>Microsoft Office PowerPoint</Application>
  <PresentationFormat>On-screen Show (16:9)</PresentationFormat>
  <Paragraphs>283</Paragraphs>
  <Slides>33</Slides>
  <Notes>5</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.AppleSystemUIFont</vt:lpstr>
      <vt:lpstr>Arial</vt:lpstr>
      <vt:lpstr>Calibri</vt:lpstr>
      <vt:lpstr>Calibri Light</vt:lpstr>
      <vt:lpstr>Century Gothic</vt:lpstr>
      <vt:lpstr>Courier New</vt:lpstr>
      <vt:lpstr>Tw Cen MT</vt:lpstr>
      <vt:lpstr>Wingdings</vt:lpstr>
      <vt:lpstr>Wingdings 2</vt:lpstr>
      <vt:lpstr>1_Retrospect</vt:lpstr>
      <vt:lpstr>Retrospect</vt:lpstr>
      <vt:lpstr>CS 4700 / CS 5700 Network Fundamentals</vt:lpstr>
      <vt:lpstr>What is a Communication Network?</vt:lpstr>
      <vt:lpstr>Networks are Fundamental</vt:lpstr>
      <vt:lpstr>Networks are Old</vt:lpstr>
      <vt:lpstr>Towards Electric Communication</vt:lpstr>
      <vt:lpstr>Telephony</vt:lpstr>
      <vt:lpstr>Growth of the Telephone Network</vt:lpstr>
      <vt:lpstr>Evolution of switching</vt:lpstr>
      <vt:lpstr>The World’s Most Successful Computer Science Research Project</vt:lpstr>
      <vt:lpstr>History of the Internet</vt:lpstr>
      <vt:lpstr>History of the Internet</vt:lpstr>
      <vt:lpstr>The Internet, Explained by Vint Cerf</vt:lpstr>
      <vt:lpstr>Lessons from Vint Cerf</vt:lpstr>
      <vt:lpstr>From Humans to Computers</vt:lpstr>
      <vt:lpstr>The 1960s</vt:lpstr>
      <vt:lpstr>1971</vt:lpstr>
      <vt:lpstr>1973</vt:lpstr>
      <vt:lpstr>More from Vint</vt:lpstr>
      <vt:lpstr>Lessons from Vint Cerf (2)</vt:lpstr>
      <vt:lpstr>1973</vt:lpstr>
      <vt:lpstr>That was 1973, how about now?</vt:lpstr>
      <vt:lpstr>2000</vt:lpstr>
      <vt:lpstr>PowerPoint Presentation</vt:lpstr>
      <vt:lpstr>PowerPoint Presentation</vt:lpstr>
      <vt:lpstr>2017</vt:lpstr>
      <vt:lpstr>PowerPoint Presentation</vt:lpstr>
      <vt:lpstr>Growing Pains</vt:lpstr>
      <vt:lpstr>Kahn’s Ground Rules</vt:lpstr>
      <vt:lpstr>The Birth of Routing</vt:lpstr>
      <vt:lpstr>Internet Applications Over Time</vt:lpstr>
      <vt:lpstr>More Internet History</vt:lpstr>
      <vt:lpstr>Enough about history</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 Wilson</dc:creator>
  <cp:lastModifiedBy>Christo Wilson</cp:lastModifiedBy>
  <cp:revision>855</cp:revision>
  <cp:lastPrinted>2012-08-22T04:00:45Z</cp:lastPrinted>
  <dcterms:created xsi:type="dcterms:W3CDTF">2012-01-03T02:22:46Z</dcterms:created>
  <dcterms:modified xsi:type="dcterms:W3CDTF">2024-01-09T06:57:23Z</dcterms:modified>
</cp:coreProperties>
</file>