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50"/>
  </p:notesMasterIdLst>
  <p:handoutMasterIdLst>
    <p:handoutMasterId r:id="rId51"/>
  </p:handoutMasterIdLst>
  <p:sldIdLst>
    <p:sldId id="388" r:id="rId2"/>
    <p:sldId id="468" r:id="rId3"/>
    <p:sldId id="474" r:id="rId4"/>
    <p:sldId id="505" r:id="rId5"/>
    <p:sldId id="469" r:id="rId6"/>
    <p:sldId id="470" r:id="rId7"/>
    <p:sldId id="471" r:id="rId8"/>
    <p:sldId id="461" r:id="rId9"/>
    <p:sldId id="511" r:id="rId10"/>
    <p:sldId id="472" r:id="rId11"/>
    <p:sldId id="462" r:id="rId12"/>
    <p:sldId id="463" r:id="rId13"/>
    <p:sldId id="512" r:id="rId14"/>
    <p:sldId id="473" r:id="rId15"/>
    <p:sldId id="504" r:id="rId16"/>
    <p:sldId id="414" r:id="rId17"/>
    <p:sldId id="417" r:id="rId18"/>
    <p:sldId id="436" r:id="rId19"/>
    <p:sldId id="437" r:id="rId20"/>
    <p:sldId id="430" r:id="rId21"/>
    <p:sldId id="438" r:id="rId22"/>
    <p:sldId id="439" r:id="rId23"/>
    <p:sldId id="428" r:id="rId24"/>
    <p:sldId id="440" r:id="rId25"/>
    <p:sldId id="441" r:id="rId26"/>
    <p:sldId id="442" r:id="rId27"/>
    <p:sldId id="443" r:id="rId28"/>
    <p:sldId id="444" r:id="rId29"/>
    <p:sldId id="445" r:id="rId30"/>
    <p:sldId id="446" r:id="rId31"/>
    <p:sldId id="447" r:id="rId32"/>
    <p:sldId id="513" r:id="rId33"/>
    <p:sldId id="421" r:id="rId34"/>
    <p:sldId id="448" r:id="rId35"/>
    <p:sldId id="509" r:id="rId36"/>
    <p:sldId id="449" r:id="rId37"/>
    <p:sldId id="450" r:id="rId38"/>
    <p:sldId id="508" r:id="rId39"/>
    <p:sldId id="456" r:id="rId40"/>
    <p:sldId id="506" r:id="rId41"/>
    <p:sldId id="514" r:id="rId42"/>
    <p:sldId id="515" r:id="rId43"/>
    <p:sldId id="516" r:id="rId44"/>
    <p:sldId id="464" r:id="rId45"/>
    <p:sldId id="465" r:id="rId46"/>
    <p:sldId id="466" r:id="rId47"/>
    <p:sldId id="510" r:id="rId48"/>
    <p:sldId id="517" r:id="rId49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468"/>
            <p14:sldId id="474"/>
            <p14:sldId id="505"/>
            <p14:sldId id="469"/>
            <p14:sldId id="470"/>
            <p14:sldId id="471"/>
            <p14:sldId id="461"/>
            <p14:sldId id="511"/>
            <p14:sldId id="472"/>
            <p14:sldId id="462"/>
            <p14:sldId id="463"/>
            <p14:sldId id="512"/>
            <p14:sldId id="473"/>
            <p14:sldId id="504"/>
            <p14:sldId id="414"/>
            <p14:sldId id="417"/>
            <p14:sldId id="436"/>
            <p14:sldId id="437"/>
            <p14:sldId id="430"/>
            <p14:sldId id="438"/>
            <p14:sldId id="439"/>
            <p14:sldId id="428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513"/>
            <p14:sldId id="421"/>
            <p14:sldId id="448"/>
            <p14:sldId id="509"/>
            <p14:sldId id="449"/>
            <p14:sldId id="450"/>
            <p14:sldId id="508"/>
            <p14:sldId id="456"/>
            <p14:sldId id="506"/>
            <p14:sldId id="514"/>
            <p14:sldId id="515"/>
            <p14:sldId id="516"/>
            <p14:sldId id="464"/>
            <p14:sldId id="465"/>
            <p14:sldId id="466"/>
            <p14:sldId id="510"/>
            <p14:sldId id="5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19" autoAdjust="0"/>
    <p:restoredTop sz="90204" autoAdjust="0"/>
  </p:normalViewPr>
  <p:slideViewPr>
    <p:cSldViewPr snapToGrid="0">
      <p:cViewPr varScale="1">
        <p:scale>
          <a:sx n="78" d="100"/>
          <a:sy n="78" d="100"/>
        </p:scale>
        <p:origin x="41" y="4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980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son, Alden" userId="S::awjacks@northeastern.edu::057f6ed4-5b0d-4701-ad80-193f163f4b8a" providerId="AD" clId="Web-{8C837D5B-A021-BE2C-4A01-510948F6D2C4}"/>
    <pc:docChg chg="addSld modSld sldOrd modSection">
      <pc:chgData name="Jackson, Alden" userId="S::awjacks@northeastern.edu::057f6ed4-5b0d-4701-ad80-193f163f4b8a" providerId="AD" clId="Web-{8C837D5B-A021-BE2C-4A01-510948F6D2C4}" dt="2019-02-19T16:31:27.360" v="513" actId="20577"/>
      <pc:docMkLst>
        <pc:docMk/>
      </pc:docMkLst>
      <pc:sldChg chg="addSp delSp modSp">
        <pc:chgData name="Jackson, Alden" userId="S::awjacks@northeastern.edu::057f6ed4-5b0d-4701-ad80-193f163f4b8a" providerId="AD" clId="Web-{8C837D5B-A021-BE2C-4A01-510948F6D2C4}" dt="2019-02-19T16:03:24.251" v="206" actId="20577"/>
        <pc:sldMkLst>
          <pc:docMk/>
          <pc:sldMk cId="1976921684" sldId="399"/>
        </pc:sldMkLst>
        <pc:spChg chg="add del mod">
          <ac:chgData name="Jackson, Alden" userId="S::awjacks@northeastern.edu::057f6ed4-5b0d-4701-ad80-193f163f4b8a" providerId="AD" clId="Web-{8C837D5B-A021-BE2C-4A01-510948F6D2C4}" dt="2019-02-19T16:03:24.251" v="206" actId="20577"/>
          <ac:spMkLst>
            <pc:docMk/>
            <pc:sldMk cId="1976921684" sldId="399"/>
            <ac:spMk id="4" creationId="{00000000-0000-0000-0000-000000000000}"/>
          </ac:spMkLst>
        </pc:spChg>
        <pc:spChg chg="add del mod">
          <ac:chgData name="Jackson, Alden" userId="S::awjacks@northeastern.edu::057f6ed4-5b0d-4701-ad80-193f163f4b8a" providerId="AD" clId="Web-{8C837D5B-A021-BE2C-4A01-510948F6D2C4}" dt="2019-02-19T16:03:07.095" v="195"/>
          <ac:spMkLst>
            <pc:docMk/>
            <pc:sldMk cId="1976921684" sldId="399"/>
            <ac:spMk id="25" creationId="{1E960847-37C0-4874-B720-7E0DD26281D6}"/>
          </ac:spMkLst>
        </pc:spChg>
      </pc:sldChg>
      <pc:sldChg chg="modSp">
        <pc:chgData name="Jackson, Alden" userId="S::awjacks@northeastern.edu::057f6ed4-5b0d-4701-ad80-193f163f4b8a" providerId="AD" clId="Web-{8C837D5B-A021-BE2C-4A01-510948F6D2C4}" dt="2019-02-19T15:58:24.564" v="161" actId="20577"/>
        <pc:sldMkLst>
          <pc:docMk/>
          <pc:sldMk cId="4217140687" sldId="400"/>
        </pc:sldMkLst>
        <pc:spChg chg="mod">
          <ac:chgData name="Jackson, Alden" userId="S::awjacks@northeastern.edu::057f6ed4-5b0d-4701-ad80-193f163f4b8a" providerId="AD" clId="Web-{8C837D5B-A021-BE2C-4A01-510948F6D2C4}" dt="2019-02-19T15:58:24.564" v="161" actId="20577"/>
          <ac:spMkLst>
            <pc:docMk/>
            <pc:sldMk cId="4217140687" sldId="400"/>
            <ac:spMk id="4" creationId="{00000000-0000-0000-0000-000000000000}"/>
          </ac:spMkLst>
        </pc:spChg>
      </pc:sldChg>
      <pc:sldChg chg="ord">
        <pc:chgData name="Jackson, Alden" userId="S::awjacks@northeastern.edu::057f6ed4-5b0d-4701-ad80-193f163f4b8a" providerId="AD" clId="Web-{8C837D5B-A021-BE2C-4A01-510948F6D2C4}" dt="2019-02-19T16:19:19.845" v="380"/>
        <pc:sldMkLst>
          <pc:docMk/>
          <pc:sldMk cId="1449741532" sldId="451"/>
        </pc:sldMkLst>
      </pc:sldChg>
      <pc:sldChg chg="modSp new mod ord modShow">
        <pc:chgData name="Jackson, Alden" userId="S::awjacks@northeastern.edu::057f6ed4-5b0d-4701-ad80-193f163f4b8a" providerId="AD" clId="Web-{8C837D5B-A021-BE2C-4A01-510948F6D2C4}" dt="2019-02-19T15:53:50.486" v="150"/>
        <pc:sldMkLst>
          <pc:docMk/>
          <pc:sldMk cId="3657614744" sldId="452"/>
        </pc:sldMkLst>
        <pc:spChg chg="mod">
          <ac:chgData name="Jackson, Alden" userId="S::awjacks@northeastern.edu::057f6ed4-5b0d-4701-ad80-193f163f4b8a" providerId="AD" clId="Web-{8C837D5B-A021-BE2C-4A01-510948F6D2C4}" dt="2019-02-19T15:46:55.908" v="55" actId="20577"/>
          <ac:spMkLst>
            <pc:docMk/>
            <pc:sldMk cId="3657614744" sldId="452"/>
            <ac:spMk id="2" creationId="{F8720684-B799-4F76-95FE-9E5BA6E63796}"/>
          </ac:spMkLst>
        </pc:spChg>
        <pc:spChg chg="mod">
          <ac:chgData name="Jackson, Alden" userId="S::awjacks@northeastern.edu::057f6ed4-5b0d-4701-ad80-193f163f4b8a" providerId="AD" clId="Web-{8C837D5B-A021-BE2C-4A01-510948F6D2C4}" dt="2019-02-19T15:53:26.658" v="148" actId="20577"/>
          <ac:spMkLst>
            <pc:docMk/>
            <pc:sldMk cId="3657614744" sldId="452"/>
            <ac:spMk id="4" creationId="{3051431B-5D2F-4C45-9D0A-6E5EFE3C0FB6}"/>
          </ac:spMkLst>
        </pc:spChg>
      </pc:sldChg>
      <pc:sldChg chg="modSp new">
        <pc:chgData name="Jackson, Alden" userId="S::awjacks@northeastern.edu::057f6ed4-5b0d-4701-ad80-193f163f4b8a" providerId="AD" clId="Web-{8C837D5B-A021-BE2C-4A01-510948F6D2C4}" dt="2019-02-19T16:08:34.751" v="242" actId="20577"/>
        <pc:sldMkLst>
          <pc:docMk/>
          <pc:sldMk cId="2171274450" sldId="453"/>
        </pc:sldMkLst>
        <pc:spChg chg="mod">
          <ac:chgData name="Jackson, Alden" userId="S::awjacks@northeastern.edu::057f6ed4-5b0d-4701-ad80-193f163f4b8a" providerId="AD" clId="Web-{8C837D5B-A021-BE2C-4A01-510948F6D2C4}" dt="2019-02-19T16:07:32.048" v="233" actId="20577"/>
          <ac:spMkLst>
            <pc:docMk/>
            <pc:sldMk cId="2171274450" sldId="453"/>
            <ac:spMk id="2" creationId="{A5D71453-E78D-444E-BBB8-E0EC4B075445}"/>
          </ac:spMkLst>
        </pc:spChg>
        <pc:spChg chg="mod">
          <ac:chgData name="Jackson, Alden" userId="S::awjacks@northeastern.edu::057f6ed4-5b0d-4701-ad80-193f163f4b8a" providerId="AD" clId="Web-{8C837D5B-A021-BE2C-4A01-510948F6D2C4}" dt="2019-02-19T16:08:34.751" v="242" actId="20577"/>
          <ac:spMkLst>
            <pc:docMk/>
            <pc:sldMk cId="2171274450" sldId="453"/>
            <ac:spMk id="4" creationId="{5402448B-9CEF-4583-AD03-4D82D943910E}"/>
          </ac:spMkLst>
        </pc:spChg>
      </pc:sldChg>
      <pc:sldChg chg="addSp modSp new mod ord modClrScheme chgLayout">
        <pc:chgData name="Jackson, Alden" userId="S::awjacks@northeastern.edu::057f6ed4-5b0d-4701-ad80-193f163f4b8a" providerId="AD" clId="Web-{8C837D5B-A021-BE2C-4A01-510948F6D2C4}" dt="2019-02-19T16:19:09.407" v="378"/>
        <pc:sldMkLst>
          <pc:docMk/>
          <pc:sldMk cId="701367491" sldId="454"/>
        </pc:sldMkLst>
        <pc:spChg chg="mod ord">
          <ac:chgData name="Jackson, Alden" userId="S::awjacks@northeastern.edu::057f6ed4-5b0d-4701-ad80-193f163f4b8a" providerId="AD" clId="Web-{8C837D5B-A021-BE2C-4A01-510948F6D2C4}" dt="2019-02-19T16:12:15.439" v="284"/>
          <ac:spMkLst>
            <pc:docMk/>
            <pc:sldMk cId="701367491" sldId="454"/>
            <ac:spMk id="2" creationId="{5F53DB3D-6B85-4A73-A6AD-ED423CD78DEB}"/>
          </ac:spMkLst>
        </pc:spChg>
        <pc:spChg chg="mod ord">
          <ac:chgData name="Jackson, Alden" userId="S::awjacks@northeastern.edu::057f6ed4-5b0d-4701-ad80-193f163f4b8a" providerId="AD" clId="Web-{8C837D5B-A021-BE2C-4A01-510948F6D2C4}" dt="2019-02-19T16:12:15.439" v="284"/>
          <ac:spMkLst>
            <pc:docMk/>
            <pc:sldMk cId="701367491" sldId="454"/>
            <ac:spMk id="3" creationId="{6CC5C8DE-E607-440A-BD45-31B7697D70A1}"/>
          </ac:spMkLst>
        </pc:spChg>
        <pc:spChg chg="mod ord">
          <ac:chgData name="Jackson, Alden" userId="S::awjacks@northeastern.edu::057f6ed4-5b0d-4701-ad80-193f163f4b8a" providerId="AD" clId="Web-{8C837D5B-A021-BE2C-4A01-510948F6D2C4}" dt="2019-02-19T16:18:39.876" v="373" actId="20577"/>
          <ac:spMkLst>
            <pc:docMk/>
            <pc:sldMk cId="701367491" sldId="454"/>
            <ac:spMk id="4" creationId="{801EE64E-B80D-49A3-86E7-7CD9DF9694A6}"/>
          </ac:spMkLst>
        </pc:spChg>
        <pc:spChg chg="add mod ord">
          <ac:chgData name="Jackson, Alden" userId="S::awjacks@northeastern.edu::057f6ed4-5b0d-4701-ad80-193f163f4b8a" providerId="AD" clId="Web-{8C837D5B-A021-BE2C-4A01-510948F6D2C4}" dt="2019-02-19T16:18:37.032" v="370" actId="20577"/>
          <ac:spMkLst>
            <pc:docMk/>
            <pc:sldMk cId="701367491" sldId="454"/>
            <ac:spMk id="5" creationId="{44A7B4FA-0161-4FA9-9288-AA031DBA3D4C}"/>
          </ac:spMkLst>
        </pc:spChg>
      </pc:sldChg>
      <pc:sldChg chg="modSp new ord">
        <pc:chgData name="Jackson, Alden" userId="S::awjacks@northeastern.edu::057f6ed4-5b0d-4701-ad80-193f163f4b8a" providerId="AD" clId="Web-{8C837D5B-A021-BE2C-4A01-510948F6D2C4}" dt="2019-02-19T16:25:01.782" v="399"/>
        <pc:sldMkLst>
          <pc:docMk/>
          <pc:sldMk cId="1972263197" sldId="455"/>
        </pc:sldMkLst>
        <pc:spChg chg="mod">
          <ac:chgData name="Jackson, Alden" userId="S::awjacks@northeastern.edu::057f6ed4-5b0d-4701-ad80-193f163f4b8a" providerId="AD" clId="Web-{8C837D5B-A021-BE2C-4A01-510948F6D2C4}" dt="2019-02-19T16:24:45.266" v="397" actId="20577"/>
          <ac:spMkLst>
            <pc:docMk/>
            <pc:sldMk cId="1972263197" sldId="455"/>
            <ac:spMk id="2" creationId="{9758E70C-E75F-4125-B615-61A16663722B}"/>
          </ac:spMkLst>
        </pc:spChg>
        <pc:spChg chg="mod">
          <ac:chgData name="Jackson, Alden" userId="S::awjacks@northeastern.edu::057f6ed4-5b0d-4701-ad80-193f163f4b8a" providerId="AD" clId="Web-{8C837D5B-A021-BE2C-4A01-510948F6D2C4}" dt="2019-02-19T16:17:27.391" v="341" actId="20577"/>
          <ac:spMkLst>
            <pc:docMk/>
            <pc:sldMk cId="1972263197" sldId="455"/>
            <ac:spMk id="3" creationId="{5E0BE71F-C0E1-4DEA-8D6E-1459AF49737B}"/>
          </ac:spMkLst>
        </pc:spChg>
        <pc:spChg chg="mod">
          <ac:chgData name="Jackson, Alden" userId="S::awjacks@northeastern.edu::057f6ed4-5b0d-4701-ad80-193f163f4b8a" providerId="AD" clId="Web-{8C837D5B-A021-BE2C-4A01-510948F6D2C4}" dt="2019-02-19T16:17:18.329" v="338" actId="20577"/>
          <ac:spMkLst>
            <pc:docMk/>
            <pc:sldMk cId="1972263197" sldId="455"/>
            <ac:spMk id="4" creationId="{E21A8A85-4A11-4276-B06F-79FCF243ED83}"/>
          </ac:spMkLst>
        </pc:spChg>
      </pc:sldChg>
      <pc:sldChg chg="delSp modSp new mod modClrScheme chgLayout">
        <pc:chgData name="Jackson, Alden" userId="S::awjacks@northeastern.edu::057f6ed4-5b0d-4701-ad80-193f163f4b8a" providerId="AD" clId="Web-{8C837D5B-A021-BE2C-4A01-510948F6D2C4}" dt="2019-02-19T16:29:14" v="467" actId="20577"/>
        <pc:sldMkLst>
          <pc:docMk/>
          <pc:sldMk cId="1427107831" sldId="456"/>
        </pc:sldMkLst>
        <pc:spChg chg="mod ord">
          <ac:chgData name="Jackson, Alden" userId="S::awjacks@northeastern.edu::057f6ed4-5b0d-4701-ad80-193f163f4b8a" providerId="AD" clId="Web-{8C837D5B-A021-BE2C-4A01-510948F6D2C4}" dt="2019-02-19T16:27:33.157" v="444"/>
          <ac:spMkLst>
            <pc:docMk/>
            <pc:sldMk cId="1427107831" sldId="456"/>
            <ac:spMk id="2" creationId="{DF16BA2E-A46C-44D4-B9C8-35F6605197C6}"/>
          </ac:spMkLst>
        </pc:spChg>
        <pc:spChg chg="mod ord">
          <ac:chgData name="Jackson, Alden" userId="S::awjacks@northeastern.edu::057f6ed4-5b0d-4701-ad80-193f163f4b8a" providerId="AD" clId="Web-{8C837D5B-A021-BE2C-4A01-510948F6D2C4}" dt="2019-02-19T16:29:14" v="467" actId="20577"/>
          <ac:spMkLst>
            <pc:docMk/>
            <pc:sldMk cId="1427107831" sldId="456"/>
            <ac:spMk id="3" creationId="{485C4A0D-5E1F-42DA-AECB-B970215AAA70}"/>
          </ac:spMkLst>
        </pc:spChg>
        <pc:spChg chg="del mod">
          <ac:chgData name="Jackson, Alden" userId="S::awjacks@northeastern.edu::057f6ed4-5b0d-4701-ad80-193f163f4b8a" providerId="AD" clId="Web-{8C837D5B-A021-BE2C-4A01-510948F6D2C4}" dt="2019-02-19T16:27:33.157" v="444"/>
          <ac:spMkLst>
            <pc:docMk/>
            <pc:sldMk cId="1427107831" sldId="456"/>
            <ac:spMk id="4" creationId="{F0A3E159-59E3-4270-8AD6-D5690674A4E4}"/>
          </ac:spMkLst>
        </pc:spChg>
        <pc:spChg chg="mod ord">
          <ac:chgData name="Jackson, Alden" userId="S::awjacks@northeastern.edu::057f6ed4-5b0d-4701-ad80-193f163f4b8a" providerId="AD" clId="Web-{8C837D5B-A021-BE2C-4A01-510948F6D2C4}" dt="2019-02-19T16:27:33.157" v="444"/>
          <ac:spMkLst>
            <pc:docMk/>
            <pc:sldMk cId="1427107831" sldId="456"/>
            <ac:spMk id="5" creationId="{91A410F1-BEC4-43E7-BBFB-348757EB7EEF}"/>
          </ac:spMkLst>
        </pc:spChg>
      </pc:sldChg>
      <pc:sldChg chg="modSp new">
        <pc:chgData name="Jackson, Alden" userId="S::awjacks@northeastern.edu::057f6ed4-5b0d-4701-ad80-193f163f4b8a" providerId="AD" clId="Web-{8C837D5B-A021-BE2C-4A01-510948F6D2C4}" dt="2019-02-19T16:31:27.360" v="512" actId="20577"/>
        <pc:sldMkLst>
          <pc:docMk/>
          <pc:sldMk cId="2552701193" sldId="457"/>
        </pc:sldMkLst>
        <pc:spChg chg="mod">
          <ac:chgData name="Jackson, Alden" userId="S::awjacks@northeastern.edu::057f6ed4-5b0d-4701-ad80-193f163f4b8a" providerId="AD" clId="Web-{8C837D5B-A021-BE2C-4A01-510948F6D2C4}" dt="2019-02-19T16:30:20.954" v="497" actId="20577"/>
          <ac:spMkLst>
            <pc:docMk/>
            <pc:sldMk cId="2552701193" sldId="457"/>
            <ac:spMk id="2" creationId="{91F55835-0DCD-4DD5-83F2-79919C7C8B82}"/>
          </ac:spMkLst>
        </pc:spChg>
        <pc:spChg chg="mod">
          <ac:chgData name="Jackson, Alden" userId="S::awjacks@northeastern.edu::057f6ed4-5b0d-4701-ad80-193f163f4b8a" providerId="AD" clId="Web-{8C837D5B-A021-BE2C-4A01-510948F6D2C4}" dt="2019-02-19T16:31:27.360" v="512" actId="20577"/>
          <ac:spMkLst>
            <pc:docMk/>
            <pc:sldMk cId="2552701193" sldId="457"/>
            <ac:spMk id="4" creationId="{75D2035E-2029-491C-978E-0DD17FBEB755}"/>
          </ac:spMkLst>
        </pc:spChg>
      </pc:sldChg>
    </pc:docChg>
  </pc:docChgLst>
  <pc:docChgLst>
    <pc:chgData name="Jackson, Alden" userId="S::awjacks@northeastern.edu::057f6ed4-5b0d-4701-ad80-193f163f4b8a" providerId="AD" clId="Web-{C7369BC3-0E8F-D475-FDBE-6F240A87FE70}"/>
    <pc:docChg chg="addSld modSld sldOrd modSection">
      <pc:chgData name="Jackson, Alden" userId="S::awjacks@northeastern.edu::057f6ed4-5b0d-4701-ad80-193f163f4b8a" providerId="AD" clId="Web-{C7369BC3-0E8F-D475-FDBE-6F240A87FE70}" dt="2019-02-21T19:30:03.099" v="2908" actId="20577"/>
      <pc:docMkLst>
        <pc:docMk/>
      </pc:docMkLst>
      <pc:sldChg chg="modSp">
        <pc:chgData name="Jackson, Alden" userId="S::awjacks@northeastern.edu::057f6ed4-5b0d-4701-ad80-193f163f4b8a" providerId="AD" clId="Web-{C7369BC3-0E8F-D475-FDBE-6F240A87FE70}" dt="2019-02-21T17:18:16.269" v="4" actId="20577"/>
        <pc:sldMkLst>
          <pc:docMk/>
          <pc:sldMk cId="2064973252" sldId="396"/>
        </pc:sldMkLst>
        <pc:spChg chg="mod">
          <ac:chgData name="Jackson, Alden" userId="S::awjacks@northeastern.edu::057f6ed4-5b0d-4701-ad80-193f163f4b8a" providerId="AD" clId="Web-{C7369BC3-0E8F-D475-FDBE-6F240A87FE70}" dt="2019-02-21T17:18:16.269" v="4" actId="20577"/>
          <ac:spMkLst>
            <pc:docMk/>
            <pc:sldMk cId="2064973252" sldId="396"/>
            <ac:spMk id="6" creationId="{00000000-0000-0000-0000-000000000000}"/>
          </ac:spMkLst>
        </pc:spChg>
      </pc:sldChg>
      <pc:sldChg chg="modSp mod modShow">
        <pc:chgData name="Jackson, Alden" userId="S::awjacks@northeastern.edu::057f6ed4-5b0d-4701-ad80-193f163f4b8a" providerId="AD" clId="Web-{C7369BC3-0E8F-D475-FDBE-6F240A87FE70}" dt="2019-02-21T17:21:16.643" v="11"/>
        <pc:sldMkLst>
          <pc:docMk/>
          <pc:sldMk cId="1064613080" sldId="448"/>
        </pc:sldMkLst>
        <pc:spChg chg="mod">
          <ac:chgData name="Jackson, Alden" userId="S::awjacks@northeastern.edu::057f6ed4-5b0d-4701-ad80-193f163f4b8a" providerId="AD" clId="Web-{C7369BC3-0E8F-D475-FDBE-6F240A87FE70}" dt="2019-02-21T17:21:10.190" v="7" actId="20577"/>
          <ac:spMkLst>
            <pc:docMk/>
            <pc:sldMk cId="1064613080" sldId="448"/>
            <ac:spMk id="3" creationId="{00000000-0000-0000-0000-000000000000}"/>
          </ac:spMkLst>
        </pc:spChg>
      </pc:sldChg>
      <pc:sldChg chg="mod modShow">
        <pc:chgData name="Jackson, Alden" userId="S::awjacks@northeastern.edu::057f6ed4-5b0d-4701-ad80-193f163f4b8a" providerId="AD" clId="Web-{C7369BC3-0E8F-D475-FDBE-6F240A87FE70}" dt="2019-02-21T17:21:16.597" v="10"/>
        <pc:sldMkLst>
          <pc:docMk/>
          <pc:sldMk cId="1237377008" sldId="449"/>
        </pc:sldMkLst>
      </pc:sldChg>
      <pc:sldChg chg="mod modShow">
        <pc:chgData name="Jackson, Alden" userId="S::awjacks@northeastern.edu::057f6ed4-5b0d-4701-ad80-193f163f4b8a" providerId="AD" clId="Web-{C7369BC3-0E8F-D475-FDBE-6F240A87FE70}" dt="2019-02-21T17:21:16.534" v="9"/>
        <pc:sldMkLst>
          <pc:docMk/>
          <pc:sldMk cId="1120540096" sldId="450"/>
        </pc:sldMkLst>
      </pc:sldChg>
      <pc:sldChg chg="add ord replId">
        <pc:chgData name="Jackson, Alden" userId="S::awjacks@northeastern.edu::057f6ed4-5b0d-4701-ad80-193f163f4b8a" providerId="AD" clId="Web-{C7369BC3-0E8F-D475-FDBE-6F240A87FE70}" dt="2019-02-21T17:23:46.800" v="13"/>
        <pc:sldMkLst>
          <pc:docMk/>
          <pc:sldMk cId="1530156949" sldId="458"/>
        </pc:sldMkLst>
      </pc:sldChg>
      <pc:sldChg chg="addSp modSp new addAnim modAnim">
        <pc:chgData name="Jackson, Alden" userId="S::awjacks@northeastern.edu::057f6ed4-5b0d-4701-ad80-193f163f4b8a" providerId="AD" clId="Web-{C7369BC3-0E8F-D475-FDBE-6F240A87FE70}" dt="2019-02-21T19:30:03.099" v="2907" actId="20577"/>
        <pc:sldMkLst>
          <pc:docMk/>
          <pc:sldMk cId="965650624" sldId="459"/>
        </pc:sldMkLst>
        <pc:spChg chg="mod">
          <ac:chgData name="Jackson, Alden" userId="S::awjacks@northeastern.edu::057f6ed4-5b0d-4701-ad80-193f163f4b8a" providerId="AD" clId="Web-{C7369BC3-0E8F-D475-FDBE-6F240A87FE70}" dt="2019-02-21T17:24:15.972" v="33" actId="20577"/>
          <ac:spMkLst>
            <pc:docMk/>
            <pc:sldMk cId="965650624" sldId="459"/>
            <ac:spMk id="2" creationId="{94B64F3B-629D-458E-8BCD-7B9B0203C6D5}"/>
          </ac:spMkLst>
        </pc:spChg>
        <pc:spChg chg="mod">
          <ac:chgData name="Jackson, Alden" userId="S::awjacks@northeastern.edu::057f6ed4-5b0d-4701-ad80-193f163f4b8a" providerId="AD" clId="Web-{C7369BC3-0E8F-D475-FDBE-6F240A87FE70}" dt="2019-02-21T19:30:03.099" v="2907" actId="20577"/>
          <ac:spMkLst>
            <pc:docMk/>
            <pc:sldMk cId="965650624" sldId="459"/>
            <ac:spMk id="4" creationId="{67C2D967-DA50-4E00-9A6E-3BFA087D7779}"/>
          </ac:spMkLst>
        </pc:spChg>
        <pc:spChg chg="add mod">
          <ac:chgData name="Jackson, Alden" userId="S::awjacks@northeastern.edu::057f6ed4-5b0d-4701-ad80-193f163f4b8a" providerId="AD" clId="Web-{C7369BC3-0E8F-D475-FDBE-6F240A87FE70}" dt="2019-02-21T19:15:58.803" v="2849"/>
          <ac:spMkLst>
            <pc:docMk/>
            <pc:sldMk cId="965650624" sldId="459"/>
            <ac:spMk id="5" creationId="{E1166D81-1BE6-400A-8351-211F1DC1EB93}"/>
          </ac:spMkLst>
        </pc:spChg>
      </pc:sldChg>
      <pc:sldChg chg="modSp add replId addAnim modAnim">
        <pc:chgData name="Jackson, Alden" userId="S::awjacks@northeastern.edu::057f6ed4-5b0d-4701-ad80-193f163f4b8a" providerId="AD" clId="Web-{C7369BC3-0E8F-D475-FDBE-6F240A87FE70}" dt="2019-02-21T19:17:31.177" v="2855"/>
        <pc:sldMkLst>
          <pc:docMk/>
          <pc:sldMk cId="1218718783" sldId="460"/>
        </pc:sldMkLst>
        <pc:spChg chg="mod">
          <ac:chgData name="Jackson, Alden" userId="S::awjacks@northeastern.edu::057f6ed4-5b0d-4701-ad80-193f163f4b8a" providerId="AD" clId="Web-{C7369BC3-0E8F-D475-FDBE-6F240A87FE70}" dt="2019-02-21T17:37:14.580" v="601" actId="20577"/>
          <ac:spMkLst>
            <pc:docMk/>
            <pc:sldMk cId="1218718783" sldId="460"/>
            <ac:spMk id="2" creationId="{94B64F3B-629D-458E-8BCD-7B9B0203C6D5}"/>
          </ac:spMkLst>
        </pc:spChg>
        <pc:spChg chg="mod">
          <ac:chgData name="Jackson, Alden" userId="S::awjacks@northeastern.edu::057f6ed4-5b0d-4701-ad80-193f163f4b8a" providerId="AD" clId="Web-{C7369BC3-0E8F-D475-FDBE-6F240A87FE70}" dt="2019-02-21T17:40:46.798" v="704" actId="20577"/>
          <ac:spMkLst>
            <pc:docMk/>
            <pc:sldMk cId="1218718783" sldId="460"/>
            <ac:spMk id="4" creationId="{67C2D967-DA50-4E00-9A6E-3BFA087D7779}"/>
          </ac:spMkLst>
        </pc:spChg>
      </pc:sldChg>
      <pc:sldChg chg="modSp new addAnim modAnim">
        <pc:chgData name="Jackson, Alden" userId="S::awjacks@northeastern.edu::057f6ed4-5b0d-4701-ad80-193f163f4b8a" providerId="AD" clId="Web-{C7369BC3-0E8F-D475-FDBE-6F240A87FE70}" dt="2019-02-21T19:21:00.880" v="2881" actId="20577"/>
        <pc:sldMkLst>
          <pc:docMk/>
          <pc:sldMk cId="3017427234" sldId="461"/>
        </pc:sldMkLst>
        <pc:spChg chg="mod">
          <ac:chgData name="Jackson, Alden" userId="S::awjacks@northeastern.edu::057f6ed4-5b0d-4701-ad80-193f163f4b8a" providerId="AD" clId="Web-{C7369BC3-0E8F-D475-FDBE-6F240A87FE70}" dt="2019-02-21T19:07:16.559" v="2780" actId="20577"/>
          <ac:spMkLst>
            <pc:docMk/>
            <pc:sldMk cId="3017427234" sldId="461"/>
            <ac:spMk id="2" creationId="{8B09AB53-4F3A-4B45-BD4E-B89CA9368D5B}"/>
          </ac:spMkLst>
        </pc:spChg>
        <pc:spChg chg="mod">
          <ac:chgData name="Jackson, Alden" userId="S::awjacks@northeastern.edu::057f6ed4-5b0d-4701-ad80-193f163f4b8a" providerId="AD" clId="Web-{C7369BC3-0E8F-D475-FDBE-6F240A87FE70}" dt="2019-02-21T19:21:00.880" v="2881" actId="20577"/>
          <ac:spMkLst>
            <pc:docMk/>
            <pc:sldMk cId="3017427234" sldId="461"/>
            <ac:spMk id="4" creationId="{71098EA5-1349-446F-BB2B-2C8385FDB441}"/>
          </ac:spMkLst>
        </pc:spChg>
      </pc:sldChg>
      <pc:sldChg chg="modSp new addAnim modAnim">
        <pc:chgData name="Jackson, Alden" userId="S::awjacks@northeastern.edu::057f6ed4-5b0d-4701-ad80-193f163f4b8a" providerId="AD" clId="Web-{C7369BC3-0E8F-D475-FDBE-6F240A87FE70}" dt="2019-02-21T19:19:38.005" v="2870"/>
        <pc:sldMkLst>
          <pc:docMk/>
          <pc:sldMk cId="551177926" sldId="462"/>
        </pc:sldMkLst>
        <pc:spChg chg="mod">
          <ac:chgData name="Jackson, Alden" userId="S::awjacks@northeastern.edu::057f6ed4-5b0d-4701-ad80-193f163f4b8a" providerId="AD" clId="Web-{C7369BC3-0E8F-D475-FDBE-6F240A87FE70}" dt="2019-02-21T18:02:26.781" v="1464" actId="20577"/>
          <ac:spMkLst>
            <pc:docMk/>
            <pc:sldMk cId="551177926" sldId="462"/>
            <ac:spMk id="2" creationId="{777680DC-CCF9-4DCF-B351-F452F9647DE3}"/>
          </ac:spMkLst>
        </pc:spChg>
        <pc:spChg chg="mod">
          <ac:chgData name="Jackson, Alden" userId="S::awjacks@northeastern.edu::057f6ed4-5b0d-4701-ad80-193f163f4b8a" providerId="AD" clId="Web-{C7369BC3-0E8F-D475-FDBE-6F240A87FE70}" dt="2019-02-21T19:06:44.980" v="2778" actId="20577"/>
          <ac:spMkLst>
            <pc:docMk/>
            <pc:sldMk cId="551177926" sldId="462"/>
            <ac:spMk id="4" creationId="{7DC335A3-442C-48C9-B716-701183E8890E}"/>
          </ac:spMkLst>
        </pc:spChg>
      </pc:sldChg>
      <pc:sldChg chg="modSp new addAnim modAnim">
        <pc:chgData name="Jackson, Alden" userId="S::awjacks@northeastern.edu::057f6ed4-5b0d-4701-ad80-193f163f4b8a" providerId="AD" clId="Web-{C7369BC3-0E8F-D475-FDBE-6F240A87FE70}" dt="2019-02-21T19:19:29.068" v="2868"/>
        <pc:sldMkLst>
          <pc:docMk/>
          <pc:sldMk cId="3793663965" sldId="463"/>
        </pc:sldMkLst>
        <pc:spChg chg="mod">
          <ac:chgData name="Jackson, Alden" userId="S::awjacks@northeastern.edu::057f6ed4-5b0d-4701-ad80-193f163f4b8a" providerId="AD" clId="Web-{C7369BC3-0E8F-D475-FDBE-6F240A87FE70}" dt="2019-02-21T18:20:56.468" v="1888" actId="20577"/>
          <ac:spMkLst>
            <pc:docMk/>
            <pc:sldMk cId="3793663965" sldId="463"/>
            <ac:spMk id="2" creationId="{7E6F6D52-3286-48C3-BDCF-060C565A302B}"/>
          </ac:spMkLst>
        </pc:spChg>
        <pc:spChg chg="mod">
          <ac:chgData name="Jackson, Alden" userId="S::awjacks@northeastern.edu::057f6ed4-5b0d-4701-ad80-193f163f4b8a" providerId="AD" clId="Web-{C7369BC3-0E8F-D475-FDBE-6F240A87FE70}" dt="2019-02-21T19:04:27.434" v="2690" actId="20577"/>
          <ac:spMkLst>
            <pc:docMk/>
            <pc:sldMk cId="3793663965" sldId="463"/>
            <ac:spMk id="4" creationId="{F102AA6E-E983-45B6-AFAC-6280A2128B11}"/>
          </ac:spMkLst>
        </pc:spChg>
      </pc:sldChg>
    </pc:docChg>
  </pc:docChgLst>
  <pc:docChgLst>
    <pc:chgData name="Jackson, Alden" userId="S::awjacks@northeastern.edu::057f6ed4-5b0d-4701-ad80-193f163f4b8a" providerId="AD" clId="Web-{B6516497-6F98-B958-19B1-D271A36A4F79}"/>
    <pc:docChg chg="modSld">
      <pc:chgData name="Jackson, Alden" userId="S::awjacks@northeastern.edu::057f6ed4-5b0d-4701-ad80-193f163f4b8a" providerId="AD" clId="Web-{B6516497-6F98-B958-19B1-D271A36A4F79}" dt="2019-02-14T19:03:17.266" v="26" actId="20577"/>
      <pc:docMkLst>
        <pc:docMk/>
      </pc:docMkLst>
      <pc:sldChg chg="modSp">
        <pc:chgData name="Jackson, Alden" userId="S::awjacks@northeastern.edu::057f6ed4-5b0d-4701-ad80-193f163f4b8a" providerId="AD" clId="Web-{B6516497-6F98-B958-19B1-D271A36A4F79}" dt="2019-02-14T19:03:09.375" v="24" actId="20577"/>
        <pc:sldMkLst>
          <pc:docMk/>
          <pc:sldMk cId="225339035" sldId="392"/>
        </pc:sldMkLst>
        <pc:spChg chg="mod">
          <ac:chgData name="Jackson, Alden" userId="S::awjacks@northeastern.edu::057f6ed4-5b0d-4701-ad80-193f163f4b8a" providerId="AD" clId="Web-{B6516497-6F98-B958-19B1-D271A36A4F79}" dt="2019-02-14T19:03:09.375" v="24" actId="20577"/>
          <ac:spMkLst>
            <pc:docMk/>
            <pc:sldMk cId="225339035" sldId="392"/>
            <ac:spMk id="4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3CB828-DE2B-4E21-BCDC-46830E4C096D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523782-F68A-43BE-A636-2050DB4A6F3B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3200"/>
            <a:t>Choose your own DNS provider</a:t>
          </a:r>
        </a:p>
      </dgm:t>
    </dgm:pt>
    <dgm:pt modelId="{B6163989-F1B7-4EF0-9888-563B678B1260}" type="parTrans" cxnId="{4F872221-55AD-496F-9DAF-75835F1F51BF}">
      <dgm:prSet/>
      <dgm:spPr/>
      <dgm:t>
        <a:bodyPr/>
        <a:lstStyle/>
        <a:p>
          <a:endParaRPr lang="en-US" sz="2800"/>
        </a:p>
      </dgm:t>
    </dgm:pt>
    <dgm:pt modelId="{A355D1FF-17DB-4D5D-A3D4-F66D17A8E074}" type="sibTrans" cxnId="{4F872221-55AD-496F-9DAF-75835F1F51BF}">
      <dgm:prSet/>
      <dgm:spPr/>
      <dgm:t>
        <a:bodyPr/>
        <a:lstStyle/>
        <a:p>
          <a:endParaRPr lang="en-US" sz="2800"/>
        </a:p>
      </dgm:t>
    </dgm:pt>
    <dgm:pt modelId="{DB05080F-6789-4F2E-817C-18147841DB6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No requirement* that you use your network providers local nameserver</a:t>
          </a:r>
        </a:p>
      </dgm:t>
    </dgm:pt>
    <dgm:pt modelId="{EFF1B358-D804-4676-9E0E-21F91EED7D5A}" type="parTrans" cxnId="{1E1A2F90-ACCD-4B63-97DB-E07CD8BA6AD5}">
      <dgm:prSet/>
      <dgm:spPr/>
      <dgm:t>
        <a:bodyPr/>
        <a:lstStyle/>
        <a:p>
          <a:endParaRPr lang="en-US" sz="2800"/>
        </a:p>
      </dgm:t>
    </dgm:pt>
    <dgm:pt modelId="{1E717B3A-C3F7-481E-BE5F-CD2DFB00F542}" type="sibTrans" cxnId="{1E1A2F90-ACCD-4B63-97DB-E07CD8BA6AD5}">
      <dgm:prSet/>
      <dgm:spPr/>
      <dgm:t>
        <a:bodyPr/>
        <a:lstStyle/>
        <a:p>
          <a:endParaRPr lang="en-US" sz="2800"/>
        </a:p>
      </dgm:t>
    </dgm:pt>
    <dgm:pt modelId="{DAFA6C63-B6B3-4274-BB63-2674D94D8F7A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3200"/>
            <a:t>DNS over TLS (DoT)</a:t>
          </a:r>
        </a:p>
      </dgm:t>
    </dgm:pt>
    <dgm:pt modelId="{7016E8CF-A78A-4097-861B-499BE67B43D7}" type="parTrans" cxnId="{D254677B-C254-475F-957A-226B18C16DA7}">
      <dgm:prSet/>
      <dgm:spPr/>
      <dgm:t>
        <a:bodyPr/>
        <a:lstStyle/>
        <a:p>
          <a:endParaRPr lang="en-US" sz="2800"/>
        </a:p>
      </dgm:t>
    </dgm:pt>
    <dgm:pt modelId="{F2A7A9B6-843B-4B09-AF5D-5A20A7D81CA3}" type="sibTrans" cxnId="{D254677B-C254-475F-957A-226B18C16DA7}">
      <dgm:prSet/>
      <dgm:spPr/>
      <dgm:t>
        <a:bodyPr/>
        <a:lstStyle/>
        <a:p>
          <a:endParaRPr lang="en-US" sz="2800"/>
        </a:p>
      </dgm:t>
    </dgm:pt>
    <dgm:pt modelId="{00AEF90F-2F0F-43F8-96DB-79BA101312F5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3200"/>
            <a:t>DNS over HTTPS (DoH)</a:t>
          </a:r>
        </a:p>
      </dgm:t>
    </dgm:pt>
    <dgm:pt modelId="{34618092-AF85-49A2-B027-7FB912BBD097}" type="parTrans" cxnId="{EF5DE65B-BC31-4046-87EB-2A20BE9DD5F4}">
      <dgm:prSet/>
      <dgm:spPr/>
      <dgm:t>
        <a:bodyPr/>
        <a:lstStyle/>
        <a:p>
          <a:endParaRPr lang="en-US" sz="2800"/>
        </a:p>
      </dgm:t>
    </dgm:pt>
    <dgm:pt modelId="{9C282F31-E788-462D-87B0-678AA137054B}" type="sibTrans" cxnId="{EF5DE65B-BC31-4046-87EB-2A20BE9DD5F4}">
      <dgm:prSet/>
      <dgm:spPr/>
      <dgm:t>
        <a:bodyPr/>
        <a:lstStyle/>
        <a:p>
          <a:endParaRPr lang="en-US" sz="2800"/>
        </a:p>
      </dgm:t>
    </dgm:pt>
    <dgm:pt modelId="{DC30767F-4D5F-4C1C-9C8D-123BDF006FFD}" type="pres">
      <dgm:prSet presAssocID="{0E3CB828-DE2B-4E21-BCDC-46830E4C096D}" presName="root" presStyleCnt="0">
        <dgm:presLayoutVars>
          <dgm:dir/>
          <dgm:resizeHandles val="exact"/>
        </dgm:presLayoutVars>
      </dgm:prSet>
      <dgm:spPr/>
    </dgm:pt>
    <dgm:pt modelId="{AE2F5D5A-4F43-4895-8207-CD44ADF4F26B}" type="pres">
      <dgm:prSet presAssocID="{F0523782-F68A-43BE-A636-2050DB4A6F3B}" presName="compNode" presStyleCnt="0"/>
      <dgm:spPr/>
    </dgm:pt>
    <dgm:pt modelId="{8CBCBEEC-EF1F-45D6-904D-225096A13661}" type="pres">
      <dgm:prSet presAssocID="{F0523782-F68A-43BE-A636-2050DB4A6F3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1891C164-3437-487F-936D-E66244952E03}" type="pres">
      <dgm:prSet presAssocID="{F0523782-F68A-43BE-A636-2050DB4A6F3B}" presName="iconSpace" presStyleCnt="0"/>
      <dgm:spPr/>
    </dgm:pt>
    <dgm:pt modelId="{4BE57865-BD32-4290-AC47-2C02B7D2C717}" type="pres">
      <dgm:prSet presAssocID="{F0523782-F68A-43BE-A636-2050DB4A6F3B}" presName="parTx" presStyleLbl="revTx" presStyleIdx="0" presStyleCnt="6">
        <dgm:presLayoutVars>
          <dgm:chMax val="0"/>
          <dgm:chPref val="0"/>
        </dgm:presLayoutVars>
      </dgm:prSet>
      <dgm:spPr/>
    </dgm:pt>
    <dgm:pt modelId="{C795596A-299E-4CDE-99A4-32DB71B07A37}" type="pres">
      <dgm:prSet presAssocID="{F0523782-F68A-43BE-A636-2050DB4A6F3B}" presName="txSpace" presStyleCnt="0"/>
      <dgm:spPr/>
    </dgm:pt>
    <dgm:pt modelId="{50B10D67-74AE-47D1-A742-84935F5B7A4B}" type="pres">
      <dgm:prSet presAssocID="{F0523782-F68A-43BE-A636-2050DB4A6F3B}" presName="desTx" presStyleLbl="revTx" presStyleIdx="1" presStyleCnt="6">
        <dgm:presLayoutVars/>
      </dgm:prSet>
      <dgm:spPr/>
    </dgm:pt>
    <dgm:pt modelId="{D1BD10FF-7681-470F-A4D3-1E08173581FC}" type="pres">
      <dgm:prSet presAssocID="{A355D1FF-17DB-4D5D-A3D4-F66D17A8E074}" presName="sibTrans" presStyleCnt="0"/>
      <dgm:spPr/>
    </dgm:pt>
    <dgm:pt modelId="{4816E71B-FF40-4577-A1AD-99E39ACBFBF1}" type="pres">
      <dgm:prSet presAssocID="{DAFA6C63-B6B3-4274-BB63-2674D94D8F7A}" presName="compNode" presStyleCnt="0"/>
      <dgm:spPr/>
    </dgm:pt>
    <dgm:pt modelId="{BBCF373F-DF5A-4E6A-879E-2F0AA9D4B751}" type="pres">
      <dgm:prSet presAssocID="{DAFA6C63-B6B3-4274-BB63-2674D94D8F7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7327D92C-F365-4DC9-9A77-20983AF60BC0}" type="pres">
      <dgm:prSet presAssocID="{DAFA6C63-B6B3-4274-BB63-2674D94D8F7A}" presName="iconSpace" presStyleCnt="0"/>
      <dgm:spPr/>
    </dgm:pt>
    <dgm:pt modelId="{BCDF1A6D-5892-4254-8D9F-838320CF0E49}" type="pres">
      <dgm:prSet presAssocID="{DAFA6C63-B6B3-4274-BB63-2674D94D8F7A}" presName="parTx" presStyleLbl="revTx" presStyleIdx="2" presStyleCnt="6">
        <dgm:presLayoutVars>
          <dgm:chMax val="0"/>
          <dgm:chPref val="0"/>
        </dgm:presLayoutVars>
      </dgm:prSet>
      <dgm:spPr/>
    </dgm:pt>
    <dgm:pt modelId="{E58C15E7-6246-410C-BD4D-6B75E925BBFA}" type="pres">
      <dgm:prSet presAssocID="{DAFA6C63-B6B3-4274-BB63-2674D94D8F7A}" presName="txSpace" presStyleCnt="0"/>
      <dgm:spPr/>
    </dgm:pt>
    <dgm:pt modelId="{F33A611E-0C82-44AB-B663-D567267D64A1}" type="pres">
      <dgm:prSet presAssocID="{DAFA6C63-B6B3-4274-BB63-2674D94D8F7A}" presName="desTx" presStyleLbl="revTx" presStyleIdx="3" presStyleCnt="6">
        <dgm:presLayoutVars/>
      </dgm:prSet>
      <dgm:spPr/>
    </dgm:pt>
    <dgm:pt modelId="{C2EEEAF9-CA67-43F5-BEC8-854495FA80FE}" type="pres">
      <dgm:prSet presAssocID="{F2A7A9B6-843B-4B09-AF5D-5A20A7D81CA3}" presName="sibTrans" presStyleCnt="0"/>
      <dgm:spPr/>
    </dgm:pt>
    <dgm:pt modelId="{ACBDDF47-01A6-48BE-B09C-E28F54458DAD}" type="pres">
      <dgm:prSet presAssocID="{00AEF90F-2F0F-43F8-96DB-79BA101312F5}" presName="compNode" presStyleCnt="0"/>
      <dgm:spPr/>
    </dgm:pt>
    <dgm:pt modelId="{C3807780-4CFD-4162-BC6D-F358A7810DA2}" type="pres">
      <dgm:prSet presAssocID="{00AEF90F-2F0F-43F8-96DB-79BA101312F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5D88256B-BE48-4C32-8CCF-499431A078D1}" type="pres">
      <dgm:prSet presAssocID="{00AEF90F-2F0F-43F8-96DB-79BA101312F5}" presName="iconSpace" presStyleCnt="0"/>
      <dgm:spPr/>
    </dgm:pt>
    <dgm:pt modelId="{5A83A24D-A8CE-44BB-8BAB-19A105C497B9}" type="pres">
      <dgm:prSet presAssocID="{00AEF90F-2F0F-43F8-96DB-79BA101312F5}" presName="parTx" presStyleLbl="revTx" presStyleIdx="4" presStyleCnt="6">
        <dgm:presLayoutVars>
          <dgm:chMax val="0"/>
          <dgm:chPref val="0"/>
        </dgm:presLayoutVars>
      </dgm:prSet>
      <dgm:spPr/>
    </dgm:pt>
    <dgm:pt modelId="{96E050A5-CE74-46BF-8DF7-8F022B064B38}" type="pres">
      <dgm:prSet presAssocID="{00AEF90F-2F0F-43F8-96DB-79BA101312F5}" presName="txSpace" presStyleCnt="0"/>
      <dgm:spPr/>
    </dgm:pt>
    <dgm:pt modelId="{EC5E6E37-CCCE-4794-9DA9-D2DE8955AA01}" type="pres">
      <dgm:prSet presAssocID="{00AEF90F-2F0F-43F8-96DB-79BA101312F5}" presName="desTx" presStyleLbl="revTx" presStyleIdx="5" presStyleCnt="6">
        <dgm:presLayoutVars/>
      </dgm:prSet>
      <dgm:spPr/>
    </dgm:pt>
  </dgm:ptLst>
  <dgm:cxnLst>
    <dgm:cxn modelId="{4F872221-55AD-496F-9DAF-75835F1F51BF}" srcId="{0E3CB828-DE2B-4E21-BCDC-46830E4C096D}" destId="{F0523782-F68A-43BE-A636-2050DB4A6F3B}" srcOrd="0" destOrd="0" parTransId="{B6163989-F1B7-4EF0-9888-563B678B1260}" sibTransId="{A355D1FF-17DB-4D5D-A3D4-F66D17A8E074}"/>
    <dgm:cxn modelId="{697F1A3C-FC4C-44B6-885C-46164D99D654}" type="presOf" srcId="{F0523782-F68A-43BE-A636-2050DB4A6F3B}" destId="{4BE57865-BD32-4290-AC47-2C02B7D2C717}" srcOrd="0" destOrd="0" presId="urn:microsoft.com/office/officeart/2018/5/layout/CenteredIconLabelDescriptionList"/>
    <dgm:cxn modelId="{EF5DE65B-BC31-4046-87EB-2A20BE9DD5F4}" srcId="{0E3CB828-DE2B-4E21-BCDC-46830E4C096D}" destId="{00AEF90F-2F0F-43F8-96DB-79BA101312F5}" srcOrd="2" destOrd="0" parTransId="{34618092-AF85-49A2-B027-7FB912BBD097}" sibTransId="{9C282F31-E788-462D-87B0-678AA137054B}"/>
    <dgm:cxn modelId="{EFD57F4B-B837-4A88-A05F-92B39B0BC884}" type="presOf" srcId="{DB05080F-6789-4F2E-817C-18147841DB6F}" destId="{50B10D67-74AE-47D1-A742-84935F5B7A4B}" srcOrd="0" destOrd="0" presId="urn:microsoft.com/office/officeart/2018/5/layout/CenteredIconLabelDescriptionList"/>
    <dgm:cxn modelId="{D254677B-C254-475F-957A-226B18C16DA7}" srcId="{0E3CB828-DE2B-4E21-BCDC-46830E4C096D}" destId="{DAFA6C63-B6B3-4274-BB63-2674D94D8F7A}" srcOrd="1" destOrd="0" parTransId="{7016E8CF-A78A-4097-861B-499BE67B43D7}" sibTransId="{F2A7A9B6-843B-4B09-AF5D-5A20A7D81CA3}"/>
    <dgm:cxn modelId="{1E1A2F90-ACCD-4B63-97DB-E07CD8BA6AD5}" srcId="{F0523782-F68A-43BE-A636-2050DB4A6F3B}" destId="{DB05080F-6789-4F2E-817C-18147841DB6F}" srcOrd="0" destOrd="0" parTransId="{EFF1B358-D804-4676-9E0E-21F91EED7D5A}" sibTransId="{1E717B3A-C3F7-481E-BE5F-CD2DFB00F542}"/>
    <dgm:cxn modelId="{7F1B3DA2-4B51-4F0E-842B-0684DA580FDF}" type="presOf" srcId="{00AEF90F-2F0F-43F8-96DB-79BA101312F5}" destId="{5A83A24D-A8CE-44BB-8BAB-19A105C497B9}" srcOrd="0" destOrd="0" presId="urn:microsoft.com/office/officeart/2018/5/layout/CenteredIconLabelDescriptionList"/>
    <dgm:cxn modelId="{1BCAEFD0-1D78-4CE6-B21F-E5BBDAA18FC8}" type="presOf" srcId="{0E3CB828-DE2B-4E21-BCDC-46830E4C096D}" destId="{DC30767F-4D5F-4C1C-9C8D-123BDF006FFD}" srcOrd="0" destOrd="0" presId="urn:microsoft.com/office/officeart/2018/5/layout/CenteredIconLabelDescriptionList"/>
    <dgm:cxn modelId="{B8C3C9FB-7CE2-4216-93AA-558047FF404B}" type="presOf" srcId="{DAFA6C63-B6B3-4274-BB63-2674D94D8F7A}" destId="{BCDF1A6D-5892-4254-8D9F-838320CF0E49}" srcOrd="0" destOrd="0" presId="urn:microsoft.com/office/officeart/2018/5/layout/CenteredIconLabelDescriptionList"/>
    <dgm:cxn modelId="{3B60117A-5F3E-46FE-A4BD-2ACAB4258AEF}" type="presParOf" srcId="{DC30767F-4D5F-4C1C-9C8D-123BDF006FFD}" destId="{AE2F5D5A-4F43-4895-8207-CD44ADF4F26B}" srcOrd="0" destOrd="0" presId="urn:microsoft.com/office/officeart/2018/5/layout/CenteredIconLabelDescriptionList"/>
    <dgm:cxn modelId="{55E9D6E9-AA9D-427A-A789-18EF184AFB3A}" type="presParOf" srcId="{AE2F5D5A-4F43-4895-8207-CD44ADF4F26B}" destId="{8CBCBEEC-EF1F-45D6-904D-225096A13661}" srcOrd="0" destOrd="0" presId="urn:microsoft.com/office/officeart/2018/5/layout/CenteredIconLabelDescriptionList"/>
    <dgm:cxn modelId="{19FDE7BD-D221-4202-9EB6-00605E9E8BD6}" type="presParOf" srcId="{AE2F5D5A-4F43-4895-8207-CD44ADF4F26B}" destId="{1891C164-3437-487F-936D-E66244952E03}" srcOrd="1" destOrd="0" presId="urn:microsoft.com/office/officeart/2018/5/layout/CenteredIconLabelDescriptionList"/>
    <dgm:cxn modelId="{B8F59398-B6BB-4AF1-B0AD-174E98AB78C6}" type="presParOf" srcId="{AE2F5D5A-4F43-4895-8207-CD44ADF4F26B}" destId="{4BE57865-BD32-4290-AC47-2C02B7D2C717}" srcOrd="2" destOrd="0" presId="urn:microsoft.com/office/officeart/2018/5/layout/CenteredIconLabelDescriptionList"/>
    <dgm:cxn modelId="{B925D86C-290C-4CBD-B0F5-6F83C76C0031}" type="presParOf" srcId="{AE2F5D5A-4F43-4895-8207-CD44ADF4F26B}" destId="{C795596A-299E-4CDE-99A4-32DB71B07A37}" srcOrd="3" destOrd="0" presId="urn:microsoft.com/office/officeart/2018/5/layout/CenteredIconLabelDescriptionList"/>
    <dgm:cxn modelId="{0CB8AC15-E782-475E-899B-247E6CDB76BE}" type="presParOf" srcId="{AE2F5D5A-4F43-4895-8207-CD44ADF4F26B}" destId="{50B10D67-74AE-47D1-A742-84935F5B7A4B}" srcOrd="4" destOrd="0" presId="urn:microsoft.com/office/officeart/2018/5/layout/CenteredIconLabelDescriptionList"/>
    <dgm:cxn modelId="{B52748D9-7AA1-46F9-B731-397C41057684}" type="presParOf" srcId="{DC30767F-4D5F-4C1C-9C8D-123BDF006FFD}" destId="{D1BD10FF-7681-470F-A4D3-1E08173581FC}" srcOrd="1" destOrd="0" presId="urn:microsoft.com/office/officeart/2018/5/layout/CenteredIconLabelDescriptionList"/>
    <dgm:cxn modelId="{C1321E77-E65A-403E-A783-764FD0A4D1E0}" type="presParOf" srcId="{DC30767F-4D5F-4C1C-9C8D-123BDF006FFD}" destId="{4816E71B-FF40-4577-A1AD-99E39ACBFBF1}" srcOrd="2" destOrd="0" presId="urn:microsoft.com/office/officeart/2018/5/layout/CenteredIconLabelDescriptionList"/>
    <dgm:cxn modelId="{7FFB0A26-779F-41C5-94A7-4A82C9E934F4}" type="presParOf" srcId="{4816E71B-FF40-4577-A1AD-99E39ACBFBF1}" destId="{BBCF373F-DF5A-4E6A-879E-2F0AA9D4B751}" srcOrd="0" destOrd="0" presId="urn:microsoft.com/office/officeart/2018/5/layout/CenteredIconLabelDescriptionList"/>
    <dgm:cxn modelId="{6B4EF7B0-9B72-434C-82BA-D878370ECEE2}" type="presParOf" srcId="{4816E71B-FF40-4577-A1AD-99E39ACBFBF1}" destId="{7327D92C-F365-4DC9-9A77-20983AF60BC0}" srcOrd="1" destOrd="0" presId="urn:microsoft.com/office/officeart/2018/5/layout/CenteredIconLabelDescriptionList"/>
    <dgm:cxn modelId="{3D70DA33-9326-4304-A94F-684BE0E563EB}" type="presParOf" srcId="{4816E71B-FF40-4577-A1AD-99E39ACBFBF1}" destId="{BCDF1A6D-5892-4254-8D9F-838320CF0E49}" srcOrd="2" destOrd="0" presId="urn:microsoft.com/office/officeart/2018/5/layout/CenteredIconLabelDescriptionList"/>
    <dgm:cxn modelId="{AC35A8A6-1199-4376-A6A2-890FFB7ECE9F}" type="presParOf" srcId="{4816E71B-FF40-4577-A1AD-99E39ACBFBF1}" destId="{E58C15E7-6246-410C-BD4D-6B75E925BBFA}" srcOrd="3" destOrd="0" presId="urn:microsoft.com/office/officeart/2018/5/layout/CenteredIconLabelDescriptionList"/>
    <dgm:cxn modelId="{009B97D7-FE90-419A-A8E2-D13735F53090}" type="presParOf" srcId="{4816E71B-FF40-4577-A1AD-99E39ACBFBF1}" destId="{F33A611E-0C82-44AB-B663-D567267D64A1}" srcOrd="4" destOrd="0" presId="urn:microsoft.com/office/officeart/2018/5/layout/CenteredIconLabelDescriptionList"/>
    <dgm:cxn modelId="{3B8D8535-8DEF-43D0-B635-94FB02E85851}" type="presParOf" srcId="{DC30767F-4D5F-4C1C-9C8D-123BDF006FFD}" destId="{C2EEEAF9-CA67-43F5-BEC8-854495FA80FE}" srcOrd="3" destOrd="0" presId="urn:microsoft.com/office/officeart/2018/5/layout/CenteredIconLabelDescriptionList"/>
    <dgm:cxn modelId="{C4181D17-B467-43A1-9F3C-0BF8A272B199}" type="presParOf" srcId="{DC30767F-4D5F-4C1C-9C8D-123BDF006FFD}" destId="{ACBDDF47-01A6-48BE-B09C-E28F54458DAD}" srcOrd="4" destOrd="0" presId="urn:microsoft.com/office/officeart/2018/5/layout/CenteredIconLabelDescriptionList"/>
    <dgm:cxn modelId="{6AD62A8A-03F7-452E-877C-0283A82B8446}" type="presParOf" srcId="{ACBDDF47-01A6-48BE-B09C-E28F54458DAD}" destId="{C3807780-4CFD-4162-BC6D-F358A7810DA2}" srcOrd="0" destOrd="0" presId="urn:microsoft.com/office/officeart/2018/5/layout/CenteredIconLabelDescriptionList"/>
    <dgm:cxn modelId="{0DFD4578-1272-43CB-944C-9784AE6C650D}" type="presParOf" srcId="{ACBDDF47-01A6-48BE-B09C-E28F54458DAD}" destId="{5D88256B-BE48-4C32-8CCF-499431A078D1}" srcOrd="1" destOrd="0" presId="urn:microsoft.com/office/officeart/2018/5/layout/CenteredIconLabelDescriptionList"/>
    <dgm:cxn modelId="{285BB26A-E70B-434F-A614-8154B7DF7602}" type="presParOf" srcId="{ACBDDF47-01A6-48BE-B09C-E28F54458DAD}" destId="{5A83A24D-A8CE-44BB-8BAB-19A105C497B9}" srcOrd="2" destOrd="0" presId="urn:microsoft.com/office/officeart/2018/5/layout/CenteredIconLabelDescriptionList"/>
    <dgm:cxn modelId="{B04FC909-FF73-4834-856A-790785261B03}" type="presParOf" srcId="{ACBDDF47-01A6-48BE-B09C-E28F54458DAD}" destId="{96E050A5-CE74-46BF-8DF7-8F022B064B38}" srcOrd="3" destOrd="0" presId="urn:microsoft.com/office/officeart/2018/5/layout/CenteredIconLabelDescriptionList"/>
    <dgm:cxn modelId="{F96B43AF-324C-4327-8423-A2747C14E940}" type="presParOf" srcId="{ACBDDF47-01A6-48BE-B09C-E28F54458DAD}" destId="{EC5E6E37-CCCE-4794-9DA9-D2DE8955AA0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CBEEC-EF1F-45D6-904D-225096A13661}">
      <dsp:nvSpPr>
        <dsp:cNvPr id="0" name=""/>
        <dsp:cNvSpPr/>
      </dsp:nvSpPr>
      <dsp:spPr>
        <a:xfrm>
          <a:off x="1148604" y="881229"/>
          <a:ext cx="1229976" cy="12299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57865-BD32-4290-AC47-2C02B7D2C717}">
      <dsp:nvSpPr>
        <dsp:cNvPr id="0" name=""/>
        <dsp:cNvSpPr/>
      </dsp:nvSpPr>
      <dsp:spPr>
        <a:xfrm>
          <a:off x="6483" y="2254952"/>
          <a:ext cx="3514218" cy="889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/>
            <a:t>Choose your own DNS provider</a:t>
          </a:r>
        </a:p>
      </dsp:txBody>
      <dsp:txXfrm>
        <a:off x="6483" y="2254952"/>
        <a:ext cx="3514218" cy="889536"/>
      </dsp:txXfrm>
    </dsp:sp>
    <dsp:sp modelId="{50B10D67-74AE-47D1-A742-84935F5B7A4B}">
      <dsp:nvSpPr>
        <dsp:cNvPr id="0" name=""/>
        <dsp:cNvSpPr/>
      </dsp:nvSpPr>
      <dsp:spPr>
        <a:xfrm>
          <a:off x="6483" y="3211348"/>
          <a:ext cx="3514218" cy="1012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 requirement* that you use your network providers local nameserver</a:t>
          </a:r>
        </a:p>
      </dsp:txBody>
      <dsp:txXfrm>
        <a:off x="6483" y="3211348"/>
        <a:ext cx="3514218" cy="1012821"/>
      </dsp:txXfrm>
    </dsp:sp>
    <dsp:sp modelId="{BBCF373F-DF5A-4E6A-879E-2F0AA9D4B751}">
      <dsp:nvSpPr>
        <dsp:cNvPr id="0" name=""/>
        <dsp:cNvSpPr/>
      </dsp:nvSpPr>
      <dsp:spPr>
        <a:xfrm>
          <a:off x="5277811" y="881229"/>
          <a:ext cx="1229976" cy="12299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F1A6D-5892-4254-8D9F-838320CF0E49}">
      <dsp:nvSpPr>
        <dsp:cNvPr id="0" name=""/>
        <dsp:cNvSpPr/>
      </dsp:nvSpPr>
      <dsp:spPr>
        <a:xfrm>
          <a:off x="4135690" y="2254952"/>
          <a:ext cx="3514218" cy="889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/>
            <a:t>DNS over TLS (DoT)</a:t>
          </a:r>
        </a:p>
      </dsp:txBody>
      <dsp:txXfrm>
        <a:off x="4135690" y="2254952"/>
        <a:ext cx="3514218" cy="889536"/>
      </dsp:txXfrm>
    </dsp:sp>
    <dsp:sp modelId="{F33A611E-0C82-44AB-B663-D567267D64A1}">
      <dsp:nvSpPr>
        <dsp:cNvPr id="0" name=""/>
        <dsp:cNvSpPr/>
      </dsp:nvSpPr>
      <dsp:spPr>
        <a:xfrm>
          <a:off x="4135690" y="3211348"/>
          <a:ext cx="3514218" cy="1012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07780-4CFD-4162-BC6D-F358A7810DA2}">
      <dsp:nvSpPr>
        <dsp:cNvPr id="0" name=""/>
        <dsp:cNvSpPr/>
      </dsp:nvSpPr>
      <dsp:spPr>
        <a:xfrm>
          <a:off x="9407018" y="881229"/>
          <a:ext cx="1229976" cy="12299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3A24D-A8CE-44BB-8BAB-19A105C497B9}">
      <dsp:nvSpPr>
        <dsp:cNvPr id="0" name=""/>
        <dsp:cNvSpPr/>
      </dsp:nvSpPr>
      <dsp:spPr>
        <a:xfrm>
          <a:off x="8264897" y="2254952"/>
          <a:ext cx="3514218" cy="889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/>
            <a:t>DNS over HTTPS (DoH)</a:t>
          </a:r>
        </a:p>
      </dsp:txBody>
      <dsp:txXfrm>
        <a:off x="8264897" y="2254952"/>
        <a:ext cx="3514218" cy="889536"/>
      </dsp:txXfrm>
    </dsp:sp>
    <dsp:sp modelId="{EC5E6E37-CCCE-4794-9DA9-D2DE8955AA01}">
      <dsp:nvSpPr>
        <dsp:cNvPr id="0" name=""/>
        <dsp:cNvSpPr/>
      </dsp:nvSpPr>
      <dsp:spPr>
        <a:xfrm>
          <a:off x="8264897" y="3211348"/>
          <a:ext cx="3514218" cy="1012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90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03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01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23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27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54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3048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03200" y="1600200"/>
            <a:ext cx="117856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6179" y="1257917"/>
            <a:ext cx="793579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nkofamerica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-phishing-site.com/" TargetMode="External"/><Relationship Id="rId2" Type="http://schemas.openxmlformats.org/officeDocument/2006/relationships/hyperlink" Target="http://www.bankofamerica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f"/><Relationship Id="rId3" Type="http://schemas.openxmlformats.org/officeDocument/2006/relationships/image" Target="../media/image4.png"/><Relationship Id="rId7" Type="http://schemas.openxmlformats.org/officeDocument/2006/relationships/image" Target="../media/image20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iff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8.jpeg"/><Relationship Id="rId10" Type="http://schemas.openxmlformats.org/officeDocument/2006/relationships/image" Target="../media/image21.tiff"/><Relationship Id="rId4" Type="http://schemas.openxmlformats.org/officeDocument/2006/relationships/image" Target="../media/image17.png"/><Relationship Id="rId9" Type="http://schemas.openxmlformats.org/officeDocument/2006/relationships/image" Target="../media/image20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21.tiff"/><Relationship Id="rId4" Type="http://schemas.openxmlformats.org/officeDocument/2006/relationships/image" Target="../media/image4.png"/><Relationship Id="rId9" Type="http://schemas.openxmlformats.org/officeDocument/2006/relationships/image" Target="../media/image20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image" Target="../media/image4.png"/><Relationship Id="rId7" Type="http://schemas.openxmlformats.org/officeDocument/2006/relationships/image" Target="../media/image19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1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8.jpeg"/><Relationship Id="rId10" Type="http://schemas.openxmlformats.org/officeDocument/2006/relationships/image" Target="../media/image21.tiff"/><Relationship Id="rId4" Type="http://schemas.openxmlformats.org/officeDocument/2006/relationships/image" Target="../media/image17.png"/><Relationship Id="rId9" Type="http://schemas.openxmlformats.org/officeDocument/2006/relationships/image" Target="../media/image20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27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27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27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27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27.tif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etsociety.org/deploy360/dnssec/maps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labs.apnic.net/dnssec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cbw.sh/static/pdf/chung-usenix17.pdf" TargetMode="External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cbw.sh/static/pdf/chung-imc17.pdf" TargetMode="External"/><Relationship Id="rId2" Type="http://schemas.openxmlformats.org/officeDocument/2006/relationships/hyperlink" Target="https://cbw.sh/static/pdf/chung-usenix17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aejoong.github.io/pubs/publications/muller-2020-algorithm.pdf" TargetMode="External"/><Relationship Id="rId4" Type="http://schemas.openxmlformats.org/officeDocument/2006/relationships/hyperlink" Target="https://taejoong.github.io/pubs/publications/muller-2019-ksk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43000"/>
            <a:ext cx="9200322" cy="1828800"/>
          </a:xfrm>
        </p:spPr>
        <p:txBody>
          <a:bodyPr>
            <a:normAutofit/>
          </a:bodyPr>
          <a:lstStyle/>
          <a:p>
            <a:r>
              <a:rPr lang="en-US" sz="6000" cap="none" dirty="0"/>
              <a:t>CS 4700 / 5700</a:t>
            </a:r>
            <a:br>
              <a:rPr lang="en-US" sz="6000" cap="none" dirty="0"/>
            </a:br>
            <a:r>
              <a:rPr lang="en-US" sz="4900" cap="none" dirty="0"/>
              <a:t>Network Fundamentals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09799" y="3496235"/>
            <a:ext cx="6662784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</a:rPr>
              <a:t>DNS Privacy and Security</a:t>
            </a:r>
          </a:p>
          <a:p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Revised 10/3/2024</a:t>
            </a:r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38AA0-A0C9-4EBA-A420-F16573435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B4B945-6224-4B85-A8DD-5B345E6D0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E933D-F80C-4A1C-8851-02B2007C0A8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Some network operators block external DNS traffic from hosts</a:t>
            </a:r>
          </a:p>
          <a:p>
            <a:pPr lvl="1"/>
            <a:r>
              <a:rPr lang="en-US" dirty="0"/>
              <a:t>Security reasons: prevent lookups of malware domains</a:t>
            </a:r>
          </a:p>
          <a:p>
            <a:pPr lvl="1"/>
            <a:r>
              <a:rPr lang="en-US" dirty="0"/>
              <a:t>Blocking: companies/orgs may want ability to block some domains</a:t>
            </a:r>
          </a:p>
          <a:p>
            <a:pPr lvl="1"/>
            <a:r>
              <a:rPr lang="en-US" dirty="0"/>
              <a:t>Control: companies may want to surveille employees</a:t>
            </a:r>
          </a:p>
          <a:p>
            <a:r>
              <a:rPr lang="en-US" dirty="0"/>
              <a:t>Maintaining performance</a:t>
            </a:r>
          </a:p>
          <a:p>
            <a:pPr lvl="1"/>
            <a:r>
              <a:rPr lang="en-US" dirty="0"/>
              <a:t>Recall that local nameservers may return different answers based on geography</a:t>
            </a:r>
          </a:p>
          <a:p>
            <a:pPr lvl="1"/>
            <a:r>
              <a:rPr lang="en-US" dirty="0"/>
              <a:t>Important for performance, e.g., being directed to a nearby CDN</a:t>
            </a:r>
          </a:p>
          <a:p>
            <a:pPr lvl="1"/>
            <a:r>
              <a:rPr lang="en-US" dirty="0"/>
              <a:t>Third-party local nameservers may not return answers for nearby CDNs</a:t>
            </a:r>
          </a:p>
          <a:p>
            <a:r>
              <a:rPr lang="en-US" dirty="0"/>
              <a:t>DNS queries are not encrypted</a:t>
            </a:r>
          </a:p>
          <a:p>
            <a:pPr lvl="1"/>
            <a:r>
              <a:rPr lang="en-US" dirty="0"/>
              <a:t>Someone looking at network traffic logs can still see your queries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7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680DC-CCF9-4DCF-B351-F452F964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over TLS (DoT)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81F9A5-D40B-4CB7-885C-4BCD54E7A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335A3-442C-48C9-B716-701183E8890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7984067" cy="5105400"/>
          </a:xfrm>
        </p:spPr>
        <p:txBody>
          <a:bodyPr vert="horz" anchor="t">
            <a:normAutofit fontScale="92500"/>
          </a:bodyPr>
          <a:lstStyle/>
          <a:p>
            <a:r>
              <a:rPr lang="en-US" dirty="0"/>
              <a:t>Encrypt DNS queries and answers via Transport Layer Security (TLS)</a:t>
            </a:r>
          </a:p>
          <a:p>
            <a:pPr lvl="1"/>
            <a:r>
              <a:rPr lang="en-US" dirty="0"/>
              <a:t>Prevent eavesdropping and data manipulation</a:t>
            </a:r>
          </a:p>
          <a:p>
            <a:r>
              <a:rPr lang="en-US" dirty="0"/>
              <a:t>Uses TCP port 853</a:t>
            </a:r>
          </a:p>
          <a:p>
            <a:r>
              <a:rPr lang="en-US" dirty="0"/>
              <a:t>Multiple ways to authenticate the DNS server</a:t>
            </a:r>
          </a:p>
          <a:p>
            <a:pPr lvl="1"/>
            <a:r>
              <a:rPr lang="en-US" dirty="0"/>
              <a:t>Opportunistic, Public keys, Shared keys, …</a:t>
            </a:r>
          </a:p>
          <a:p>
            <a:r>
              <a:rPr lang="en-US" dirty="0"/>
              <a:t>Issues</a:t>
            </a:r>
          </a:p>
          <a:p>
            <a:pPr lvl="1"/>
            <a:r>
              <a:rPr lang="en-US" dirty="0"/>
              <a:t>Performance</a:t>
            </a:r>
          </a:p>
          <a:p>
            <a:pPr lvl="2"/>
            <a:r>
              <a:rPr lang="en-US" dirty="0"/>
              <a:t>Overhead of TCP and TLS handshakes per DNS query</a:t>
            </a:r>
          </a:p>
          <a:p>
            <a:pPr lvl="2"/>
            <a:r>
              <a:rPr lang="en-US" dirty="0"/>
              <a:t>Solution: maintain long-lived connections to local nameserver</a:t>
            </a:r>
          </a:p>
          <a:p>
            <a:pPr lvl="1"/>
            <a:r>
              <a:rPr lang="en-US" dirty="0"/>
              <a:t>No native client implementations (as of Spring 2019)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64D716-BABB-433F-8F75-0DB4ADDE6EEA}"/>
              </a:ext>
            </a:extLst>
          </p:cNvPr>
          <p:cNvSpPr/>
          <p:nvPr/>
        </p:nvSpPr>
        <p:spPr>
          <a:xfrm>
            <a:off x="9286034" y="3228703"/>
            <a:ext cx="226996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CFAB2E-504E-439A-9CFE-02D74CFA6D40}"/>
              </a:ext>
            </a:extLst>
          </p:cNvPr>
          <p:cNvSpPr/>
          <p:nvPr/>
        </p:nvSpPr>
        <p:spPr>
          <a:xfrm>
            <a:off x="9286034" y="3806437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UDP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F06DB0-AD86-4296-9E9F-1470735D291B}"/>
              </a:ext>
            </a:extLst>
          </p:cNvPr>
          <p:cNvSpPr/>
          <p:nvPr/>
        </p:nvSpPr>
        <p:spPr>
          <a:xfrm>
            <a:off x="9286034" y="4379614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IPv4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7FDC00-76FD-457C-B689-CAA34AEE605A}"/>
              </a:ext>
            </a:extLst>
          </p:cNvPr>
          <p:cNvSpPr/>
          <p:nvPr/>
        </p:nvSpPr>
        <p:spPr>
          <a:xfrm>
            <a:off x="9286034" y="4957348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Ethernet/</a:t>
            </a:r>
            <a:r>
              <a:rPr lang="en-US" sz="2800" dirty="0" err="1"/>
              <a:t>Wifi</a:t>
            </a:r>
            <a:endParaRPr lang="en-US" sz="2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47222E-4935-46F6-B258-24C833E9CC58}"/>
              </a:ext>
            </a:extLst>
          </p:cNvPr>
          <p:cNvSpPr/>
          <p:nvPr/>
        </p:nvSpPr>
        <p:spPr>
          <a:xfrm>
            <a:off x="9434200" y="3843849"/>
            <a:ext cx="1973627" cy="498351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TCP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CABECB-68FC-455B-BA8E-ACC38EBF5DCC}"/>
              </a:ext>
            </a:extLst>
          </p:cNvPr>
          <p:cNvSpPr/>
          <p:nvPr/>
        </p:nvSpPr>
        <p:spPr>
          <a:xfrm>
            <a:off x="9286034" y="3233260"/>
            <a:ext cx="2269960" cy="573177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TLS</a:t>
            </a:r>
          </a:p>
        </p:txBody>
      </p:sp>
    </p:spTree>
    <p:extLst>
      <p:ext uri="{BB962C8B-B14F-4D97-AF65-F5344CB8AC3E}">
        <p14:creationId xmlns:p14="http://schemas.microsoft.com/office/powerpoint/2010/main" val="391784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022E-16 L 2.5E-6 -0.0835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F6D52-3286-48C3-BDCF-060C565A3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over HTTPS (</a:t>
            </a:r>
            <a:r>
              <a:rPr lang="en-US" dirty="0" err="1"/>
              <a:t>DoH</a:t>
            </a:r>
            <a:r>
              <a:rPr lang="en-US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EC2D8F-7ECF-4E9E-B569-83FE70F6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2AA6E-E983-45B6-AFAC-6280A2128B1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199"/>
            <a:ext cx="8559800" cy="5325533"/>
          </a:xfrm>
        </p:spPr>
        <p:txBody>
          <a:bodyPr vert="horz" anchor="t">
            <a:normAutofit fontScale="85000" lnSpcReduction="20000"/>
          </a:bodyPr>
          <a:lstStyle/>
          <a:p>
            <a:r>
              <a:rPr lang="en-US" dirty="0"/>
              <a:t>DNS queries and answers via HTTPS</a:t>
            </a:r>
          </a:p>
          <a:p>
            <a:pPr lvl="1"/>
            <a:r>
              <a:rPr lang="en-US" dirty="0"/>
              <a:t>Prevent eavesdropping and data manipulation (TLS)</a:t>
            </a:r>
          </a:p>
          <a:p>
            <a:pPr lvl="1"/>
            <a:r>
              <a:rPr lang="en-US" dirty="0"/>
              <a:t>Ease implementation by leveraging existing HTTP infrastructure</a:t>
            </a:r>
          </a:p>
          <a:p>
            <a:r>
              <a:rPr lang="en-US" dirty="0" err="1"/>
              <a:t>DoH</a:t>
            </a:r>
            <a:r>
              <a:rPr lang="en-US" dirty="0"/>
              <a:t> server </a:t>
            </a:r>
          </a:p>
          <a:p>
            <a:pPr lvl="1"/>
            <a:r>
              <a:rPr lang="en-US" dirty="0"/>
              <a:t>Accept DNS requests in POST and GET messages: </a:t>
            </a:r>
            <a:r>
              <a:rPr lang="en-US" sz="2200" dirty="0">
                <a:latin typeface="Consolas"/>
              </a:rPr>
              <a:t>application/</a:t>
            </a:r>
            <a:r>
              <a:rPr lang="en-US" sz="2200" dirty="0" err="1">
                <a:latin typeface="Consolas"/>
              </a:rPr>
              <a:t>dns</a:t>
            </a:r>
            <a:r>
              <a:rPr lang="en-US" sz="2200" dirty="0">
                <a:latin typeface="Consolas"/>
              </a:rPr>
              <a:t>-message</a:t>
            </a:r>
          </a:p>
          <a:p>
            <a:pPr lvl="1"/>
            <a:r>
              <a:rPr lang="en-US" dirty="0"/>
              <a:t>If HTTP/2, can PUSH additional information</a:t>
            </a:r>
          </a:p>
          <a:p>
            <a:r>
              <a:rPr lang="en-US" dirty="0"/>
              <a:t>Currently on by default in Firefox, uses Cloudflare</a:t>
            </a:r>
          </a:p>
          <a:p>
            <a:r>
              <a:rPr lang="en-US" dirty="0"/>
              <a:t>Issues</a:t>
            </a:r>
          </a:p>
          <a:p>
            <a:pPr lvl="1"/>
            <a:r>
              <a:rPr lang="en-US" dirty="0" err="1"/>
              <a:t>DoH</a:t>
            </a:r>
            <a:r>
              <a:rPr lang="en-US" dirty="0"/>
              <a:t> client implemented directly in app</a:t>
            </a:r>
          </a:p>
          <a:p>
            <a:pPr lvl="2"/>
            <a:r>
              <a:rPr lang="en-US" dirty="0"/>
              <a:t>Hard to tell when queries do NOT use </a:t>
            </a:r>
            <a:r>
              <a:rPr lang="en-US" dirty="0" err="1"/>
              <a:t>DoH</a:t>
            </a:r>
            <a:endParaRPr lang="en-US" dirty="0"/>
          </a:p>
          <a:p>
            <a:pPr lvl="1"/>
            <a:r>
              <a:rPr lang="en-US" dirty="0"/>
              <a:t>Not e2e encrypted</a:t>
            </a:r>
          </a:p>
          <a:p>
            <a:pPr lvl="2"/>
            <a:r>
              <a:rPr lang="en-US" dirty="0"/>
              <a:t>Connection to local nameserver is encrypted, but what about local nameserver to authorities?</a:t>
            </a:r>
          </a:p>
          <a:p>
            <a:pPr lvl="1"/>
            <a:r>
              <a:rPr lang="en-US" dirty="0"/>
              <a:t>Local nameserver still sees all queries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6A033A-3F27-4408-ACCD-0A36A288CC6F}"/>
              </a:ext>
            </a:extLst>
          </p:cNvPr>
          <p:cNvSpPr/>
          <p:nvPr/>
        </p:nvSpPr>
        <p:spPr>
          <a:xfrm>
            <a:off x="9286034" y="2660083"/>
            <a:ext cx="226996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7CAF69-C678-402B-A3A5-758A8C67ACD8}"/>
              </a:ext>
            </a:extLst>
          </p:cNvPr>
          <p:cNvSpPr/>
          <p:nvPr/>
        </p:nvSpPr>
        <p:spPr>
          <a:xfrm>
            <a:off x="9286034" y="3806437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TCP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0078E8-370D-4C45-8D48-A06109DBC2E3}"/>
              </a:ext>
            </a:extLst>
          </p:cNvPr>
          <p:cNvSpPr/>
          <p:nvPr/>
        </p:nvSpPr>
        <p:spPr>
          <a:xfrm>
            <a:off x="9286034" y="4379614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IPv4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B2BF9B-DC9D-4871-8135-17EB09366456}"/>
              </a:ext>
            </a:extLst>
          </p:cNvPr>
          <p:cNvSpPr/>
          <p:nvPr/>
        </p:nvSpPr>
        <p:spPr>
          <a:xfrm>
            <a:off x="9286034" y="4957348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Ethernet/</a:t>
            </a:r>
            <a:r>
              <a:rPr lang="en-US" sz="2800" dirty="0" err="1"/>
              <a:t>Wifi</a:t>
            </a:r>
            <a:endParaRPr lang="en-US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A4E9AA-E509-4EF2-8AC1-8CC62A813B5E}"/>
              </a:ext>
            </a:extLst>
          </p:cNvPr>
          <p:cNvSpPr/>
          <p:nvPr/>
        </p:nvSpPr>
        <p:spPr>
          <a:xfrm>
            <a:off x="9286034" y="3234538"/>
            <a:ext cx="2269960" cy="573177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F02F41-8ED7-43C4-8F31-7E4986B6870F}"/>
              </a:ext>
            </a:extLst>
          </p:cNvPr>
          <p:cNvSpPr/>
          <p:nvPr/>
        </p:nvSpPr>
        <p:spPr>
          <a:xfrm>
            <a:off x="9286034" y="2655526"/>
            <a:ext cx="2269960" cy="573177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HTTP</a:t>
            </a:r>
          </a:p>
        </p:txBody>
      </p:sp>
    </p:spTree>
    <p:extLst>
      <p:ext uri="{BB962C8B-B14F-4D97-AF65-F5344CB8AC3E}">
        <p14:creationId xmlns:p14="http://schemas.microsoft.com/office/powerpoint/2010/main" val="421584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2.5E-6 -0.0838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9650"/>
            <a:ext cx="11785600" cy="809739"/>
          </a:xfrm>
        </p:spPr>
        <p:txBody>
          <a:bodyPr/>
          <a:lstStyle/>
          <a:p>
            <a:r>
              <a:rPr lang="en-US" dirty="0" err="1"/>
              <a:t>DoH</a:t>
            </a:r>
            <a:r>
              <a:rPr lang="en-US" dirty="0"/>
              <a:t> Example</a:t>
            </a:r>
          </a:p>
        </p:txBody>
      </p:sp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13" y="1571657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89" y="551109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1" y="486315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0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9239" y="6161320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4816" y="5483646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TLD Authority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2535" y="3755519"/>
            <a:ext cx="1473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Authoritative</a:t>
            </a:r>
          </a:p>
          <a:p>
            <a:pPr algn="ctr"/>
            <a:r>
              <a:rPr lang="en-US" sz="2000" dirty="0"/>
              <a:t>Nameserver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49948" y="921733"/>
            <a:ext cx="1427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Destination</a:t>
            </a:r>
          </a:p>
          <a:p>
            <a:pPr algn="ctr"/>
            <a:r>
              <a:rPr lang="en-US" sz="2000" dirty="0"/>
              <a:t>Web Server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279009" y="2377554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4141834" y="1459171"/>
            <a:ext cx="1031510" cy="1009667"/>
            <a:chOff x="1984719" y="1544211"/>
            <a:chExt cx="1353667" cy="127092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84719" y="1544211"/>
              <a:ext cx="981342" cy="100621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417" y="2173170"/>
              <a:ext cx="641969" cy="641969"/>
            </a:xfrm>
            <a:prstGeom prst="rect">
              <a:avLst/>
            </a:prstGeom>
          </p:spPr>
        </p:pic>
      </p:grpSp>
      <p:sp>
        <p:nvSpPr>
          <p:cNvPr id="4" name="Arrow: Up-Down 3">
            <a:extLst>
              <a:ext uri="{FF2B5EF4-FFF2-40B4-BE49-F238E27FC236}">
                <a16:creationId xmlns:a16="http://schemas.microsoft.com/office/drawing/2014/main" id="{CD1CCC2F-46BE-1893-2EC1-1318AD2CDD3D}"/>
              </a:ext>
            </a:extLst>
          </p:cNvPr>
          <p:cNvSpPr/>
          <p:nvPr/>
        </p:nvSpPr>
        <p:spPr>
          <a:xfrm>
            <a:off x="4389856" y="2283626"/>
            <a:ext cx="274313" cy="799366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-Down 4">
            <a:extLst>
              <a:ext uri="{FF2B5EF4-FFF2-40B4-BE49-F238E27FC236}">
                <a16:creationId xmlns:a16="http://schemas.microsoft.com/office/drawing/2014/main" id="{7DFEF8D9-048B-7DAB-BE22-45020E62E262}"/>
              </a:ext>
            </a:extLst>
          </p:cNvPr>
          <p:cNvSpPr/>
          <p:nvPr/>
        </p:nvSpPr>
        <p:spPr>
          <a:xfrm rot="19647524">
            <a:off x="5036188" y="4501697"/>
            <a:ext cx="274313" cy="1015318"/>
          </a:xfrm>
          <a:prstGeom prst="up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Up-Down 25">
            <a:extLst>
              <a:ext uri="{FF2B5EF4-FFF2-40B4-BE49-F238E27FC236}">
                <a16:creationId xmlns:a16="http://schemas.microsoft.com/office/drawing/2014/main" id="{EB6CE54A-72EC-B911-831D-2A489CF06E2F}"/>
              </a:ext>
            </a:extLst>
          </p:cNvPr>
          <p:cNvSpPr/>
          <p:nvPr/>
        </p:nvSpPr>
        <p:spPr>
          <a:xfrm rot="18142021">
            <a:off x="5819369" y="3339037"/>
            <a:ext cx="274313" cy="2191684"/>
          </a:xfrm>
          <a:prstGeom prst="up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Up-Down 27">
            <a:extLst>
              <a:ext uri="{FF2B5EF4-FFF2-40B4-BE49-F238E27FC236}">
                <a16:creationId xmlns:a16="http://schemas.microsoft.com/office/drawing/2014/main" id="{1D0EAFE1-94A4-B6FF-C766-D376CD892E7F}"/>
              </a:ext>
            </a:extLst>
          </p:cNvPr>
          <p:cNvSpPr/>
          <p:nvPr/>
        </p:nvSpPr>
        <p:spPr>
          <a:xfrm rot="16200000">
            <a:off x="5780535" y="2634719"/>
            <a:ext cx="274313" cy="1726617"/>
          </a:xfrm>
          <a:prstGeom prst="up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" descr="D:\Classes\CS 4700\assets\devil-icon.png">
            <a:extLst>
              <a:ext uri="{FF2B5EF4-FFF2-40B4-BE49-F238E27FC236}">
                <a16:creationId xmlns:a16="http://schemas.microsoft.com/office/drawing/2014/main" id="{B6049739-583B-22CF-0132-52C3FB44C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13" y="2164581"/>
            <a:ext cx="608514" cy="6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001FDD8-7265-9E2E-A438-DDF1EF04148D}"/>
              </a:ext>
            </a:extLst>
          </p:cNvPr>
          <p:cNvCxnSpPr>
            <a:cxnSpLocks/>
          </p:cNvCxnSpPr>
          <p:nvPr/>
        </p:nvCxnSpPr>
        <p:spPr>
          <a:xfrm>
            <a:off x="3568350" y="2523418"/>
            <a:ext cx="800060" cy="1412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39" y="3195285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728606" y="3853716"/>
            <a:ext cx="1425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Local</a:t>
            </a:r>
          </a:p>
          <a:p>
            <a:pPr algn="ctr"/>
            <a:r>
              <a:rPr lang="en-US" sz="2000" dirty="0"/>
              <a:t>Nameserver</a:t>
            </a:r>
          </a:p>
        </p:txBody>
      </p:sp>
      <p:pic>
        <p:nvPicPr>
          <p:cNvPr id="54" name="Picture 2" descr="D:\Classes\CS 4700\assets\devil-icon.png">
            <a:extLst>
              <a:ext uri="{FF2B5EF4-FFF2-40B4-BE49-F238E27FC236}">
                <a16:creationId xmlns:a16="http://schemas.microsoft.com/office/drawing/2014/main" id="{AD41294A-A62A-965F-D640-B7702521C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271" y="3347873"/>
            <a:ext cx="608514" cy="6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DE4DCBC6-ED5E-9161-2C94-2C01DF7FB57C}"/>
              </a:ext>
            </a:extLst>
          </p:cNvPr>
          <p:cNvSpPr/>
          <p:nvPr/>
        </p:nvSpPr>
        <p:spPr>
          <a:xfrm>
            <a:off x="900617" y="2227926"/>
            <a:ext cx="1564920" cy="732273"/>
          </a:xfrm>
          <a:prstGeom prst="wedgeRectCallout">
            <a:avLst>
              <a:gd name="adj1" fmla="val 75234"/>
              <a:gd name="adj2" fmla="val -2004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local eavesdropping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3AD708E3-6BAB-73FE-09E4-0047F85235BD}"/>
              </a:ext>
            </a:extLst>
          </p:cNvPr>
          <p:cNvSpPr/>
          <p:nvPr/>
        </p:nvSpPr>
        <p:spPr>
          <a:xfrm>
            <a:off x="1067274" y="3448846"/>
            <a:ext cx="2183857" cy="809740"/>
          </a:xfrm>
          <a:prstGeom prst="wedgeRectCallout">
            <a:avLst>
              <a:gd name="adj1" fmla="val 81473"/>
              <a:gd name="adj2" fmla="val -2068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nameserver still knows all queries</a:t>
            </a:r>
          </a:p>
        </p:txBody>
      </p:sp>
      <p:pic>
        <p:nvPicPr>
          <p:cNvPr id="22" name="Picture 21" descr="A yellow padlock with a black background&#10;&#10;Description automatically generated">
            <a:extLst>
              <a:ext uri="{FF2B5EF4-FFF2-40B4-BE49-F238E27FC236}">
                <a16:creationId xmlns:a16="http://schemas.microsoft.com/office/drawing/2014/main" id="{EA4A6896-8993-CC4E-B7E5-DF81E541A5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2770">
            <a:off x="4386252" y="2516101"/>
            <a:ext cx="281520" cy="349488"/>
          </a:xfrm>
          <a:prstGeom prst="rect">
            <a:avLst/>
          </a:prstGeom>
        </p:spPr>
      </p:pic>
      <p:pic>
        <p:nvPicPr>
          <p:cNvPr id="24" name="Picture 2" descr="D:\Classes\CS 4700\assets\devil-icon.png">
            <a:extLst>
              <a:ext uri="{FF2B5EF4-FFF2-40B4-BE49-F238E27FC236}">
                <a16:creationId xmlns:a16="http://schemas.microsoft.com/office/drawing/2014/main" id="{C009F1F7-5FC6-E34C-3D16-14B53384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156" y="5094572"/>
            <a:ext cx="608514" cy="6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C0FA606-14D1-97B4-4300-F588DFDED6D5}"/>
              </a:ext>
            </a:extLst>
          </p:cNvPr>
          <p:cNvCxnSpPr>
            <a:cxnSpLocks/>
          </p:cNvCxnSpPr>
          <p:nvPr/>
        </p:nvCxnSpPr>
        <p:spPr>
          <a:xfrm flipV="1">
            <a:off x="4079393" y="5104703"/>
            <a:ext cx="922051" cy="3487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A5C6B14E-C633-E432-ACFE-C4FE8C7FC9BB}"/>
              </a:ext>
            </a:extLst>
          </p:cNvPr>
          <p:cNvSpPr/>
          <p:nvPr/>
        </p:nvSpPr>
        <p:spPr>
          <a:xfrm>
            <a:off x="380200" y="5279056"/>
            <a:ext cx="2639177" cy="1362904"/>
          </a:xfrm>
          <a:prstGeom prst="wedgeRectCallout">
            <a:avLst>
              <a:gd name="adj1" fmla="val 65906"/>
              <a:gd name="adj2" fmla="val -38850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Remote eavesdropping is still possible, but hard to identify queries from a single individual</a:t>
            </a:r>
          </a:p>
        </p:txBody>
      </p:sp>
    </p:spTree>
    <p:extLst>
      <p:ext uri="{BB962C8B-B14F-4D97-AF65-F5344CB8AC3E}">
        <p14:creationId xmlns:p14="http://schemas.microsoft.com/office/powerpoint/2010/main" val="84856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82C5-E53E-4952-AEB4-A71682B7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Future? Oblivious DNS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3E80D7-EF11-49DE-8237-41C880F56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B990D-B152-4759-A3DA-46700D91A95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Currently a draft specification</a:t>
            </a:r>
          </a:p>
          <a:p>
            <a:r>
              <a:rPr lang="en-US" dirty="0"/>
              <a:t>Split architecture</a:t>
            </a:r>
          </a:p>
          <a:p>
            <a:pPr lvl="1"/>
            <a:r>
              <a:rPr lang="en-US" dirty="0" err="1"/>
              <a:t>DoH</a:t>
            </a:r>
            <a:r>
              <a:rPr lang="en-US" dirty="0"/>
              <a:t> proxy accepts encrypted queries, forwards to DNS server</a:t>
            </a:r>
          </a:p>
          <a:p>
            <a:pPr lvl="2"/>
            <a:r>
              <a:rPr lang="en-US" dirty="0"/>
              <a:t>Learns client IP addresses, but not the contents of their queries</a:t>
            </a:r>
          </a:p>
          <a:p>
            <a:pPr lvl="1"/>
            <a:r>
              <a:rPr lang="en-US" dirty="0"/>
              <a:t>DNS server decrypts and responds to queries</a:t>
            </a:r>
          </a:p>
          <a:p>
            <a:pPr lvl="2"/>
            <a:r>
              <a:rPr lang="en-US" dirty="0"/>
              <a:t>Learns contents of queries, but only ever sees the IP address of the </a:t>
            </a:r>
            <a:r>
              <a:rPr lang="en-US" dirty="0" err="1"/>
              <a:t>DoH</a:t>
            </a:r>
            <a:r>
              <a:rPr lang="en-US" dirty="0"/>
              <a:t> proxy</a:t>
            </a:r>
          </a:p>
          <a:p>
            <a:r>
              <a:rPr lang="en-US" dirty="0"/>
              <a:t>The good:</a:t>
            </a:r>
          </a:p>
          <a:p>
            <a:pPr lvl="1"/>
            <a:r>
              <a:rPr lang="en-US" dirty="0"/>
              <a:t>Connection to local nameserver is encrypted (</a:t>
            </a:r>
            <a:r>
              <a:rPr lang="en-US" dirty="0" err="1"/>
              <a:t>DoH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Local nameserver can’t tell who is making each DNS query</a:t>
            </a:r>
          </a:p>
          <a:p>
            <a:r>
              <a:rPr lang="en-US" dirty="0"/>
              <a:t>The bad: still no e2e encryption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137015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74376" y="2667000"/>
            <a:ext cx="8338782" cy="3529084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DNS Privacy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Attacking DNS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DNS Security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102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DNS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0464800" cy="5105400"/>
          </a:xfrm>
        </p:spPr>
        <p:txBody>
          <a:bodyPr/>
          <a:lstStyle/>
          <a:p>
            <a:r>
              <a:rPr lang="en-US" dirty="0"/>
              <a:t>Without DNS…</a:t>
            </a:r>
          </a:p>
          <a:p>
            <a:pPr lvl="1"/>
            <a:r>
              <a:rPr lang="en-US" dirty="0"/>
              <a:t>How could you get to any websites?</a:t>
            </a:r>
          </a:p>
          <a:p>
            <a:r>
              <a:rPr lang="en-US" dirty="0"/>
              <a:t>You are your </a:t>
            </a:r>
            <a:r>
              <a:rPr lang="en-US" dirty="0" err="1"/>
              <a:t>mailserver</a:t>
            </a:r>
            <a:endParaRPr lang="en-US" dirty="0"/>
          </a:p>
          <a:p>
            <a:pPr lvl="1"/>
            <a:r>
              <a:rPr lang="en-US" dirty="0"/>
              <a:t>When you sign up for websites, you use your email address</a:t>
            </a:r>
          </a:p>
          <a:p>
            <a:pPr lvl="1"/>
            <a:r>
              <a:rPr lang="en-US" dirty="0"/>
              <a:t>What if someone hijacks the DNS for your mail server?</a:t>
            </a:r>
          </a:p>
          <a:p>
            <a:r>
              <a:rPr lang="en-US" dirty="0"/>
              <a:t>DNS is the root of trust for the web</a:t>
            </a:r>
          </a:p>
          <a:p>
            <a:pPr lvl="1"/>
            <a:r>
              <a:rPr lang="en-US" dirty="0"/>
              <a:t>When a user types </a:t>
            </a:r>
            <a:r>
              <a:rPr lang="en-US" dirty="0">
                <a:hlinkClick r:id="rId2"/>
              </a:rPr>
              <a:t>www.bankofamerica.com</a:t>
            </a:r>
            <a:r>
              <a:rPr lang="en-US" dirty="0"/>
              <a:t>, they expect to be taken to their bank’s website</a:t>
            </a:r>
          </a:p>
          <a:p>
            <a:pPr lvl="1"/>
            <a:r>
              <a:rPr lang="en-US" dirty="0"/>
              <a:t>What if the DNS record is compromised?</a:t>
            </a:r>
          </a:p>
        </p:txBody>
      </p:sp>
    </p:spTree>
    <p:extLst>
      <p:ext uri="{BB962C8B-B14F-4D97-AF65-F5344CB8AC3E}">
        <p14:creationId xmlns:p14="http://schemas.microsoft.com/office/powerpoint/2010/main" val="17210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Denial Of Service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Flood DNS servers with requests until they fail</a:t>
            </a:r>
          </a:p>
          <a:p>
            <a:r>
              <a:rPr lang="en-US" dirty="0"/>
              <a:t>October 2002: massive </a:t>
            </a:r>
            <a:r>
              <a:rPr lang="en-US" dirty="0" err="1"/>
              <a:t>DDoS</a:t>
            </a:r>
            <a:r>
              <a:rPr lang="en-US" dirty="0"/>
              <a:t> against the root name servers</a:t>
            </a:r>
          </a:p>
          <a:p>
            <a:pPr lvl="1"/>
            <a:r>
              <a:rPr lang="en-US" dirty="0"/>
              <a:t>What was the effect?</a:t>
            </a:r>
          </a:p>
          <a:p>
            <a:pPr lvl="1"/>
            <a:r>
              <a:rPr lang="en-US" dirty="0"/>
              <a:t>… users didn’t even notice</a:t>
            </a:r>
          </a:p>
          <a:p>
            <a:pPr lvl="1"/>
            <a:r>
              <a:rPr lang="en-US" dirty="0"/>
              <a:t>Root zone file is cached almost everywhere</a:t>
            </a:r>
          </a:p>
          <a:p>
            <a:r>
              <a:rPr lang="en-US" dirty="0"/>
              <a:t>More targeted attacks can be effective</a:t>
            </a:r>
          </a:p>
          <a:p>
            <a:pPr lvl="1"/>
            <a:r>
              <a:rPr lang="en-US" dirty="0"/>
              <a:t>Local DNS server </a:t>
            </a:r>
            <a:r>
              <a:rPr lang="en-US" dirty="0">
                <a:sym typeface="Wingdings" pitchFamily="2" charset="2"/>
              </a:rPr>
              <a:t> cannot access DNS</a:t>
            </a:r>
          </a:p>
          <a:p>
            <a:pPr lvl="1"/>
            <a:r>
              <a:rPr lang="en-US" dirty="0">
                <a:sym typeface="Wingdings" pitchFamily="2" charset="2"/>
              </a:rPr>
              <a:t>Authoritative server  cannot access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2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Hijacking DNS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shutting DNS down, what if we could inject arbitrary records?</a:t>
            </a:r>
          </a:p>
          <a:p>
            <a:pPr lvl="1"/>
            <a:r>
              <a:rPr lang="en-US" dirty="0"/>
              <a:t>E.g. </a:t>
            </a:r>
            <a:r>
              <a:rPr lang="en-US" dirty="0">
                <a:hlinkClick r:id="rId2"/>
              </a:rPr>
              <a:t>www.bankofamerica.com</a:t>
            </a:r>
            <a:r>
              <a:rPr lang="en-US" dirty="0"/>
              <a:t> CNAME </a:t>
            </a:r>
            <a:r>
              <a:rPr lang="en-US" dirty="0">
                <a:hlinkClick r:id="rId3"/>
              </a:rPr>
              <a:t>www.my-phishing-site.com</a:t>
            </a:r>
            <a:endParaRPr lang="en-US" dirty="0"/>
          </a:p>
          <a:p>
            <a:r>
              <a:rPr lang="en-US" dirty="0"/>
              <a:t>Three types of attacks</a:t>
            </a:r>
          </a:p>
          <a:p>
            <a:pPr lvl="1"/>
            <a:r>
              <a:rPr lang="en-US" dirty="0"/>
              <a:t>Old school attack: record injection</a:t>
            </a:r>
          </a:p>
          <a:p>
            <a:pPr lvl="1"/>
            <a:r>
              <a:rPr lang="en-US" dirty="0"/>
              <a:t>Somewhat old school attack: response spoofing</a:t>
            </a:r>
          </a:p>
          <a:p>
            <a:pPr lvl="1"/>
            <a:r>
              <a:rPr lang="en-US" dirty="0"/>
              <a:t>New, deadly attack: The </a:t>
            </a:r>
            <a:r>
              <a:rPr lang="en-US" dirty="0" err="1"/>
              <a:t>Kaminsky</a:t>
            </a:r>
            <a:r>
              <a:rPr lang="en-US" dirty="0"/>
              <a:t> Attack</a:t>
            </a:r>
          </a:p>
        </p:txBody>
      </p:sp>
    </p:spTree>
    <p:extLst>
      <p:ext uri="{BB962C8B-B14F-4D97-AF65-F5344CB8AC3E}">
        <p14:creationId xmlns:p14="http://schemas.microsoft.com/office/powerpoint/2010/main" val="342819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1785600" cy="990600"/>
          </a:xfrm>
        </p:spPr>
        <p:txBody>
          <a:bodyPr/>
          <a:lstStyle/>
          <a:p>
            <a:r>
              <a:rPr lang="en-US" dirty="0"/>
              <a:t>Threat Model and Attacker Goals</a:t>
            </a:r>
          </a:p>
        </p:txBody>
      </p:sp>
      <p:pic>
        <p:nvPicPr>
          <p:cNvPr id="5" name="Picture 2" descr="D:\Classes\CS 4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18" y="504885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84" y="2253087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73037" y="2950520"/>
            <a:ext cx="1458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Local</a:t>
            </a:r>
          </a:p>
          <a:p>
            <a:pPr algn="ctr"/>
            <a:r>
              <a:rPr lang="en-US" sz="2000" dirty="0" err="1"/>
              <a:t>Nameserver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29901" y="4978125"/>
            <a:ext cx="1894027" cy="1236872"/>
            <a:chOff x="8158758" y="1455183"/>
            <a:chExt cx="1983514" cy="13483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167" y="1822688"/>
              <a:ext cx="980894" cy="9808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58" y="1455183"/>
              <a:ext cx="1983514" cy="245915"/>
            </a:xfrm>
            <a:prstGeom prst="rect">
              <a:avLst/>
            </a:prstGeom>
          </p:spPr>
        </p:pic>
      </p:grpSp>
      <p:sp>
        <p:nvSpPr>
          <p:cNvPr id="14" name="Cloud 13"/>
          <p:cNvSpPr/>
          <p:nvPr/>
        </p:nvSpPr>
        <p:spPr>
          <a:xfrm>
            <a:off x="6304966" y="1518914"/>
            <a:ext cx="2348753" cy="17855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Honest DNS Servers</a:t>
            </a:r>
          </a:p>
        </p:txBody>
      </p:sp>
      <p:pic>
        <p:nvPicPr>
          <p:cNvPr id="15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42" y="121814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322" y="166202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ular Callout 22"/>
          <p:cNvSpPr/>
          <p:nvPr/>
        </p:nvSpPr>
        <p:spPr>
          <a:xfrm>
            <a:off x="283540" y="1161395"/>
            <a:ext cx="2037976" cy="818777"/>
          </a:xfrm>
          <a:prstGeom prst="wedgeRectCallout">
            <a:avLst>
              <a:gd name="adj1" fmla="val 13478"/>
              <a:gd name="adj2" fmla="val 80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www.bofa.com?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17302" y="6268052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6.6.6.6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172" y="6268052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102.32.0.1</a:t>
            </a:r>
          </a:p>
        </p:txBody>
      </p:sp>
      <p:sp>
        <p:nvSpPr>
          <p:cNvPr id="26" name="Cloud Callout 25"/>
          <p:cNvSpPr/>
          <p:nvPr/>
        </p:nvSpPr>
        <p:spPr>
          <a:xfrm>
            <a:off x="4916071" y="3498076"/>
            <a:ext cx="3360389" cy="2816909"/>
          </a:xfrm>
          <a:prstGeom prst="cloudCallout">
            <a:avLst>
              <a:gd name="adj1" fmla="val -58626"/>
              <a:gd name="adj2" fmla="val 6701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 want to add a record to that local </a:t>
            </a:r>
            <a:r>
              <a:rPr lang="en-US" sz="2000" dirty="0" err="1"/>
              <a:t>nameserver</a:t>
            </a:r>
            <a:r>
              <a:rPr lang="en-US" sz="2000" dirty="0"/>
              <a:t> that directs www.bofa.com </a:t>
            </a:r>
            <a:r>
              <a:rPr lang="en-US" sz="2000" dirty="0">
                <a:sym typeface="Wingdings" panose="05000000000000000000" pitchFamily="2" charset="2"/>
              </a:rPr>
              <a:t> 6.6.6.6</a:t>
            </a:r>
            <a:endParaRPr lang="en-US" sz="20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998592" y="2550410"/>
            <a:ext cx="1618710" cy="798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016520" y="2831257"/>
            <a:ext cx="1557003" cy="20021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369275" y="3532094"/>
            <a:ext cx="7639" cy="134028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45334" y="3532094"/>
            <a:ext cx="2007609" cy="1463703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616456" y="2158886"/>
            <a:ext cx="1634932" cy="39950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4582725" y="2462306"/>
            <a:ext cx="1620851" cy="39579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>
          <a:xfrm>
            <a:off x="8381712" y="3304463"/>
            <a:ext cx="3708478" cy="3401137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Active attacker, may send DNS packets</a:t>
            </a:r>
          </a:p>
          <a:p>
            <a:r>
              <a:rPr lang="en-US" dirty="0"/>
              <a:t>Remote attacker, may not eavesdrop</a:t>
            </a:r>
          </a:p>
          <a:p>
            <a:r>
              <a:rPr lang="en-US" dirty="0"/>
              <a:t>Attacker may control their own domains and DNS servers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FA00D8-C0F7-4F41-838E-C3D60222C5ED}"/>
              </a:ext>
            </a:extLst>
          </p:cNvPr>
          <p:cNvGrpSpPr/>
          <p:nvPr/>
        </p:nvGrpSpPr>
        <p:grpSpPr>
          <a:xfrm>
            <a:off x="524034" y="2302308"/>
            <a:ext cx="1370734" cy="777930"/>
            <a:chOff x="524034" y="2302308"/>
            <a:chExt cx="1370734" cy="777930"/>
          </a:xfrm>
        </p:grpSpPr>
        <p:pic>
          <p:nvPicPr>
            <p:cNvPr id="31" name="Picture 5">
              <a:extLst>
                <a:ext uri="{FF2B5EF4-FFF2-40B4-BE49-F238E27FC236}">
                  <a16:creationId xmlns:a16="http://schemas.microsoft.com/office/drawing/2014/main" id="{7CB5634F-8122-AA40-B6E5-732D3F9F41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4034" y="2302309"/>
              <a:ext cx="613485" cy="64821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F590252-5E70-BF44-939B-F3A0879E74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46557" y="2302308"/>
              <a:ext cx="648211" cy="64821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7">
              <a:extLst>
                <a:ext uri="{FF2B5EF4-FFF2-40B4-BE49-F238E27FC236}">
                  <a16:creationId xmlns:a16="http://schemas.microsoft.com/office/drawing/2014/main" id="{D6C87162-2F6C-504D-9E10-42DA5EEF1F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33530" y="2432027"/>
              <a:ext cx="595078" cy="64821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222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74376" y="2667000"/>
            <a:ext cx="8338782" cy="3529084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DNS Privacy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Attacking DNS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DNS Security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61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Glue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024"/>
            <a:ext cx="10515600" cy="1141452"/>
          </a:xfrm>
        </p:spPr>
        <p:txBody>
          <a:bodyPr/>
          <a:lstStyle/>
          <a:p>
            <a:r>
              <a:rPr lang="en-US" dirty="0"/>
              <a:t>DNS responses may contain more than a single answer</a:t>
            </a:r>
          </a:p>
          <a:p>
            <a:r>
              <a:rPr lang="en-US" dirty="0"/>
              <a:t>Example: resolving cyclic dependency</a:t>
            </a:r>
          </a:p>
        </p:txBody>
      </p:sp>
      <p:pic>
        <p:nvPicPr>
          <p:cNvPr id="4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67" y="347953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91025" y="4132072"/>
            <a:ext cx="2175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42150" y="2793857"/>
            <a:ext cx="3348875" cy="1738325"/>
          </a:xfrm>
          <a:prstGeom prst="wedgeRectCallout">
            <a:avLst>
              <a:gd name="adj1" fmla="val 73015"/>
              <a:gd name="adj2" fmla="val 64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7423" y="2932293"/>
          <a:ext cx="3099753" cy="1478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691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5678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.com?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056" y="3481844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92406" y="4132072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7919200" y="2504946"/>
            <a:ext cx="4249291" cy="2451367"/>
          </a:xfrm>
          <a:prstGeom prst="wedgeRectCallout">
            <a:avLst>
              <a:gd name="adj1" fmla="val -64198"/>
              <a:gd name="adj2" fmla="val 6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024142" y="2639694"/>
          <a:ext cx="3981717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19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5678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.com?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NS a.gtld-server.com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 A a.gtld-server.com 12.56.10.1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5064732"/>
            <a:ext cx="10971998" cy="1141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/>
              <a:t>Known as </a:t>
            </a:r>
            <a:r>
              <a:rPr lang="en-US" sz="2900" dirty="0">
                <a:solidFill>
                  <a:schemeClr val="accent1"/>
                </a:solidFill>
              </a:rPr>
              <a:t>glue records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/>
              <a:t>Additional responses can contain any type of record (i.e., A, NS, etc.)</a:t>
            </a:r>
          </a:p>
        </p:txBody>
      </p:sp>
      <p:sp>
        <p:nvSpPr>
          <p:cNvPr id="13" name="Up Arrow 12"/>
          <p:cNvSpPr/>
          <p:nvPr/>
        </p:nvSpPr>
        <p:spPr>
          <a:xfrm rot="5400000">
            <a:off x="5615815" y="3340812"/>
            <a:ext cx="540731" cy="104178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03980" y="4474057"/>
            <a:ext cx="3615210" cy="3875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8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1785600" cy="990600"/>
          </a:xfrm>
        </p:spPr>
        <p:txBody>
          <a:bodyPr/>
          <a:lstStyle/>
          <a:p>
            <a:r>
              <a:rPr lang="en-US" dirty="0"/>
              <a:t>Record Injection</a:t>
            </a:r>
          </a:p>
        </p:txBody>
      </p:sp>
      <p:pic>
        <p:nvPicPr>
          <p:cNvPr id="5" name="Picture 2" descr="D:\Classes\CS 4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18" y="504885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443" y="163625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04862" y="891390"/>
            <a:ext cx="1458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Local</a:t>
            </a:r>
          </a:p>
          <a:p>
            <a:pPr algn="ctr"/>
            <a:r>
              <a:rPr lang="en-US" sz="2000" dirty="0" err="1"/>
              <a:t>Nameserver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29901" y="4978125"/>
            <a:ext cx="1894027" cy="1236872"/>
            <a:chOff x="8158758" y="1455183"/>
            <a:chExt cx="1983514" cy="13483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167" y="1822688"/>
              <a:ext cx="980894" cy="9808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58" y="1455183"/>
              <a:ext cx="1983514" cy="245915"/>
            </a:xfrm>
            <a:prstGeom prst="rect">
              <a:avLst/>
            </a:prstGeom>
          </p:spPr>
        </p:pic>
      </p:grpSp>
      <p:sp>
        <p:nvSpPr>
          <p:cNvPr id="14" name="Cloud 13"/>
          <p:cNvSpPr/>
          <p:nvPr/>
        </p:nvSpPr>
        <p:spPr>
          <a:xfrm>
            <a:off x="8929038" y="583020"/>
            <a:ext cx="2348753" cy="17855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Honest DNS Servers</a:t>
            </a:r>
          </a:p>
        </p:txBody>
      </p:sp>
      <p:pic>
        <p:nvPicPr>
          <p:cNvPr id="15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414" y="28224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394" y="72613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ular Callout 22"/>
          <p:cNvSpPr/>
          <p:nvPr/>
        </p:nvSpPr>
        <p:spPr>
          <a:xfrm>
            <a:off x="283540" y="1161395"/>
            <a:ext cx="2037976" cy="818777"/>
          </a:xfrm>
          <a:prstGeom prst="wedgeRectCallout">
            <a:avLst>
              <a:gd name="adj1" fmla="val 13478"/>
              <a:gd name="adj2" fmla="val 80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www.bofa.com?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17302" y="6268052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6.6.6.6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172" y="6268052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102.32.0.1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998592" y="2072545"/>
            <a:ext cx="3434020" cy="47786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016521" y="2368569"/>
            <a:ext cx="3416091" cy="46268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45334" y="3532094"/>
            <a:ext cx="2007609" cy="1463703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058" y="531523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Classes\CS 4700\assets\devil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512" y="5629862"/>
            <a:ext cx="536786" cy="53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439018" y="6166648"/>
            <a:ext cx="1717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ns.attacker.net</a:t>
            </a:r>
          </a:p>
        </p:txBody>
      </p:sp>
      <p:sp>
        <p:nvSpPr>
          <p:cNvPr id="32" name="Rectangular Callout 31"/>
          <p:cNvSpPr/>
          <p:nvPr/>
        </p:nvSpPr>
        <p:spPr>
          <a:xfrm>
            <a:off x="8313409" y="2542790"/>
            <a:ext cx="3800309" cy="2470697"/>
          </a:xfrm>
          <a:prstGeom prst="wedgeRectCallout">
            <a:avLst>
              <a:gd name="adj1" fmla="val -41711"/>
              <a:gd name="adj2" fmla="val 7157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8425570" y="2684255"/>
          <a:ext cx="3581146" cy="222504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www.attacker.net?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r>
                        <a:rPr lang="en-US" baseline="0" dirty="0"/>
                        <a:t> www.attacker.net 128.1.2.0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 A www.bofa.com 6.6.6.6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" name="Rectangular Callout 33"/>
          <p:cNvSpPr/>
          <p:nvPr/>
        </p:nvSpPr>
        <p:spPr>
          <a:xfrm>
            <a:off x="4976022" y="4785000"/>
            <a:ext cx="2272210" cy="818777"/>
          </a:xfrm>
          <a:prstGeom prst="wedgeRectCallout">
            <a:avLst>
              <a:gd name="adj1" fmla="val -67227"/>
              <a:gd name="adj2" fmla="val 12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www.attacker.net?</a:t>
            </a:r>
          </a:p>
        </p:txBody>
      </p:sp>
      <p:cxnSp>
        <p:nvCxnSpPr>
          <p:cNvPr id="35" name="Straight Arrow Connector 34"/>
          <p:cNvCxnSpPr>
            <a:stCxn id="5" idx="0"/>
          </p:cNvCxnSpPr>
          <p:nvPr/>
        </p:nvCxnSpPr>
        <p:spPr>
          <a:xfrm flipV="1">
            <a:off x="4159218" y="2494416"/>
            <a:ext cx="1669148" cy="255443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315876" y="2406144"/>
            <a:ext cx="2041636" cy="2816331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6096001" y="2494301"/>
            <a:ext cx="1949773" cy="270008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5441226" y="1779326"/>
            <a:ext cx="828400" cy="828400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 flipV="1">
            <a:off x="6452853" y="1401912"/>
            <a:ext cx="2352337" cy="48615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439724" y="1706961"/>
            <a:ext cx="2345295" cy="45484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50FA98E-2C17-2C4D-B5C6-1AFECE0304EC}"/>
              </a:ext>
            </a:extLst>
          </p:cNvPr>
          <p:cNvGrpSpPr/>
          <p:nvPr/>
        </p:nvGrpSpPr>
        <p:grpSpPr>
          <a:xfrm>
            <a:off x="524034" y="2302308"/>
            <a:ext cx="1370734" cy="777930"/>
            <a:chOff x="524034" y="2302308"/>
            <a:chExt cx="1370734" cy="777930"/>
          </a:xfrm>
        </p:grpSpPr>
        <p:pic>
          <p:nvPicPr>
            <p:cNvPr id="37" name="Picture 5">
              <a:extLst>
                <a:ext uri="{FF2B5EF4-FFF2-40B4-BE49-F238E27FC236}">
                  <a16:creationId xmlns:a16="http://schemas.microsoft.com/office/drawing/2014/main" id="{224AD6CF-22CD-4342-8054-D0755B02BB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4034" y="2302309"/>
              <a:ext cx="613485" cy="64821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">
              <a:extLst>
                <a:ext uri="{FF2B5EF4-FFF2-40B4-BE49-F238E27FC236}">
                  <a16:creationId xmlns:a16="http://schemas.microsoft.com/office/drawing/2014/main" id="{B45159B3-EFE8-D644-913E-19D05D38C0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46557" y="2302308"/>
              <a:ext cx="648211" cy="64821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7">
              <a:extLst>
                <a:ext uri="{FF2B5EF4-FFF2-40B4-BE49-F238E27FC236}">
                  <a16:creationId xmlns:a16="http://schemas.microsoft.com/office/drawing/2014/main" id="{3407D601-8292-9B43-8E84-5A62CB61F7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33530" y="2432027"/>
              <a:ext cx="595078" cy="64821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729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  <p:bldP spid="34" grpId="0" animBg="1"/>
      <p:bldP spid="3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Bailiwick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 injection attacks no longer work in practice</a:t>
            </a:r>
          </a:p>
          <a:p>
            <a:r>
              <a:rPr lang="en-US" dirty="0"/>
              <a:t>All modern DNS servers implement </a:t>
            </a:r>
            <a:r>
              <a:rPr lang="en-US" dirty="0">
                <a:solidFill>
                  <a:schemeClr val="accent1"/>
                </a:solidFill>
              </a:rPr>
              <a:t>bailiwick checking</a:t>
            </a:r>
          </a:p>
          <a:p>
            <a:pPr lvl="1"/>
            <a:r>
              <a:rPr lang="en-US" dirty="0"/>
              <a:t>Only records related to the requested domain are accepted in responses</a:t>
            </a:r>
          </a:p>
          <a:p>
            <a:pPr lvl="1"/>
            <a:r>
              <a:rPr lang="en-US" dirty="0"/>
              <a:t>In other words, DNS servers are less trusting of 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169090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DNS Packet Format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67164" y="2704018"/>
          <a:ext cx="6636512" cy="1930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22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TxID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Flags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Question 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Answer Count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Authority 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Additional Record Count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6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Question and answer data (Resource Records, variable length)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01139" y="228297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6831" y="228297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50269" y="228297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32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774251" y="1114528"/>
            <a:ext cx="3413536" cy="1051434"/>
          </a:xfrm>
          <a:prstGeom prst="wedgeRectCallout">
            <a:avLst>
              <a:gd name="adj1" fmla="val 39037"/>
              <a:gd name="adj2" fmla="val 109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ID number used to match requests and responses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621970" y="5044338"/>
            <a:ext cx="8991600" cy="1661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en-US" sz="2900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2301139" y="4823534"/>
            <a:ext cx="8334204" cy="188206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DNS is a UDP-based protocol on port 53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No TCP means no connections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err="1"/>
              <a:t>TxIDs</a:t>
            </a:r>
            <a:r>
              <a:rPr lang="en-US" sz="2400" dirty="0"/>
              <a:t> are needed to correlate requests and responses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Serves as authentication for responses</a:t>
            </a:r>
          </a:p>
        </p:txBody>
      </p:sp>
    </p:spTree>
    <p:extLst>
      <p:ext uri="{BB962C8B-B14F-4D97-AF65-F5344CB8AC3E}">
        <p14:creationId xmlns:p14="http://schemas.microsoft.com/office/powerpoint/2010/main" val="246254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1785600" cy="990600"/>
          </a:xfrm>
        </p:spPr>
        <p:txBody>
          <a:bodyPr/>
          <a:lstStyle/>
          <a:p>
            <a:r>
              <a:rPr lang="en-US" dirty="0"/>
              <a:t>Response Spoofing</a:t>
            </a:r>
          </a:p>
        </p:txBody>
      </p:sp>
      <p:pic>
        <p:nvPicPr>
          <p:cNvPr id="5" name="Picture 2" descr="D:\Classes\CS 4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587" y="504885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1596139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53794" y="851277"/>
            <a:ext cx="1458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Local</a:t>
            </a:r>
          </a:p>
          <a:p>
            <a:pPr algn="ctr"/>
            <a:r>
              <a:rPr lang="en-US" sz="2000" dirty="0" err="1"/>
              <a:t>Nameserver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29901" y="4978125"/>
            <a:ext cx="1894027" cy="1236872"/>
            <a:chOff x="8158758" y="1455183"/>
            <a:chExt cx="1983514" cy="13483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167" y="1822688"/>
              <a:ext cx="980894" cy="9808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58" y="1455183"/>
              <a:ext cx="1983514" cy="245915"/>
            </a:xfrm>
            <a:prstGeom prst="rect">
              <a:avLst/>
            </a:prstGeom>
          </p:spPr>
        </p:pic>
      </p:grpSp>
      <p:sp>
        <p:nvSpPr>
          <p:cNvPr id="14" name="Cloud 13"/>
          <p:cNvSpPr/>
          <p:nvPr/>
        </p:nvSpPr>
        <p:spPr>
          <a:xfrm>
            <a:off x="8929038" y="583020"/>
            <a:ext cx="2348753" cy="17855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Honest DNS Servers</a:t>
            </a:r>
          </a:p>
        </p:txBody>
      </p:sp>
      <p:pic>
        <p:nvPicPr>
          <p:cNvPr id="15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414" y="28224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394" y="72613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ular Callout 22"/>
          <p:cNvSpPr/>
          <p:nvPr/>
        </p:nvSpPr>
        <p:spPr>
          <a:xfrm>
            <a:off x="2667667" y="5568092"/>
            <a:ext cx="2037976" cy="818777"/>
          </a:xfrm>
          <a:prstGeom prst="wedgeRectCallout">
            <a:avLst>
              <a:gd name="adj1" fmla="val 72109"/>
              <a:gd name="adj2" fmla="val -33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www.bofa.com?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99271" y="6268052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6.6.6.6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172" y="6268052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102.32.0.1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255066" y="2442814"/>
            <a:ext cx="392272" cy="255420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016521" y="2368569"/>
            <a:ext cx="3416091" cy="46268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45334" y="3532094"/>
            <a:ext cx="3446575" cy="1724661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ular Callout 31"/>
          <p:cNvSpPr/>
          <p:nvPr/>
        </p:nvSpPr>
        <p:spPr>
          <a:xfrm>
            <a:off x="7137183" y="4554173"/>
            <a:ext cx="3800309" cy="2113989"/>
          </a:xfrm>
          <a:prstGeom prst="wedgeRectCallout">
            <a:avLst>
              <a:gd name="adj1" fmla="val -70712"/>
              <a:gd name="adj2" fmla="val 884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331428"/>
              </p:ext>
            </p:extLst>
          </p:nvPr>
        </p:nvGraphicFramePr>
        <p:xfrm>
          <a:off x="7249344" y="4695638"/>
          <a:ext cx="3581146" cy="18542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????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</a:t>
                      </a:r>
                      <a:r>
                        <a:rPr lang="en-US"/>
                        <a:t>www.bofa.com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r>
                        <a:rPr lang="en-US" baseline="0" dirty="0"/>
                        <a:t> www.bofa.com 6.6.6.6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5" name="Straight Arrow Connector 34"/>
          <p:cNvCxnSpPr>
            <a:stCxn id="5" idx="0"/>
          </p:cNvCxnSpPr>
          <p:nvPr/>
        </p:nvCxnSpPr>
        <p:spPr>
          <a:xfrm flipV="1">
            <a:off x="5741187" y="2543717"/>
            <a:ext cx="327717" cy="25051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5490157" y="1758924"/>
            <a:ext cx="828400" cy="828400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 flipV="1">
            <a:off x="6452853" y="1401912"/>
            <a:ext cx="2352337" cy="48615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439724" y="1706961"/>
            <a:ext cx="2345295" cy="45484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ular Callout 35"/>
          <p:cNvSpPr/>
          <p:nvPr/>
        </p:nvSpPr>
        <p:spPr>
          <a:xfrm>
            <a:off x="7106911" y="2600362"/>
            <a:ext cx="3348875" cy="1738325"/>
          </a:xfrm>
          <a:prstGeom prst="wedgeRectCallout">
            <a:avLst>
              <a:gd name="adj1" fmla="val -73388"/>
              <a:gd name="adj2" fmla="val -65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614727"/>
              </p:ext>
            </p:extLst>
          </p:nvPr>
        </p:nvGraphicFramePr>
        <p:xfrm>
          <a:off x="7262184" y="2756232"/>
          <a:ext cx="3099753" cy="1478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691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www.bofa.com?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9" name="Straight Arrow Connector 38"/>
          <p:cNvCxnSpPr/>
          <p:nvPr/>
        </p:nvCxnSpPr>
        <p:spPr>
          <a:xfrm flipV="1">
            <a:off x="5866171" y="2518341"/>
            <a:ext cx="176041" cy="24774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563138" y="2536476"/>
            <a:ext cx="378725" cy="24939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48" idx="2"/>
          </p:cNvCxnSpPr>
          <p:nvPr/>
        </p:nvCxnSpPr>
        <p:spPr>
          <a:xfrm flipV="1">
            <a:off x="5497185" y="2573210"/>
            <a:ext cx="299969" cy="24049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983937" y="2565771"/>
            <a:ext cx="182404" cy="24477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616872" y="2631101"/>
            <a:ext cx="313424" cy="23470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432612" y="2560538"/>
            <a:ext cx="304269" cy="24175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ultiply 2"/>
          <p:cNvSpPr/>
          <p:nvPr/>
        </p:nvSpPr>
        <p:spPr>
          <a:xfrm>
            <a:off x="6646410" y="1824253"/>
            <a:ext cx="544316" cy="544316"/>
          </a:xfrm>
          <a:prstGeom prst="mathMultiply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2021924" y="1985875"/>
            <a:ext cx="3363576" cy="464557"/>
          </a:xfrm>
          <a:prstGeom prst="straightConnector1">
            <a:avLst/>
          </a:prstGeom>
          <a:ln w="571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7E35278-06FB-9C44-9E91-F364EC082229}"/>
              </a:ext>
            </a:extLst>
          </p:cNvPr>
          <p:cNvGrpSpPr/>
          <p:nvPr/>
        </p:nvGrpSpPr>
        <p:grpSpPr>
          <a:xfrm>
            <a:off x="515261" y="2518341"/>
            <a:ext cx="1370734" cy="777930"/>
            <a:chOff x="524034" y="2302308"/>
            <a:chExt cx="1370734" cy="777930"/>
          </a:xfrm>
        </p:grpSpPr>
        <p:pic>
          <p:nvPicPr>
            <p:cNvPr id="45" name="Picture 5">
              <a:extLst>
                <a:ext uri="{FF2B5EF4-FFF2-40B4-BE49-F238E27FC236}">
                  <a16:creationId xmlns:a16="http://schemas.microsoft.com/office/drawing/2014/main" id="{0535F24F-9C16-A149-8411-4C71813C7F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4034" y="2302309"/>
              <a:ext cx="613485" cy="64821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6">
              <a:extLst>
                <a:ext uri="{FF2B5EF4-FFF2-40B4-BE49-F238E27FC236}">
                  <a16:creationId xmlns:a16="http://schemas.microsoft.com/office/drawing/2014/main" id="{F9B1100B-3B9A-084E-B061-1929DA8C8E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46557" y="2302308"/>
              <a:ext cx="648211" cy="64821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7">
              <a:extLst>
                <a:ext uri="{FF2B5EF4-FFF2-40B4-BE49-F238E27FC236}">
                  <a16:creationId xmlns:a16="http://schemas.microsoft.com/office/drawing/2014/main" id="{0418B7AE-5253-1F4F-B782-BB7B72FAD9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33530" y="2432027"/>
              <a:ext cx="595078" cy="64821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410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  <p:bldP spid="36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Response Spoofing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00200"/>
            <a:ext cx="11785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info does the attacker need to spoof a DNS response?</a:t>
            </a:r>
          </a:p>
          <a:p>
            <a:pPr lvl="1"/>
            <a:r>
              <a:rPr lang="en-US" dirty="0"/>
              <a:t>IP address of the target </a:t>
            </a:r>
            <a:r>
              <a:rPr lang="en-US" dirty="0" err="1"/>
              <a:t>nameserver</a:t>
            </a:r>
            <a:r>
              <a:rPr lang="en-US" dirty="0"/>
              <a:t> and true authoritative </a:t>
            </a:r>
            <a:r>
              <a:rPr lang="en-US" dirty="0" err="1"/>
              <a:t>nameserver</a:t>
            </a:r>
            <a:endParaRPr lang="en-US" dirty="0"/>
          </a:p>
          <a:p>
            <a:pPr lvl="2"/>
            <a:r>
              <a:rPr lang="en-US" dirty="0"/>
              <a:t>Easy, both pieces of info are readily available</a:t>
            </a:r>
          </a:p>
          <a:p>
            <a:pPr lvl="1"/>
            <a:r>
              <a:rPr lang="en-US" dirty="0"/>
              <a:t>Source port used by the authoritative </a:t>
            </a:r>
            <a:r>
              <a:rPr lang="en-US" dirty="0" err="1"/>
              <a:t>nameserver</a:t>
            </a:r>
            <a:endParaRPr lang="en-US" dirty="0"/>
          </a:p>
          <a:p>
            <a:pPr lvl="2"/>
            <a:r>
              <a:rPr lang="en-US" dirty="0"/>
              <a:t>Easy, it must be 53</a:t>
            </a:r>
          </a:p>
          <a:p>
            <a:pPr lvl="1"/>
            <a:r>
              <a:rPr lang="en-US" dirty="0"/>
              <a:t>The question in the query</a:t>
            </a:r>
          </a:p>
          <a:p>
            <a:pPr lvl="2"/>
            <a:r>
              <a:rPr lang="en-US" dirty="0"/>
              <a:t>Easy, the attacker can choose the targeted domain name</a:t>
            </a:r>
          </a:p>
          <a:p>
            <a:pPr lvl="1"/>
            <a:r>
              <a:rPr lang="en-US" dirty="0"/>
              <a:t>Response port used by the target when they made the request</a:t>
            </a:r>
          </a:p>
          <a:p>
            <a:pPr lvl="1"/>
            <a:r>
              <a:rPr lang="en-US" dirty="0" err="1"/>
              <a:t>TxID</a:t>
            </a:r>
            <a:r>
              <a:rPr lang="en-US" dirty="0"/>
              <a:t> in the query</a:t>
            </a:r>
          </a:p>
          <a:p>
            <a:r>
              <a:rPr lang="en-US" dirty="0"/>
              <a:t>Old DNS servers used one port for all queries and incremented </a:t>
            </a:r>
            <a:r>
              <a:rPr lang="en-US" dirty="0" err="1"/>
              <a:t>TxID</a:t>
            </a:r>
            <a:r>
              <a:rPr lang="en-US" dirty="0"/>
              <a:t> monotonically</a:t>
            </a:r>
          </a:p>
          <a:p>
            <a:pPr lvl="1"/>
            <a:r>
              <a:rPr lang="en-US" dirty="0"/>
              <a:t>Attacker can query the target DNS server for a domain they control and observe the query at their own DNS server</a:t>
            </a:r>
          </a:p>
          <a:p>
            <a:pPr lvl="1"/>
            <a:r>
              <a:rPr lang="en-US" dirty="0"/>
              <a:t>The query reveals the port used by the target, as well as the approximate </a:t>
            </a:r>
            <a:r>
              <a:rPr lang="en-US" dirty="0" err="1"/>
              <a:t>TxID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4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1785600" cy="990600"/>
          </a:xfrm>
        </p:spPr>
        <p:txBody>
          <a:bodyPr/>
          <a:lstStyle/>
          <a:p>
            <a:r>
              <a:rPr lang="en-US" dirty="0"/>
              <a:t>Inspecting the Target</a:t>
            </a:r>
          </a:p>
        </p:txBody>
      </p:sp>
      <p:pic>
        <p:nvPicPr>
          <p:cNvPr id="5" name="Picture 2" descr="D:\Classes\CS 4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18" y="504885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443" y="163625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04862" y="891390"/>
            <a:ext cx="1458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Local</a:t>
            </a:r>
          </a:p>
          <a:p>
            <a:pPr algn="ctr"/>
            <a:r>
              <a:rPr lang="en-US" sz="2000" dirty="0" err="1"/>
              <a:t>Nameserver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29901" y="4978125"/>
            <a:ext cx="1894027" cy="1236872"/>
            <a:chOff x="8158758" y="1455183"/>
            <a:chExt cx="1983514" cy="13483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167" y="1822688"/>
              <a:ext cx="980894" cy="9808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58" y="1455183"/>
              <a:ext cx="1983514" cy="245915"/>
            </a:xfrm>
            <a:prstGeom prst="rect">
              <a:avLst/>
            </a:prstGeom>
          </p:spPr>
        </p:pic>
      </p:grpSp>
      <p:sp>
        <p:nvSpPr>
          <p:cNvPr id="14" name="Cloud 13"/>
          <p:cNvSpPr/>
          <p:nvPr/>
        </p:nvSpPr>
        <p:spPr>
          <a:xfrm>
            <a:off x="8929038" y="583020"/>
            <a:ext cx="2348753" cy="17855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Honest DNS Servers</a:t>
            </a:r>
          </a:p>
        </p:txBody>
      </p:sp>
      <p:pic>
        <p:nvPicPr>
          <p:cNvPr id="15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414" y="28224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394" y="72613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617302" y="6268052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6.6.6.6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172" y="6268052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102.32.0.1</a:t>
            </a:r>
          </a:p>
        </p:txBody>
      </p:sp>
      <p:pic>
        <p:nvPicPr>
          <p:cNvPr id="27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058" y="531523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Classes\CS 4700\assets\devil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512" y="5629862"/>
            <a:ext cx="536786" cy="53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439018" y="6166648"/>
            <a:ext cx="1717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ns.attacker.net</a:t>
            </a:r>
          </a:p>
        </p:txBody>
      </p:sp>
      <p:sp>
        <p:nvSpPr>
          <p:cNvPr id="34" name="Rectangular Callout 33"/>
          <p:cNvSpPr/>
          <p:nvPr/>
        </p:nvSpPr>
        <p:spPr>
          <a:xfrm>
            <a:off x="4976022" y="4785000"/>
            <a:ext cx="2272210" cy="818777"/>
          </a:xfrm>
          <a:prstGeom prst="wedgeRectCallout">
            <a:avLst>
              <a:gd name="adj1" fmla="val -67227"/>
              <a:gd name="adj2" fmla="val 12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www.attacker.net?</a:t>
            </a:r>
          </a:p>
        </p:txBody>
      </p:sp>
      <p:cxnSp>
        <p:nvCxnSpPr>
          <p:cNvPr id="35" name="Straight Arrow Connector 34"/>
          <p:cNvCxnSpPr>
            <a:stCxn id="5" idx="0"/>
          </p:cNvCxnSpPr>
          <p:nvPr/>
        </p:nvCxnSpPr>
        <p:spPr>
          <a:xfrm flipV="1">
            <a:off x="4159218" y="2494416"/>
            <a:ext cx="1669148" cy="255443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315876" y="2406144"/>
            <a:ext cx="2041636" cy="2816331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452853" y="1401912"/>
            <a:ext cx="2352337" cy="48615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439724" y="1706961"/>
            <a:ext cx="2345295" cy="45484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ular Callout 35"/>
          <p:cNvSpPr/>
          <p:nvPr/>
        </p:nvSpPr>
        <p:spPr>
          <a:xfrm>
            <a:off x="8202239" y="2704808"/>
            <a:ext cx="3348875" cy="1738325"/>
          </a:xfrm>
          <a:prstGeom prst="wedgeRectCallout">
            <a:avLst>
              <a:gd name="adj1" fmla="val -100216"/>
              <a:gd name="adj2" fmla="val -69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057679"/>
              </p:ext>
            </p:extLst>
          </p:nvPr>
        </p:nvGraphicFramePr>
        <p:xfrm>
          <a:off x="8357512" y="2860678"/>
          <a:ext cx="3099753" cy="1478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691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</a:t>
                      </a:r>
                      <a:r>
                        <a:rPr lang="en-US" dirty="0" err="1"/>
                        <a:t>www.attacker.net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" name="Rectangle 38"/>
          <p:cNvSpPr/>
          <p:nvPr/>
        </p:nvSpPr>
        <p:spPr>
          <a:xfrm>
            <a:off x="8357512" y="2829787"/>
            <a:ext cx="1525275" cy="3875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2B419F-0ED5-104F-98F1-F3C207C8CCD9}"/>
              </a:ext>
            </a:extLst>
          </p:cNvPr>
          <p:cNvGrpSpPr/>
          <p:nvPr/>
        </p:nvGrpSpPr>
        <p:grpSpPr>
          <a:xfrm>
            <a:off x="734735" y="2161953"/>
            <a:ext cx="1370734" cy="777930"/>
            <a:chOff x="524034" y="2302308"/>
            <a:chExt cx="1370734" cy="777930"/>
          </a:xfrm>
        </p:grpSpPr>
        <p:pic>
          <p:nvPicPr>
            <p:cNvPr id="28" name="Picture 5">
              <a:extLst>
                <a:ext uri="{FF2B5EF4-FFF2-40B4-BE49-F238E27FC236}">
                  <a16:creationId xmlns:a16="http://schemas.microsoft.com/office/drawing/2014/main" id="{A40A62E0-B582-1B41-8B48-951FE10C1D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4034" y="2302309"/>
              <a:ext cx="613485" cy="64821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>
              <a:extLst>
                <a:ext uri="{FF2B5EF4-FFF2-40B4-BE49-F238E27FC236}">
                  <a16:creationId xmlns:a16="http://schemas.microsoft.com/office/drawing/2014/main" id="{CFC80407-73F8-AE47-B4F0-22B56981EC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46557" y="2302308"/>
              <a:ext cx="648211" cy="64821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7">
              <a:extLst>
                <a:ext uri="{FF2B5EF4-FFF2-40B4-BE49-F238E27FC236}">
                  <a16:creationId xmlns:a16="http://schemas.microsoft.com/office/drawing/2014/main" id="{196C8F27-1033-2040-9CDF-BAA978DA6B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33530" y="2432027"/>
              <a:ext cx="595078" cy="64821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073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for Successful Response Spoofing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Attacker must infer the response port of the target </a:t>
            </a:r>
            <a:r>
              <a:rPr lang="en-US" dirty="0" err="1"/>
              <a:t>nameserver</a:t>
            </a:r>
            <a:r>
              <a:rPr lang="en-US" dirty="0"/>
              <a:t> and </a:t>
            </a:r>
            <a:r>
              <a:rPr lang="en-US" dirty="0" err="1"/>
              <a:t>TxID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Attacker’s response must outrace the legitimate 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attack must be executed after the target </a:t>
            </a:r>
            <a:r>
              <a:rPr lang="en-US" dirty="0" err="1"/>
              <a:t>nameserver</a:t>
            </a:r>
            <a:r>
              <a:rPr lang="en-US" dirty="0"/>
              <a:t> is queried for a domain that is not in the cache</a:t>
            </a:r>
          </a:p>
          <a:p>
            <a:pPr lvl="1"/>
            <a:r>
              <a:rPr lang="en-US" dirty="0"/>
              <a:t>If the target domain name is already cached, no queries will be sent</a:t>
            </a:r>
          </a:p>
          <a:p>
            <a:pPr lvl="1"/>
            <a:r>
              <a:rPr lang="en-US" dirty="0"/>
              <a:t>The attacker can send the initial query to the </a:t>
            </a:r>
            <a:r>
              <a:rPr lang="en-US" dirty="0" err="1"/>
              <a:t>nameserver</a:t>
            </a:r>
            <a:r>
              <a:rPr lang="en-US" dirty="0"/>
              <a:t>, but if the attack fails the legitimate response will be cached until the TTL expires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the attack is successful, the record for a single domain is poisoned</a:t>
            </a:r>
          </a:p>
        </p:txBody>
      </p:sp>
    </p:spTree>
    <p:extLst>
      <p:ext uri="{BB962C8B-B14F-4D97-AF65-F5344CB8AC3E}">
        <p14:creationId xmlns:p14="http://schemas.microsoft.com/office/powerpoint/2010/main" val="257385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Kaminsky</a:t>
            </a:r>
            <a:r>
              <a:rPr lang="en-US" dirty="0"/>
              <a:t>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96277"/>
            <a:ext cx="10867331" cy="4990109"/>
          </a:xfrm>
        </p:spPr>
        <p:txBody>
          <a:bodyPr/>
          <a:lstStyle/>
          <a:p>
            <a:r>
              <a:rPr lang="en-US" dirty="0"/>
              <a:t>Variation of the response spoofing attack that is much more powerful</a:t>
            </a:r>
          </a:p>
          <a:p>
            <a:pPr lvl="1"/>
            <a:r>
              <a:rPr lang="en-US" dirty="0"/>
              <a:t>Discovered by notable security researcher Dan </a:t>
            </a:r>
            <a:r>
              <a:rPr lang="en-US" dirty="0" err="1"/>
              <a:t>Kaminsky</a:t>
            </a:r>
            <a:r>
              <a:rPr lang="en-US" dirty="0"/>
              <a:t> in 2008</a:t>
            </a:r>
          </a:p>
          <a:p>
            <a:r>
              <a:rPr lang="en-US" dirty="0"/>
              <a:t>Poisons glue records rather than A records</a:t>
            </a:r>
          </a:p>
          <a:p>
            <a:pPr lvl="1"/>
            <a:r>
              <a:rPr lang="en-US" dirty="0"/>
              <a:t>Attacker repeatedly makes queries for non-existent subdomains of the target domain</a:t>
            </a:r>
          </a:p>
          <a:p>
            <a:pPr lvl="2"/>
            <a:r>
              <a:rPr lang="en-US" dirty="0"/>
              <a:t>Since these subdomains do not exist, they are guaranteed to not be in the target </a:t>
            </a:r>
            <a:r>
              <a:rPr lang="en-US" dirty="0" err="1"/>
              <a:t>nameservers</a:t>
            </a:r>
            <a:r>
              <a:rPr lang="en-US" dirty="0"/>
              <a:t> cache</a:t>
            </a:r>
          </a:p>
          <a:p>
            <a:pPr lvl="1"/>
            <a:r>
              <a:rPr lang="en-US" dirty="0"/>
              <a:t>Attacker then attempts to spoof a response with a poison glue record</a:t>
            </a:r>
          </a:p>
          <a:p>
            <a:pPr lvl="2"/>
            <a:r>
              <a:rPr lang="en-US" dirty="0"/>
              <a:t>The attacker can attempt the attack an infinite number of times until success</a:t>
            </a:r>
          </a:p>
          <a:p>
            <a:r>
              <a:rPr lang="en-US" dirty="0"/>
              <a:t>On success, entire zone is poisoned, rather than a single domain name</a:t>
            </a:r>
          </a:p>
        </p:txBody>
      </p:sp>
    </p:spTree>
    <p:extLst>
      <p:ext uri="{BB962C8B-B14F-4D97-AF65-F5344CB8AC3E}">
        <p14:creationId xmlns:p14="http://schemas.microsoft.com/office/powerpoint/2010/main" val="2409610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1785600" cy="990600"/>
          </a:xfrm>
        </p:spPr>
        <p:txBody>
          <a:bodyPr/>
          <a:lstStyle/>
          <a:p>
            <a:r>
              <a:rPr lang="en-US" dirty="0" err="1"/>
              <a:t>Kaminsky</a:t>
            </a:r>
            <a:r>
              <a:rPr lang="en-US" dirty="0"/>
              <a:t> Attack</a:t>
            </a:r>
          </a:p>
        </p:txBody>
      </p:sp>
      <p:pic>
        <p:nvPicPr>
          <p:cNvPr id="5" name="Picture 2" descr="D:\Classes\CS 4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18" y="504885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1596139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53794" y="851277"/>
            <a:ext cx="1458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Local</a:t>
            </a:r>
          </a:p>
          <a:p>
            <a:pPr algn="ctr"/>
            <a:r>
              <a:rPr lang="en-US" sz="2000" dirty="0" err="1"/>
              <a:t>Nameserver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29901" y="4978125"/>
            <a:ext cx="1894027" cy="1236872"/>
            <a:chOff x="8158758" y="1455183"/>
            <a:chExt cx="1983514" cy="13483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167" y="1822688"/>
              <a:ext cx="980894" cy="9808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58" y="1455183"/>
              <a:ext cx="1983514" cy="245915"/>
            </a:xfrm>
            <a:prstGeom prst="rect">
              <a:avLst/>
            </a:prstGeom>
          </p:spPr>
        </p:pic>
      </p:grpSp>
      <p:sp>
        <p:nvSpPr>
          <p:cNvPr id="14" name="Cloud 13"/>
          <p:cNvSpPr/>
          <p:nvPr/>
        </p:nvSpPr>
        <p:spPr>
          <a:xfrm>
            <a:off x="8929038" y="583020"/>
            <a:ext cx="2348753" cy="17855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Honest DNS Servers</a:t>
            </a:r>
          </a:p>
        </p:txBody>
      </p:sp>
      <p:pic>
        <p:nvPicPr>
          <p:cNvPr id="15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414" y="28224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394" y="72613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ular Callout 22"/>
          <p:cNvSpPr/>
          <p:nvPr/>
        </p:nvSpPr>
        <p:spPr>
          <a:xfrm>
            <a:off x="283540" y="1161395"/>
            <a:ext cx="2037976" cy="818777"/>
          </a:xfrm>
          <a:prstGeom prst="wedgeRectCallout">
            <a:avLst>
              <a:gd name="adj1" fmla="val 282"/>
              <a:gd name="adj2" fmla="val 1026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www.bofa.com?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17302" y="6268052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6.6.6.6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172" y="6268052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102.32.0.1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998592" y="2072545"/>
            <a:ext cx="3434020" cy="47786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016521" y="2368569"/>
            <a:ext cx="3416091" cy="46268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45334" y="3532094"/>
            <a:ext cx="2007609" cy="1463703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ular Callout 31"/>
          <p:cNvSpPr/>
          <p:nvPr/>
        </p:nvSpPr>
        <p:spPr>
          <a:xfrm>
            <a:off x="5580531" y="3821103"/>
            <a:ext cx="3842028" cy="2847060"/>
          </a:xfrm>
          <a:prstGeom prst="wedgeRectCallout">
            <a:avLst>
              <a:gd name="adj1" fmla="val -70712"/>
              <a:gd name="adj2" fmla="val 884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736881" y="3958160"/>
          <a:ext cx="3581146" cy="259588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????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aaaa.bofa.com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A:</a:t>
                      </a:r>
                      <a:r>
                        <a:rPr lang="en-US" baseline="0" dirty="0"/>
                        <a:t> aaaa.bofa.com = 127.0.0.1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NS</a:t>
                      </a:r>
                      <a:r>
                        <a:rPr lang="en-US" baseline="0" dirty="0"/>
                        <a:t> = ns1.bofa.com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 ns1.bofa.com = 6.6.6.8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5" name="Straight Arrow Connector 34"/>
          <p:cNvCxnSpPr>
            <a:stCxn id="5" idx="0"/>
          </p:cNvCxnSpPr>
          <p:nvPr/>
        </p:nvCxnSpPr>
        <p:spPr>
          <a:xfrm flipV="1">
            <a:off x="4159218" y="2494416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5487341" y="1757507"/>
            <a:ext cx="828400" cy="828400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 flipV="1">
            <a:off x="6452853" y="1401912"/>
            <a:ext cx="2352337" cy="48615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439724" y="1706961"/>
            <a:ext cx="2345295" cy="45484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239210" y="2444226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020302" y="2450892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338524" y="2514796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230653" y="2568710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445711" y="2572510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129175" y="2451108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ular Callout 33"/>
          <p:cNvSpPr/>
          <p:nvPr/>
        </p:nvSpPr>
        <p:spPr>
          <a:xfrm>
            <a:off x="1916169" y="3808799"/>
            <a:ext cx="2037976" cy="818777"/>
          </a:xfrm>
          <a:prstGeom prst="wedgeRectCallout">
            <a:avLst>
              <a:gd name="adj1" fmla="val 37843"/>
              <a:gd name="adj2" fmla="val 111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aaaa.bofa.com?</a:t>
            </a:r>
          </a:p>
        </p:txBody>
      </p:sp>
      <p:pic>
        <p:nvPicPr>
          <p:cNvPr id="3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677" y="49665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Classes\CS 4700\assets\devil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131" y="5281145"/>
            <a:ext cx="536786" cy="53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10166637" y="5817931"/>
            <a:ext cx="1717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ns.attacker.net</a:t>
            </a:r>
          </a:p>
          <a:p>
            <a:pPr algn="ctr"/>
            <a:r>
              <a:rPr lang="en-US" sz="2000" dirty="0"/>
              <a:t>6.6.6.8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3863491" y="2352854"/>
            <a:ext cx="1703049" cy="261366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ular Callout 50"/>
          <p:cNvSpPr/>
          <p:nvPr/>
        </p:nvSpPr>
        <p:spPr>
          <a:xfrm>
            <a:off x="1901046" y="3812942"/>
            <a:ext cx="2037976" cy="818777"/>
          </a:xfrm>
          <a:prstGeom prst="wedgeRectCallout">
            <a:avLst>
              <a:gd name="adj1" fmla="val 37843"/>
              <a:gd name="adj2" fmla="val 111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aaab.bofa.com?</a:t>
            </a:r>
          </a:p>
        </p:txBody>
      </p:sp>
      <p:sp>
        <p:nvSpPr>
          <p:cNvPr id="53" name="Rectangular Callout 52"/>
          <p:cNvSpPr/>
          <p:nvPr/>
        </p:nvSpPr>
        <p:spPr>
          <a:xfrm>
            <a:off x="5618211" y="3850091"/>
            <a:ext cx="3842028" cy="2847060"/>
          </a:xfrm>
          <a:prstGeom prst="wedgeRectCallout">
            <a:avLst>
              <a:gd name="adj1" fmla="val -70712"/>
              <a:gd name="adj2" fmla="val 884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5774561" y="3987148"/>
          <a:ext cx="3581146" cy="259588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????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aaab.bofa.com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r>
                        <a:rPr lang="en-US" baseline="0" dirty="0"/>
                        <a:t> aaab.bofa.com 127.0.0.1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NS</a:t>
                      </a:r>
                      <a:r>
                        <a:rPr lang="en-US" baseline="0" dirty="0"/>
                        <a:t> ns1.bofa.com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 A ns1.bofa.com 6.6.6.8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55" name="Straight Arrow Connector 54"/>
          <p:cNvCxnSpPr/>
          <p:nvPr/>
        </p:nvCxnSpPr>
        <p:spPr>
          <a:xfrm>
            <a:off x="6461779" y="1934386"/>
            <a:ext cx="4093898" cy="297672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6461779" y="2168380"/>
            <a:ext cx="3971930" cy="2880472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69C7B7B-61B8-6B45-91F6-D4EDB13F2D27}"/>
              </a:ext>
            </a:extLst>
          </p:cNvPr>
          <p:cNvGrpSpPr/>
          <p:nvPr/>
        </p:nvGrpSpPr>
        <p:grpSpPr>
          <a:xfrm>
            <a:off x="171517" y="2450892"/>
            <a:ext cx="1370734" cy="777930"/>
            <a:chOff x="524034" y="2302308"/>
            <a:chExt cx="1370734" cy="777930"/>
          </a:xfrm>
        </p:grpSpPr>
        <p:pic>
          <p:nvPicPr>
            <p:cNvPr id="58" name="Picture 5">
              <a:extLst>
                <a:ext uri="{FF2B5EF4-FFF2-40B4-BE49-F238E27FC236}">
                  <a16:creationId xmlns:a16="http://schemas.microsoft.com/office/drawing/2014/main" id="{152E1980-F41A-FF49-AAB5-9263F4E77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4034" y="2302309"/>
              <a:ext cx="613485" cy="64821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6">
              <a:extLst>
                <a:ext uri="{FF2B5EF4-FFF2-40B4-BE49-F238E27FC236}">
                  <a16:creationId xmlns:a16="http://schemas.microsoft.com/office/drawing/2014/main" id="{E9E6DCF3-F7A4-F546-8F93-E12966C639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46557" y="2302308"/>
              <a:ext cx="648211" cy="64821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7">
              <a:extLst>
                <a:ext uri="{FF2B5EF4-FFF2-40B4-BE49-F238E27FC236}">
                  <a16:creationId xmlns:a16="http://schemas.microsoft.com/office/drawing/2014/main" id="{6E369699-34ED-6940-B0DB-37CC6F09B3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33530" y="2432027"/>
              <a:ext cx="595078" cy="64821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834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5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5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500"/>
                            </p:stCondLst>
                            <p:childTnLst>
                              <p:par>
                                <p:cTn id="2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500"/>
                            </p:stCondLst>
                            <p:childTnLst>
                              <p:par>
                                <p:cTn id="2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  <p:bldP spid="32" grpId="1" animBg="1"/>
      <p:bldP spid="34" grpId="0" animBg="1"/>
      <p:bldP spid="34" grpId="1" animBg="1"/>
      <p:bldP spid="51" grpId="0" animBg="1"/>
      <p:bldP spid="51" grpId="1" animBg="1"/>
      <p:bldP spid="51" grpId="2" animBg="1"/>
      <p:bldP spid="53" grpId="0" animBg="1"/>
      <p:bldP spid="53" grpId="1" animBg="1"/>
      <p:bldP spid="53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ular Callout 34"/>
          <p:cNvSpPr/>
          <p:nvPr/>
        </p:nvSpPr>
        <p:spPr>
          <a:xfrm>
            <a:off x="8333567" y="4257107"/>
            <a:ext cx="3800309" cy="2470697"/>
          </a:xfrm>
          <a:prstGeom prst="wedgeRectCallout">
            <a:avLst>
              <a:gd name="adj1" fmla="val -67659"/>
              <a:gd name="adj2" fmla="val -15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ular Callout 35"/>
          <p:cNvSpPr/>
          <p:nvPr/>
        </p:nvSpPr>
        <p:spPr>
          <a:xfrm>
            <a:off x="8241945" y="1704930"/>
            <a:ext cx="3865090" cy="2158560"/>
          </a:xfrm>
          <a:prstGeom prst="wedgeRectCallout">
            <a:avLst>
              <a:gd name="adj1" fmla="val -63429"/>
              <a:gd name="adj2" fmla="val 256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ular Callout 33"/>
          <p:cNvSpPr/>
          <p:nvPr/>
        </p:nvSpPr>
        <p:spPr>
          <a:xfrm>
            <a:off x="84275" y="4304521"/>
            <a:ext cx="4243522" cy="2453564"/>
          </a:xfrm>
          <a:prstGeom prst="wedgeRectCallout">
            <a:avLst>
              <a:gd name="adj1" fmla="val 82308"/>
              <a:gd name="adj2" fmla="val 114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ular Callout 32"/>
          <p:cNvSpPr/>
          <p:nvPr/>
        </p:nvSpPr>
        <p:spPr>
          <a:xfrm>
            <a:off x="418003" y="2161500"/>
            <a:ext cx="3348875" cy="1738325"/>
          </a:xfrm>
          <a:prstGeom prst="wedgeRectCallout">
            <a:avLst>
              <a:gd name="adj1" fmla="val 62889"/>
              <a:gd name="adj2" fmla="val 17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9650"/>
            <a:ext cx="11785600" cy="809739"/>
          </a:xfrm>
        </p:spPr>
        <p:txBody>
          <a:bodyPr/>
          <a:lstStyle/>
          <a:p>
            <a:r>
              <a:rPr lang="en-US" dirty="0"/>
              <a:t>DNS Resolution Example</a:t>
            </a:r>
          </a:p>
        </p:txBody>
      </p:sp>
      <p:sp>
        <p:nvSpPr>
          <p:cNvPr id="6" name="Up Arrow 5"/>
          <p:cNvSpPr/>
          <p:nvPr/>
        </p:nvSpPr>
        <p:spPr>
          <a:xfrm rot="10800000">
            <a:off x="4245106" y="2377555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13" y="1571657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18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89" y="551109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1" y="486315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0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9239" y="6161320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69752" y="5483646"/>
            <a:ext cx="1987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a.gtld-server.com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51883" y="3760844"/>
            <a:ext cx="18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ns1.google.com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7691" y="1176111"/>
            <a:ext cx="1991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33176" y="3793952"/>
            <a:ext cx="2175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279009" y="2377554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p Arrow 17"/>
          <p:cNvSpPr/>
          <p:nvPr/>
        </p:nvSpPr>
        <p:spPr>
          <a:xfrm rot="8796339">
            <a:off x="4603229" y="4139651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7700886">
            <a:off x="5671443" y="3198526"/>
            <a:ext cx="553978" cy="230919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5400000">
            <a:off x="5621959" y="2591500"/>
            <a:ext cx="553978" cy="179353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6200000">
            <a:off x="5602869" y="2588047"/>
            <a:ext cx="553978" cy="180043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18457775">
            <a:off x="5612463" y="3185887"/>
            <a:ext cx="553978" cy="2326468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 rot="19800000">
            <a:off x="4570222" y="4059704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4245106" y="2377556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>
            <a:off x="5086728" y="1669806"/>
            <a:ext cx="1788935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ular Callout 26"/>
          <p:cNvSpPr/>
          <p:nvPr/>
        </p:nvSpPr>
        <p:spPr>
          <a:xfrm flipH="1">
            <a:off x="981011" y="1459171"/>
            <a:ext cx="2827307" cy="543571"/>
          </a:xfrm>
          <a:prstGeom prst="wedgeRectCallout">
            <a:avLst>
              <a:gd name="adj1" fmla="val -61220"/>
              <a:gd name="adj2" fmla="val -2830"/>
            </a:avLst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kern="0">
                <a:solidFill>
                  <a:sysClr val="window" lastClr="FFFFFF"/>
                </a:solidFill>
              </a:rPr>
              <a:t>Where is www.google.com?</a:t>
            </a:r>
            <a:endParaRPr lang="en-US" kern="0" dirty="0">
              <a:solidFill>
                <a:sysClr val="window" lastClr="FFFFFF"/>
              </a:solidFill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564738" y="2301634"/>
          <a:ext cx="3099753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</a:t>
                      </a:r>
                      <a:r>
                        <a:rPr lang="en-US" dirty="0" err="1"/>
                        <a:t>www.google.com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96256" y="4438876"/>
          <a:ext cx="4016290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34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1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</a:t>
                      </a:r>
                      <a:r>
                        <a:rPr lang="en-US" dirty="0" err="1"/>
                        <a:t>www.google.com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NS a.gtld-server.com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 A a.gtld-server.com 12.56.10.1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8445728" y="4398572"/>
          <a:ext cx="3581146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</a:t>
                      </a:r>
                      <a:r>
                        <a:rPr lang="en-US" dirty="0" err="1"/>
                        <a:t>www.google.com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NS ns1.google.com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 A ns1.google.com 8.8.0.1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8403339" y="1849978"/>
          <a:ext cx="3581146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www.google.com?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aseline="0" dirty="0"/>
                        <a:t>A www.google.com 182.0.7.34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" name="Rectangular Callout 38"/>
          <p:cNvSpPr/>
          <p:nvPr/>
        </p:nvSpPr>
        <p:spPr>
          <a:xfrm>
            <a:off x="429662" y="2157319"/>
            <a:ext cx="3348875" cy="1738325"/>
          </a:xfrm>
          <a:prstGeom prst="wedgeRectCallout">
            <a:avLst>
              <a:gd name="adj1" fmla="val 62889"/>
              <a:gd name="adj2" fmla="val 17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76397" y="2297453"/>
          <a:ext cx="3099753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</a:t>
                      </a:r>
                      <a:r>
                        <a:rPr lang="en-US" dirty="0" err="1"/>
                        <a:t>www.google.com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" name="Rectangular Callout 40"/>
          <p:cNvSpPr/>
          <p:nvPr/>
        </p:nvSpPr>
        <p:spPr>
          <a:xfrm>
            <a:off x="430761" y="2141596"/>
            <a:ext cx="3348875" cy="1738325"/>
          </a:xfrm>
          <a:prstGeom prst="wedgeRectCallout">
            <a:avLst>
              <a:gd name="adj1" fmla="val 62889"/>
              <a:gd name="adj2" fmla="val 17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86034" y="2280032"/>
          <a:ext cx="3099753" cy="1478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691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</a:t>
                      </a:r>
                      <a:r>
                        <a:rPr lang="en-US" dirty="0" err="1"/>
                        <a:t>www.google.com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4141834" y="1459171"/>
            <a:ext cx="1031510" cy="1009667"/>
            <a:chOff x="1984719" y="1544211"/>
            <a:chExt cx="1353667" cy="127092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84719" y="1544211"/>
              <a:ext cx="981342" cy="100621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417" y="2173170"/>
              <a:ext cx="641969" cy="641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709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  <p:bldP spid="34" grpId="0" animBg="1"/>
      <p:bldP spid="34" grpId="1" animBg="1"/>
      <p:bldP spid="33" grpId="0" animBg="1"/>
      <p:bldP spid="33" grpId="1" animBg="1"/>
      <p:bldP spid="6" grpId="0" animBg="1"/>
      <p:bldP spid="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7" grpId="0" animBg="1"/>
      <p:bldP spid="39" grpId="0" animBg="1"/>
      <p:bldP spid="39" grpId="1" animBg="1"/>
      <p:bldP spid="41" grpId="0" animBg="1"/>
      <p:bldP spid="41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the </a:t>
            </a:r>
            <a:r>
              <a:rPr lang="en-US" dirty="0" err="1"/>
              <a:t>Kaminsky</a:t>
            </a:r>
            <a:r>
              <a:rPr lang="en-US" dirty="0"/>
              <a:t>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Kaminsky</a:t>
            </a:r>
            <a:r>
              <a:rPr lang="en-US" dirty="0"/>
              <a:t> attack relies on fundamental properties of the DNS protocol</a:t>
            </a:r>
          </a:p>
          <a:p>
            <a:pPr lvl="1"/>
            <a:r>
              <a:rPr lang="en-US" dirty="0"/>
              <a:t>Specifically, the ability to respond with NS records and glue to any query</a:t>
            </a:r>
          </a:p>
          <a:p>
            <a:pPr lvl="1"/>
            <a:r>
              <a:rPr lang="en-US" dirty="0"/>
              <a:t>The functionality is essential for DNS, it </a:t>
            </a:r>
            <a:r>
              <a:rPr lang="en-US" b="1" dirty="0"/>
              <a:t>cannot be disabled</a:t>
            </a:r>
          </a:p>
          <a:p>
            <a:r>
              <a:rPr lang="en-US" dirty="0"/>
              <a:t>How do you mitigate the </a:t>
            </a:r>
            <a:r>
              <a:rPr lang="en-US" dirty="0" err="1"/>
              <a:t>Kaminsky</a:t>
            </a:r>
            <a:r>
              <a:rPr lang="en-US" dirty="0"/>
              <a:t> attack?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Make it harder to spoof DNS responses</a:t>
            </a:r>
          </a:p>
          <a:p>
            <a:pPr lvl="2"/>
            <a:r>
              <a:rPr lang="en-US" dirty="0"/>
              <a:t>All modern DNS servers randomize the </a:t>
            </a:r>
            <a:r>
              <a:rPr lang="en-US" dirty="0" err="1"/>
              <a:t>TxID</a:t>
            </a:r>
            <a:r>
              <a:rPr lang="en-US" dirty="0"/>
              <a:t> and query port for every request</a:t>
            </a:r>
          </a:p>
          <a:p>
            <a:pPr lvl="2"/>
            <a:r>
              <a:rPr lang="en-US" dirty="0"/>
              <a:t>2</a:t>
            </a:r>
            <a:r>
              <a:rPr lang="en-US" baseline="30000" dirty="0"/>
              <a:t>16</a:t>
            </a:r>
            <a:r>
              <a:rPr lang="en-US" dirty="0"/>
              <a:t> </a:t>
            </a:r>
            <a:r>
              <a:rPr lang="en-US" dirty="0" err="1"/>
              <a:t>TxIDs</a:t>
            </a:r>
            <a:r>
              <a:rPr lang="en-US" dirty="0"/>
              <a:t> * 2</a:t>
            </a:r>
            <a:r>
              <a:rPr lang="en-US" baseline="30000" dirty="0"/>
              <a:t>16</a:t>
            </a:r>
            <a:r>
              <a:rPr lang="en-US" dirty="0"/>
              <a:t> query ports = 2</a:t>
            </a:r>
            <a:r>
              <a:rPr lang="en-US" baseline="30000" dirty="0"/>
              <a:t>32</a:t>
            </a:r>
            <a:r>
              <a:rPr lang="en-US" dirty="0"/>
              <a:t> messages needed to spoof successfully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Use heuristics to detect flood of spoofed responses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Use cryptography to ensure the integrity of DNS records (DNSSEC)</a:t>
            </a:r>
          </a:p>
        </p:txBody>
      </p:sp>
    </p:spTree>
    <p:extLst>
      <p:ext uri="{BB962C8B-B14F-4D97-AF65-F5344CB8AC3E}">
        <p14:creationId xmlns:p14="http://schemas.microsoft.com/office/powerpoint/2010/main" val="381130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DNS Hijacks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8839200" cy="2633536"/>
          </a:xfrm>
        </p:spPr>
        <p:txBody>
          <a:bodyPr/>
          <a:lstStyle/>
          <a:p>
            <a:r>
              <a:rPr lang="en-US" dirty="0"/>
              <a:t>Infect the target user’s OS or browser with a virus/</a:t>
            </a:r>
            <a:r>
              <a:rPr lang="en-US" dirty="0" err="1"/>
              <a:t>trojan</a:t>
            </a:r>
            <a:endParaRPr lang="en-US" dirty="0"/>
          </a:p>
          <a:p>
            <a:pPr lvl="1"/>
            <a:r>
              <a:rPr lang="en-US" dirty="0"/>
              <a:t>e.g. Many </a:t>
            </a:r>
            <a:r>
              <a:rPr lang="en-US" dirty="0" err="1"/>
              <a:t>trojans</a:t>
            </a:r>
            <a:r>
              <a:rPr lang="en-US" dirty="0"/>
              <a:t> change entries in /</a:t>
            </a:r>
            <a:r>
              <a:rPr lang="en-US" dirty="0" err="1"/>
              <a:t>etc</a:t>
            </a:r>
            <a:r>
              <a:rPr lang="en-US" dirty="0"/>
              <a:t>/hosts</a:t>
            </a:r>
          </a:p>
          <a:p>
            <a:pPr lvl="1"/>
            <a:r>
              <a:rPr lang="en-US" dirty="0"/>
              <a:t>*.bankofamerica.com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evilbank.com</a:t>
            </a:r>
          </a:p>
          <a:p>
            <a:r>
              <a:rPr lang="en-US" dirty="0"/>
              <a:t>Man-in-the-middle</a:t>
            </a:r>
          </a:p>
          <a:p>
            <a:pPr lvl="1"/>
            <a:r>
              <a:rPr lang="en-US" dirty="0"/>
              <a:t>DNS is not encrypted or strongly authenticated</a:t>
            </a:r>
          </a:p>
        </p:txBody>
      </p:sp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350" y="4614736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-Right Arrow 6"/>
          <p:cNvSpPr/>
          <p:nvPr/>
        </p:nvSpPr>
        <p:spPr>
          <a:xfrm>
            <a:off x="6431881" y="4832558"/>
            <a:ext cx="704121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:\Classes\CS 4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680" y="447231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>
            <a:off x="4508560" y="4836064"/>
            <a:ext cx="704121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289361" y="4545034"/>
            <a:ext cx="1366100" cy="1261253"/>
            <a:chOff x="1972286" y="1553886"/>
            <a:chExt cx="1366100" cy="126125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72286" y="1553886"/>
              <a:ext cx="1006209" cy="98685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417" y="2173170"/>
              <a:ext cx="641969" cy="641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54250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74376" y="2667000"/>
            <a:ext cx="8338782" cy="3529084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DNS Privacy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Attacking DNS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DNS Security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55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Finder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September 2003: </a:t>
            </a:r>
            <a:r>
              <a:rPr lang="en-US" dirty="0" err="1"/>
              <a:t>Verisign</a:t>
            </a:r>
            <a:r>
              <a:rPr lang="en-US" dirty="0"/>
              <a:t> created DNS wildcards for *.com and *</a:t>
            </a:r>
            <a:r>
              <a:rPr lang="en-US" dirty="0" err="1"/>
              <a:t>.net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Essentially, catch-all records for unknown domains</a:t>
            </a:r>
          </a:p>
          <a:p>
            <a:pPr lvl="1"/>
            <a:r>
              <a:rPr lang="en-US" dirty="0"/>
              <a:t>Pointed to a search website run by </a:t>
            </a:r>
            <a:r>
              <a:rPr lang="en-US" dirty="0" err="1"/>
              <a:t>Verisign</a:t>
            </a:r>
            <a:endParaRPr lang="en-US" dirty="0"/>
          </a:p>
          <a:p>
            <a:pPr lvl="1"/>
            <a:r>
              <a:rPr lang="en-US" dirty="0"/>
              <a:t>Search website was full of advertisements</a:t>
            </a:r>
          </a:p>
          <a:p>
            <a:r>
              <a:rPr lang="en-US" dirty="0"/>
              <a:t>Extremely controversial move</a:t>
            </a:r>
          </a:p>
          <a:p>
            <a:pPr lvl="1"/>
            <a:r>
              <a:rPr lang="en-US" dirty="0"/>
              <a:t>Is this DNS hijacking?</a:t>
            </a:r>
          </a:p>
          <a:p>
            <a:pPr lvl="1"/>
            <a:r>
              <a:rPr lang="en-US" dirty="0"/>
              <a:t>Definitely abuse of trust by </a:t>
            </a:r>
            <a:r>
              <a:rPr lang="en-US" dirty="0" err="1"/>
              <a:t>Verisign</a:t>
            </a:r>
            <a:endParaRPr lang="en-US" dirty="0"/>
          </a:p>
          <a:p>
            <a:pPr lvl="1"/>
            <a:r>
              <a:rPr lang="en-US" dirty="0"/>
              <a:t>Site Finder was quickly shut down, lawsuits ensued</a:t>
            </a:r>
          </a:p>
        </p:txBody>
      </p:sp>
      <p:pic>
        <p:nvPicPr>
          <p:cNvPr id="1026" name="Picture 2" descr="D:\Classes\CS 4700\assets\opend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386" y="2612572"/>
            <a:ext cx="7890227" cy="360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7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for DNS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r>
              <a:rPr lang="en-US" dirty="0"/>
              <a:t>Domain Name System Security Extensions (DNSSEC)</a:t>
            </a:r>
          </a:p>
          <a:p>
            <a:pPr lvl="1"/>
            <a:r>
              <a:rPr lang="en-US" dirty="0"/>
              <a:t>Integrates a public key infrastructure (PKI) into DNS</a:t>
            </a:r>
          </a:p>
          <a:p>
            <a:pPr lvl="1"/>
            <a:r>
              <a:rPr lang="en-US" dirty="0"/>
              <a:t>Provides end-to-end authentication and integrity, but not </a:t>
            </a:r>
            <a:r>
              <a:rPr lang="en-US" u="sng" dirty="0"/>
              <a:t>confidentiality</a:t>
            </a:r>
          </a:p>
          <a:p>
            <a:r>
              <a:rPr lang="en-US" dirty="0"/>
              <a:t>Prevents DNS hijacking!</a:t>
            </a:r>
          </a:p>
          <a:p>
            <a:pPr lvl="1"/>
            <a:r>
              <a:rPr lang="en-US" dirty="0"/>
              <a:t>But, complex to deploy, some performance overhead, power given to DNS root</a:t>
            </a:r>
          </a:p>
          <a:p>
            <a:r>
              <a:rPr lang="en-US" dirty="0"/>
              <a:t>Deployment</a:t>
            </a:r>
          </a:p>
          <a:p>
            <a:pPr lvl="1"/>
            <a:r>
              <a:rPr lang="en-US" dirty="0"/>
              <a:t>On the roots since July 2010</a:t>
            </a:r>
          </a:p>
          <a:p>
            <a:pPr lvl="1"/>
            <a:r>
              <a:rPr lang="en-US" dirty="0"/>
              <a:t>Verisign enabled it on .com and </a:t>
            </a:r>
            <a:r>
              <a:rPr lang="en-US" dirty="0" err="1"/>
              <a:t>.net</a:t>
            </a:r>
            <a:r>
              <a:rPr lang="en-US" dirty="0"/>
              <a:t> in January 2011</a:t>
            </a:r>
          </a:p>
          <a:p>
            <a:pPr lvl="1"/>
            <a:r>
              <a:rPr lang="en-US" dirty="0"/>
              <a:t>Comcast was the first major ISP to support it (January 2012)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130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8BF5B-DB3A-6A60-053D-F7A657B35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DNSSEC High-level 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FAFEA-DFFE-E4D0-FEA2-E668F704C1BE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Hierarchical PKI rooted in the DNS roots</a:t>
            </a:r>
          </a:p>
          <a:p>
            <a:pPr lvl="1"/>
            <a:r>
              <a:rPr lang="en-US" dirty="0"/>
              <a:t>Root DNS servers sign keys for each TLD</a:t>
            </a:r>
          </a:p>
          <a:p>
            <a:pPr lvl="1"/>
            <a:r>
              <a:rPr lang="en-US" dirty="0"/>
              <a:t>Each TLD signs keys for second-level domain owners</a:t>
            </a:r>
          </a:p>
          <a:p>
            <a:pPr lvl="1"/>
            <a:r>
              <a:rPr lang="en-US" dirty="0"/>
              <a:t>Domain owners sign their resource records with their keys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C3F4EB-71FA-1014-6F5B-C838145C4AF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Clients ask local nameservers to verify record integrity</a:t>
            </a:r>
          </a:p>
          <a:p>
            <a:r>
              <a:rPr lang="en-US" dirty="0"/>
              <a:t>Local name servers verify signature integrity during recursive resolution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34E698-76F5-3C99-4475-98AA767FEB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0DC177-E8AA-B3FA-B45B-31E3ED3A28A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Authoritative DNS Servers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35476B-B808-F041-EDBE-00CB9625B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DNS Clients and Local Nameservers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2DEC1F-4F53-2566-94FE-98A1A519B02C}"/>
              </a:ext>
            </a:extLst>
          </p:cNvPr>
          <p:cNvSpPr/>
          <p:nvPr/>
        </p:nvSpPr>
        <p:spPr>
          <a:xfrm>
            <a:off x="6300317" y="5154804"/>
            <a:ext cx="3858567" cy="113044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All of these pieces need to work for DNSSEC to succeed!</a:t>
            </a:r>
          </a:p>
        </p:txBody>
      </p:sp>
    </p:spTree>
    <p:extLst>
      <p:ext uri="{BB962C8B-B14F-4D97-AF65-F5344CB8AC3E}">
        <p14:creationId xmlns:p14="http://schemas.microsoft.com/office/powerpoint/2010/main" val="92968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6" grpId="0" uiExpand="1" build="p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DNSSEC Details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71305" y="1709530"/>
            <a:ext cx="11082495" cy="51484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Cryptographically sign critical resource records</a:t>
            </a:r>
          </a:p>
          <a:p>
            <a:pPr lvl="1"/>
            <a:r>
              <a:rPr lang="en-US" dirty="0"/>
              <a:t>Resolver can verify the cryptographic signature</a:t>
            </a:r>
          </a:p>
          <a:p>
            <a:r>
              <a:rPr lang="en-US" dirty="0"/>
              <a:t>Six new DNS record </a:t>
            </a:r>
            <a:r>
              <a:rPr lang="en-US" dirty="0">
                <a:solidFill>
                  <a:schemeClr val="accent1"/>
                </a:solidFill>
              </a:rPr>
              <a:t>types</a:t>
            </a:r>
          </a:p>
          <a:p>
            <a:pPr lvl="1"/>
            <a:r>
              <a:rPr lang="en-US" dirty="0"/>
              <a:t>RRSIG</a:t>
            </a:r>
          </a:p>
          <a:p>
            <a:pPr lvl="2"/>
            <a:r>
              <a:rPr lang="en-US" dirty="0"/>
              <a:t>Digital signature of a specific resource record</a:t>
            </a:r>
          </a:p>
          <a:p>
            <a:pPr lvl="2"/>
            <a:r>
              <a:rPr lang="en-US" dirty="0"/>
              <a:t>Signed by the private key of the zone</a:t>
            </a:r>
          </a:p>
          <a:p>
            <a:pPr lvl="1"/>
            <a:r>
              <a:rPr lang="en-US" dirty="0"/>
              <a:t>DNSKEY</a:t>
            </a:r>
          </a:p>
          <a:p>
            <a:pPr lvl="2"/>
            <a:r>
              <a:rPr lang="en-US" dirty="0"/>
              <a:t>Public key for a zone</a:t>
            </a:r>
          </a:p>
          <a:p>
            <a:pPr lvl="2"/>
            <a:r>
              <a:rPr lang="en-US" dirty="0"/>
              <a:t>Signed by the private key of the parent zone</a:t>
            </a:r>
          </a:p>
          <a:p>
            <a:pPr lvl="2"/>
            <a:r>
              <a:rPr lang="en-US" dirty="0"/>
              <a:t>Signatures from the root servers are trusted by default</a:t>
            </a:r>
          </a:p>
          <a:p>
            <a:pPr lvl="1"/>
            <a:r>
              <a:rPr lang="en-US" dirty="0"/>
              <a:t>DS</a:t>
            </a:r>
          </a:p>
          <a:p>
            <a:pPr lvl="2"/>
            <a:r>
              <a:rPr lang="en-US" dirty="0"/>
              <a:t>Delegated signer, contains hash of DNSKEY record</a:t>
            </a:r>
          </a:p>
          <a:p>
            <a:pPr lvl="1"/>
            <a:r>
              <a:rPr lang="en-US" dirty="0"/>
              <a:t>CDNSKEY and CDS</a:t>
            </a:r>
          </a:p>
          <a:p>
            <a:pPr lvl="2"/>
            <a:r>
              <a:rPr lang="en-US" dirty="0"/>
              <a:t>Allows child zones to update DS records in parent zones</a:t>
            </a:r>
          </a:p>
        </p:txBody>
      </p:sp>
      <p:sp>
        <p:nvSpPr>
          <p:cNvPr id="6" name="Rectangular Callout 5"/>
          <p:cNvSpPr/>
          <p:nvPr/>
        </p:nvSpPr>
        <p:spPr>
          <a:xfrm flipH="1">
            <a:off x="7360555" y="2221803"/>
            <a:ext cx="2394064" cy="1005472"/>
          </a:xfrm>
          <a:prstGeom prst="wedgeRectCallout">
            <a:avLst>
              <a:gd name="adj1" fmla="val 115116"/>
              <a:gd name="adj2" fmla="val 35228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Prevents hijacking and spoofing</a:t>
            </a:r>
          </a:p>
        </p:txBody>
      </p:sp>
      <p:sp>
        <p:nvSpPr>
          <p:cNvPr id="9" name="Rectangular Callout 8"/>
          <p:cNvSpPr/>
          <p:nvPr/>
        </p:nvSpPr>
        <p:spPr>
          <a:xfrm flipH="1">
            <a:off x="8071289" y="3446766"/>
            <a:ext cx="2957238" cy="1005472"/>
          </a:xfrm>
          <a:prstGeom prst="wedgeRectCallout">
            <a:avLst>
              <a:gd name="adj1" fmla="val 67872"/>
              <a:gd name="adj2" fmla="val 90133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Creates a hierarchy of trust within each zone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7118754" y="4098159"/>
            <a:ext cx="333060" cy="1724861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9F925BD-C5CE-9BDD-E50A-F4A68772149A}"/>
              </a:ext>
            </a:extLst>
          </p:cNvPr>
          <p:cNvSpPr txBox="1">
            <a:spLocks/>
          </p:cNvSpPr>
          <p:nvPr/>
        </p:nvSpPr>
        <p:spPr>
          <a:xfrm>
            <a:off x="7988578" y="5216867"/>
            <a:ext cx="3401230" cy="141253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NSEC*</a:t>
            </a:r>
          </a:p>
          <a:p>
            <a:pPr lvl="2"/>
            <a:r>
              <a:rPr lang="en-US" dirty="0"/>
              <a:t>Signed denial of record existence</a:t>
            </a:r>
          </a:p>
        </p:txBody>
      </p:sp>
    </p:spTree>
    <p:extLst>
      <p:ext uri="{BB962C8B-B14F-4D97-AF65-F5344CB8AC3E}">
        <p14:creationId xmlns:p14="http://schemas.microsoft.com/office/powerpoint/2010/main" val="123737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ular Callout 34"/>
          <p:cNvSpPr/>
          <p:nvPr/>
        </p:nvSpPr>
        <p:spPr>
          <a:xfrm>
            <a:off x="8474472" y="4637942"/>
            <a:ext cx="3611510" cy="1738203"/>
          </a:xfrm>
          <a:prstGeom prst="wedgeRectCallout">
            <a:avLst>
              <a:gd name="adj1" fmla="val -62261"/>
              <a:gd name="adj2" fmla="val -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NS ns1.google.com</a:t>
            </a:r>
          </a:p>
          <a:p>
            <a:r>
              <a:rPr lang="en-US" sz="2000" dirty="0"/>
              <a:t>A ns1.google.com 8.8.0.2</a:t>
            </a:r>
          </a:p>
          <a:p>
            <a:r>
              <a:rPr lang="en-US" sz="2000" dirty="0"/>
              <a:t>DS Hash(DNSKEY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google</a:t>
            </a:r>
            <a:r>
              <a:rPr lang="en-US" sz="2000" dirty="0"/>
              <a:t>)</a:t>
            </a:r>
          </a:p>
          <a:p>
            <a:r>
              <a:rPr lang="en-US" sz="2000" dirty="0"/>
              <a:t>RRSIG {Hash(DNSKEY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google</a:t>
            </a:r>
            <a:r>
              <a:rPr lang="en-US" sz="2000" dirty="0"/>
              <a:t>)}</a:t>
            </a:r>
            <a:r>
              <a:rPr lang="en-US" sz="2000" baseline="-25000" dirty="0"/>
              <a:t> </a:t>
            </a:r>
            <a:r>
              <a:rPr lang="en-US" sz="2000" baseline="-25000" dirty="0" err="1"/>
              <a:t>S</a:t>
            </a:r>
            <a:r>
              <a:rPr lang="en-US" sz="2000" baseline="-50000" dirty="0" err="1"/>
              <a:t>com</a:t>
            </a:r>
            <a:endParaRPr lang="en-US" sz="2000" dirty="0"/>
          </a:p>
          <a:p>
            <a:r>
              <a:rPr lang="en-US" sz="2000" dirty="0"/>
              <a:t>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com</a:t>
            </a:r>
            <a:endParaRPr lang="en-US" sz="2000" baseline="-25000" dirty="0"/>
          </a:p>
        </p:txBody>
      </p:sp>
      <p:sp>
        <p:nvSpPr>
          <p:cNvPr id="36" name="Rectangular Callout 35"/>
          <p:cNvSpPr/>
          <p:nvPr/>
        </p:nvSpPr>
        <p:spPr>
          <a:xfrm>
            <a:off x="8474471" y="2162882"/>
            <a:ext cx="3611505" cy="1266118"/>
          </a:xfrm>
          <a:prstGeom prst="wedgeRectCallout">
            <a:avLst>
              <a:gd name="adj1" fmla="val -70372"/>
              <a:gd name="adj2" fmla="val 38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A www.google.com 128.1.0.4</a:t>
            </a:r>
          </a:p>
          <a:p>
            <a:r>
              <a:rPr lang="en-US" sz="2000" dirty="0"/>
              <a:t>RRSIG {Hash(</a:t>
            </a:r>
            <a:r>
              <a:rPr lang="en-US" sz="2000" i="1" dirty="0"/>
              <a:t>A</a:t>
            </a:r>
            <a:r>
              <a:rPr lang="en-US" sz="2000" dirty="0"/>
              <a:t>)}</a:t>
            </a:r>
            <a:r>
              <a:rPr lang="en-US" sz="2000" baseline="-25000" dirty="0" err="1"/>
              <a:t>S</a:t>
            </a:r>
            <a:r>
              <a:rPr lang="en-US" sz="2000" baseline="-50000" dirty="0" err="1"/>
              <a:t>google</a:t>
            </a:r>
            <a:endParaRPr lang="en-US" sz="2000" baseline="-50000" dirty="0"/>
          </a:p>
          <a:p>
            <a:r>
              <a:rPr lang="en-US" sz="2000" dirty="0"/>
              <a:t>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google</a:t>
            </a:r>
            <a:endParaRPr lang="en-US" sz="2000" baseline="-25000" dirty="0"/>
          </a:p>
        </p:txBody>
      </p:sp>
      <p:sp>
        <p:nvSpPr>
          <p:cNvPr id="34" name="Rectangular Callout 33"/>
          <p:cNvSpPr/>
          <p:nvPr/>
        </p:nvSpPr>
        <p:spPr>
          <a:xfrm>
            <a:off x="159989" y="4769895"/>
            <a:ext cx="3925225" cy="1694651"/>
          </a:xfrm>
          <a:prstGeom prst="wedgeRectCallout">
            <a:avLst>
              <a:gd name="adj1" fmla="val 82308"/>
              <a:gd name="adj2" fmla="val 114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NS a.gtld-server.com</a:t>
            </a:r>
          </a:p>
          <a:p>
            <a:r>
              <a:rPr lang="en-US" sz="2000" dirty="0"/>
              <a:t>A a.gtld-server.com 143.7.0.1</a:t>
            </a:r>
          </a:p>
          <a:p>
            <a:r>
              <a:rPr lang="en-US" sz="2000" dirty="0"/>
              <a:t>DS Hash(DNSKEY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com</a:t>
            </a:r>
            <a:r>
              <a:rPr lang="en-US" sz="2000" dirty="0"/>
              <a:t>)</a:t>
            </a:r>
          </a:p>
          <a:p>
            <a:r>
              <a:rPr lang="en-US" sz="2000" dirty="0"/>
              <a:t>RRSIG {Hash(DNSKEY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com</a:t>
            </a:r>
            <a:r>
              <a:rPr lang="en-US" sz="2000" dirty="0"/>
              <a:t>)}</a:t>
            </a:r>
            <a:r>
              <a:rPr lang="en-US" sz="2000" baseline="-25000" dirty="0"/>
              <a:t> </a:t>
            </a:r>
            <a:r>
              <a:rPr lang="en-US" sz="2000" baseline="-25000" dirty="0" err="1"/>
              <a:t>S</a:t>
            </a:r>
            <a:r>
              <a:rPr lang="en-US" sz="2000" baseline="-50000" dirty="0" err="1"/>
              <a:t>Root</a:t>
            </a:r>
            <a:endParaRPr lang="en-US" sz="2000" dirty="0"/>
          </a:p>
          <a:p>
            <a:r>
              <a:rPr lang="en-US" sz="2000" dirty="0"/>
              <a:t>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Root</a:t>
            </a:r>
            <a:endParaRPr lang="en-US" sz="2000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6013974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Simplified DNSSEC Example</a:t>
            </a:r>
          </a:p>
        </p:txBody>
      </p:sp>
      <p:sp>
        <p:nvSpPr>
          <p:cNvPr id="6" name="Up Arrow 5"/>
          <p:cNvSpPr/>
          <p:nvPr/>
        </p:nvSpPr>
        <p:spPr>
          <a:xfrm rot="10800000">
            <a:off x="4182082" y="2370990"/>
            <a:ext cx="333649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13" y="1571657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18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89" y="551109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1" y="486315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0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9239" y="6161320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69752" y="5483646"/>
            <a:ext cx="1987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a.gtld-server.com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51883" y="3760844"/>
            <a:ext cx="18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ns1.google.com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7691" y="1176111"/>
            <a:ext cx="1991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10636" y="3793952"/>
            <a:ext cx="2020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Local Nameserver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279009" y="2377554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Up Arrow 23"/>
          <p:cNvSpPr/>
          <p:nvPr/>
        </p:nvSpPr>
        <p:spPr>
          <a:xfrm>
            <a:off x="4630241" y="2486891"/>
            <a:ext cx="333649" cy="54207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>
            <a:off x="5130854" y="1730483"/>
            <a:ext cx="1788935" cy="2691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ular Callout 26"/>
          <p:cNvSpPr/>
          <p:nvPr/>
        </p:nvSpPr>
        <p:spPr>
          <a:xfrm flipH="1">
            <a:off x="712176" y="1459171"/>
            <a:ext cx="3096141" cy="543571"/>
          </a:xfrm>
          <a:prstGeom prst="wedgeRectCallout">
            <a:avLst>
              <a:gd name="adj1" fmla="val -61220"/>
              <a:gd name="adj2" fmla="val -2830"/>
            </a:avLst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www.google.com?</a:t>
            </a:r>
          </a:p>
        </p:txBody>
      </p:sp>
      <p:sp>
        <p:nvSpPr>
          <p:cNvPr id="41" name="Rectangular Callout 40"/>
          <p:cNvSpPr/>
          <p:nvPr/>
        </p:nvSpPr>
        <p:spPr>
          <a:xfrm>
            <a:off x="349906" y="2871610"/>
            <a:ext cx="3396291" cy="456246"/>
          </a:xfrm>
          <a:prstGeom prst="wedgeRectCallout">
            <a:avLst>
              <a:gd name="adj1" fmla="val 64442"/>
              <a:gd name="adj2" fmla="val 41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Q: Where is www.google.com?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177538" y="1459171"/>
            <a:ext cx="995806" cy="1009667"/>
            <a:chOff x="2031574" y="1544211"/>
            <a:chExt cx="1306812" cy="127092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31574" y="1544211"/>
              <a:ext cx="887632" cy="100621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417" y="2173170"/>
              <a:ext cx="641969" cy="641969"/>
            </a:xfrm>
            <a:prstGeom prst="rect">
              <a:avLst/>
            </a:prstGeom>
          </p:spPr>
        </p:pic>
      </p:grpSp>
      <p:pic>
        <p:nvPicPr>
          <p:cNvPr id="44" name="Picture 2" descr="D:\Classes\CS 4700\assets\ke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654" y="3418894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Classes\CS 4700\assets\ke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655" y="5130256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:\Classes\CS 4700\assets\ke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07" y="5928935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684156" y="4251052"/>
            <a:ext cx="709517" cy="1122686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232064" y="4180799"/>
            <a:ext cx="1721190" cy="760178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007381" y="3490132"/>
            <a:ext cx="1840685" cy="0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510FCCE-D011-8EDC-167A-ABA7DD5FF8A7}"/>
              </a:ext>
            </a:extLst>
          </p:cNvPr>
          <p:cNvSpPr/>
          <p:nvPr/>
        </p:nvSpPr>
        <p:spPr>
          <a:xfrm>
            <a:off x="159989" y="5443313"/>
            <a:ext cx="2506612" cy="387782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croll: Horizontal 17">
            <a:extLst>
              <a:ext uri="{FF2B5EF4-FFF2-40B4-BE49-F238E27FC236}">
                <a16:creationId xmlns:a16="http://schemas.microsoft.com/office/drawing/2014/main" id="{C1BA07E3-43E0-08F7-4B53-E7E291871D2E}"/>
              </a:ext>
            </a:extLst>
          </p:cNvPr>
          <p:cNvSpPr/>
          <p:nvPr/>
        </p:nvSpPr>
        <p:spPr>
          <a:xfrm>
            <a:off x="1664411" y="5709611"/>
            <a:ext cx="1897598" cy="851819"/>
          </a:xfrm>
          <a:prstGeom prst="horizontalScroll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.com Authority uses DNSSEC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EEEB37-F625-92D0-FE8B-C0611171BAAC}"/>
              </a:ext>
            </a:extLst>
          </p:cNvPr>
          <p:cNvSpPr/>
          <p:nvPr/>
        </p:nvSpPr>
        <p:spPr>
          <a:xfrm>
            <a:off x="8468757" y="5317200"/>
            <a:ext cx="2695539" cy="442083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croll: Horizontal 19">
            <a:extLst>
              <a:ext uri="{FF2B5EF4-FFF2-40B4-BE49-F238E27FC236}">
                <a16:creationId xmlns:a16="http://schemas.microsoft.com/office/drawing/2014/main" id="{B594BDA1-7794-8C57-AD5B-BB767A80BBAE}"/>
              </a:ext>
            </a:extLst>
          </p:cNvPr>
          <p:cNvSpPr/>
          <p:nvPr/>
        </p:nvSpPr>
        <p:spPr>
          <a:xfrm>
            <a:off x="9493676" y="5612727"/>
            <a:ext cx="2425899" cy="851819"/>
          </a:xfrm>
          <a:prstGeom prst="horizontalScroll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.google.com Authority uses DNSSEC</a:t>
            </a:r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2A7E32E9-6594-8ADD-06AE-0B331D79C843}"/>
              </a:ext>
            </a:extLst>
          </p:cNvPr>
          <p:cNvSpPr/>
          <p:nvPr/>
        </p:nvSpPr>
        <p:spPr>
          <a:xfrm>
            <a:off x="9000878" y="1176111"/>
            <a:ext cx="2701898" cy="860700"/>
          </a:xfrm>
          <a:prstGeom prst="cloudCallout">
            <a:avLst>
              <a:gd name="adj1" fmla="val -29122"/>
              <a:gd name="adj2" fmla="val 89199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 this A record authentic?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DE5A83-9A03-AF01-D5B3-3485028603DD}"/>
              </a:ext>
            </a:extLst>
          </p:cNvPr>
          <p:cNvSpPr/>
          <p:nvPr/>
        </p:nvSpPr>
        <p:spPr>
          <a:xfrm>
            <a:off x="8474471" y="2645376"/>
            <a:ext cx="3270031" cy="732439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387EB1-E6D4-F8CA-C808-BA8A788809C8}"/>
              </a:ext>
            </a:extLst>
          </p:cNvPr>
          <p:cNvSpPr/>
          <p:nvPr/>
        </p:nvSpPr>
        <p:spPr>
          <a:xfrm>
            <a:off x="8463789" y="2915548"/>
            <a:ext cx="3433113" cy="456247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71003EA-4306-4585-3058-969836C0E688}"/>
              </a:ext>
            </a:extLst>
          </p:cNvPr>
          <p:cNvSpPr/>
          <p:nvPr/>
        </p:nvSpPr>
        <p:spPr>
          <a:xfrm>
            <a:off x="8474471" y="5278919"/>
            <a:ext cx="3433113" cy="456247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370F08-89AD-F432-01B2-966DCF2B54C9}"/>
              </a:ext>
            </a:extLst>
          </p:cNvPr>
          <p:cNvSpPr/>
          <p:nvPr/>
        </p:nvSpPr>
        <p:spPr>
          <a:xfrm>
            <a:off x="8474470" y="5663942"/>
            <a:ext cx="3611506" cy="697433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0A726B3-7108-E1A2-3152-BFF949C7D9DF}"/>
              </a:ext>
            </a:extLst>
          </p:cNvPr>
          <p:cNvSpPr/>
          <p:nvPr/>
        </p:nvSpPr>
        <p:spPr>
          <a:xfrm>
            <a:off x="8485640" y="5907396"/>
            <a:ext cx="3600336" cy="456247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96548B-5B41-1948-EB6F-C958A8125ACA}"/>
              </a:ext>
            </a:extLst>
          </p:cNvPr>
          <p:cNvSpPr/>
          <p:nvPr/>
        </p:nvSpPr>
        <p:spPr>
          <a:xfrm>
            <a:off x="147998" y="5394660"/>
            <a:ext cx="3433113" cy="456247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71165E0-7C77-845E-78BB-8E165F324280}"/>
              </a:ext>
            </a:extLst>
          </p:cNvPr>
          <p:cNvSpPr/>
          <p:nvPr/>
        </p:nvSpPr>
        <p:spPr>
          <a:xfrm>
            <a:off x="147992" y="5732107"/>
            <a:ext cx="3679715" cy="732439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hought Bubble: Cloud 32">
            <a:extLst>
              <a:ext uri="{FF2B5EF4-FFF2-40B4-BE49-F238E27FC236}">
                <a16:creationId xmlns:a16="http://schemas.microsoft.com/office/drawing/2014/main" id="{0031D10E-A50C-0149-BA21-4A648CA688D3}"/>
              </a:ext>
            </a:extLst>
          </p:cNvPr>
          <p:cNvSpPr/>
          <p:nvPr/>
        </p:nvSpPr>
        <p:spPr>
          <a:xfrm>
            <a:off x="9093264" y="3500163"/>
            <a:ext cx="3022844" cy="860700"/>
          </a:xfrm>
          <a:prstGeom prst="cloudCallout">
            <a:avLst>
              <a:gd name="adj1" fmla="val -40367"/>
              <a:gd name="adj2" fmla="val -72106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 Google’s DNSKEY authentic?</a:t>
            </a:r>
          </a:p>
        </p:txBody>
      </p:sp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901A040D-82C6-5125-6A69-2ABEA1146F08}"/>
              </a:ext>
            </a:extLst>
          </p:cNvPr>
          <p:cNvSpPr/>
          <p:nvPr/>
        </p:nvSpPr>
        <p:spPr>
          <a:xfrm>
            <a:off x="5327883" y="5881863"/>
            <a:ext cx="3022844" cy="860700"/>
          </a:xfrm>
          <a:prstGeom prst="cloudCallout">
            <a:avLst>
              <a:gd name="adj1" fmla="val 55767"/>
              <a:gd name="adj2" fmla="val -22046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 .com’s DNSKEY authentic?</a:t>
            </a:r>
          </a:p>
        </p:txBody>
      </p:sp>
      <p:sp>
        <p:nvSpPr>
          <p:cNvPr id="40" name="Thought Bubble: Cloud 39">
            <a:extLst>
              <a:ext uri="{FF2B5EF4-FFF2-40B4-BE49-F238E27FC236}">
                <a16:creationId xmlns:a16="http://schemas.microsoft.com/office/drawing/2014/main" id="{BF60C145-5983-A85D-214C-0A02E29394AF}"/>
              </a:ext>
            </a:extLst>
          </p:cNvPr>
          <p:cNvSpPr/>
          <p:nvPr/>
        </p:nvSpPr>
        <p:spPr>
          <a:xfrm>
            <a:off x="2487490" y="5523684"/>
            <a:ext cx="2332780" cy="1275272"/>
          </a:xfrm>
          <a:prstGeom prst="cloudCallout">
            <a:avLst>
              <a:gd name="adj1" fmla="val -79270"/>
              <a:gd name="adj2" fmla="val 8737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Root’s DNSKEY is well-known and trusted</a:t>
            </a:r>
          </a:p>
        </p:txBody>
      </p:sp>
    </p:spTree>
    <p:extLst>
      <p:ext uri="{BB962C8B-B14F-4D97-AF65-F5344CB8AC3E}">
        <p14:creationId xmlns:p14="http://schemas.microsoft.com/office/powerpoint/2010/main" val="112054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4" grpId="0" animBg="1"/>
      <p:bldP spid="6" grpId="0" animBg="1"/>
      <p:bldP spid="24" grpId="0" animBg="1"/>
      <p:bldP spid="25" grpId="0" animBg="1"/>
      <p:bldP spid="27" grpId="0" animBg="1"/>
      <p:bldP spid="41" grpId="0" animBg="1"/>
      <p:bldP spid="3" grpId="0" animBg="1"/>
      <p:bldP spid="3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3" grpId="0" animBg="1"/>
      <p:bldP spid="23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9" grpId="0" animBg="1"/>
      <p:bldP spid="4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020719-B38C-4BAE-B2BC-673A9D190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DNSSEC Example, Again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98E9BE-1FB2-0B32-5DBE-BCCA1D905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E72DD15-1E30-80DC-F036-57A0B60A3BE0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17690061"/>
              </p:ext>
            </p:extLst>
          </p:nvPr>
        </p:nvGraphicFramePr>
        <p:xfrm>
          <a:off x="708893" y="1620982"/>
          <a:ext cx="11247582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1362">
                  <a:extLst>
                    <a:ext uri="{9D8B030D-6E8A-4147-A177-3AD203B41FA5}">
                      <a16:colId xmlns:a16="http://schemas.microsoft.com/office/drawing/2014/main" val="3454672863"/>
                    </a:ext>
                  </a:extLst>
                </a:gridCol>
                <a:gridCol w="2008909">
                  <a:extLst>
                    <a:ext uri="{9D8B030D-6E8A-4147-A177-3AD203B41FA5}">
                      <a16:colId xmlns:a16="http://schemas.microsoft.com/office/drawing/2014/main" val="4118118217"/>
                    </a:ext>
                  </a:extLst>
                </a:gridCol>
                <a:gridCol w="4447311">
                  <a:extLst>
                    <a:ext uri="{9D8B030D-6E8A-4147-A177-3AD203B41FA5}">
                      <a16:colId xmlns:a16="http://schemas.microsoft.com/office/drawing/2014/main" val="955927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Validated Using…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Interpretation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79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 www.google.com 128.1.0.4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RRSIG and DNSKEY from .google.com.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 is Google’s legitimate A record because the corresponding RRSIG was signed by </a:t>
                      </a:r>
                      <a:r>
                        <a:rPr lang="en-US" dirty="0" err="1"/>
                        <a:t>S</a:t>
                      </a:r>
                      <a:r>
                        <a:rPr lang="en-US" baseline="-25000" dirty="0" err="1"/>
                        <a:t>google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233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RRSIG {Hash(A www.google.com 128.1.0.4)}</a:t>
                      </a:r>
                      <a:r>
                        <a:rPr lang="en-US" baseline="-25000" dirty="0" err="1"/>
                        <a:t>S</a:t>
                      </a:r>
                      <a:r>
                        <a:rPr lang="en-US" baseline="-40000" dirty="0" err="1"/>
                        <a:t>google</a:t>
                      </a:r>
                      <a:endParaRPr lang="en-US" baseline="-4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014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DNSKEY </a:t>
                      </a:r>
                      <a:r>
                        <a:rPr lang="en-US" dirty="0" err="1"/>
                        <a:t>P</a:t>
                      </a:r>
                      <a:r>
                        <a:rPr lang="en-US" baseline="-25000" dirty="0" err="1"/>
                        <a:t>google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DS, RRSIG, and DNSKEY from .com.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 is Google’s legitimate public key because the corresponding RRSIG was signed by </a:t>
                      </a:r>
                      <a:r>
                        <a:rPr lang="en-US" dirty="0" err="1"/>
                        <a:t>S</a:t>
                      </a:r>
                      <a:r>
                        <a:rPr lang="en-US" baseline="-25000" dirty="0" err="1"/>
                        <a:t>com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098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DS Hash(DNSKEY </a:t>
                      </a:r>
                      <a:r>
                        <a:rPr lang="en-US" dirty="0" err="1"/>
                        <a:t>P</a:t>
                      </a:r>
                      <a:r>
                        <a:rPr lang="en-US" baseline="-25000" dirty="0" err="1"/>
                        <a:t>google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015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RRSIG {Hash(DNSKEY </a:t>
                      </a:r>
                      <a:r>
                        <a:rPr lang="en-US" dirty="0" err="1"/>
                        <a:t>P</a:t>
                      </a:r>
                      <a:r>
                        <a:rPr lang="en-US" baseline="-25000" dirty="0" err="1"/>
                        <a:t>google</a:t>
                      </a:r>
                      <a:r>
                        <a:rPr lang="en-US" dirty="0"/>
                        <a:t>)}</a:t>
                      </a:r>
                      <a:r>
                        <a:rPr lang="en-US" baseline="-25000" dirty="0" err="1"/>
                        <a:t>S</a:t>
                      </a:r>
                      <a:r>
                        <a:rPr lang="en-US" baseline="-40000" dirty="0" err="1"/>
                        <a:t>com</a:t>
                      </a:r>
                      <a:endParaRPr lang="en-US" baseline="-4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222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DNSKEY </a:t>
                      </a:r>
                      <a:r>
                        <a:rPr lang="en-US" dirty="0" err="1"/>
                        <a:t>P</a:t>
                      </a:r>
                      <a:r>
                        <a:rPr lang="en-US" baseline="-25000" dirty="0" err="1"/>
                        <a:t>com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DS, RRSIG, and DNSKEY from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This is .com’s legitimate public key because the corresponding RRSIG was signed by </a:t>
                      </a:r>
                      <a:r>
                        <a:rPr lang="en-US" dirty="0" err="1"/>
                        <a:t>S</a:t>
                      </a:r>
                      <a:r>
                        <a:rPr lang="en-US" baseline="-25000" dirty="0" err="1"/>
                        <a:t>root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836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DS Hash(DNSKEY </a:t>
                      </a:r>
                      <a:r>
                        <a:rPr lang="en-US" dirty="0" err="1"/>
                        <a:t>P</a:t>
                      </a:r>
                      <a:r>
                        <a:rPr lang="en-US" baseline="-25000" dirty="0" err="1"/>
                        <a:t>com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626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RRSIG {Hash(DNSKEY </a:t>
                      </a:r>
                      <a:r>
                        <a:rPr lang="en-US" dirty="0" err="1"/>
                        <a:t>P</a:t>
                      </a:r>
                      <a:r>
                        <a:rPr lang="en-US" baseline="-25000" dirty="0" err="1"/>
                        <a:t>com</a:t>
                      </a:r>
                      <a:r>
                        <a:rPr lang="en-US" dirty="0"/>
                        <a:t>)}</a:t>
                      </a:r>
                      <a:r>
                        <a:rPr lang="en-US" baseline="-25000" dirty="0" err="1"/>
                        <a:t>S</a:t>
                      </a:r>
                      <a:r>
                        <a:rPr lang="en-US" baseline="-40000" dirty="0" err="1"/>
                        <a:t>root</a:t>
                      </a:r>
                      <a:endParaRPr lang="en-US" baseline="-4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22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DNSKEY </a:t>
                      </a:r>
                      <a:r>
                        <a:rPr lang="en-US" dirty="0" err="1"/>
                        <a:t>P</a:t>
                      </a:r>
                      <a:r>
                        <a:rPr lang="en-US" baseline="-25000" dirty="0" err="1"/>
                        <a:t>root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Assumed to be trusted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</a:t>
                      </a:r>
                      <a:r>
                        <a:rPr lang="en-US" dirty="0" err="1"/>
                        <a:t>P</a:t>
                      </a:r>
                      <a:r>
                        <a:rPr lang="en-US" baseline="-25000" dirty="0" err="1"/>
                        <a:t>root</a:t>
                      </a:r>
                      <a:r>
                        <a:rPr lang="en-US" baseline="-25000" dirty="0"/>
                        <a:t> </a:t>
                      </a:r>
                      <a:r>
                        <a:rPr lang="en-US" baseline="0" dirty="0"/>
                        <a:t>keys are built-in to most DNS software, they are trusted by default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084849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8B15C1-9719-39B0-6F3C-D2A366AB9461}"/>
              </a:ext>
            </a:extLst>
          </p:cNvPr>
          <p:cNvCxnSpPr/>
          <p:nvPr/>
        </p:nvCxnSpPr>
        <p:spPr>
          <a:xfrm>
            <a:off x="221675" y="3609109"/>
            <a:ext cx="42256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806AA-E91A-724D-283B-9AC84774C462}"/>
              </a:ext>
            </a:extLst>
          </p:cNvPr>
          <p:cNvCxnSpPr/>
          <p:nvPr/>
        </p:nvCxnSpPr>
        <p:spPr>
          <a:xfrm>
            <a:off x="221675" y="5070764"/>
            <a:ext cx="42256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10C8F10-A02E-A154-A689-AAAD8D282FA3}"/>
              </a:ext>
            </a:extLst>
          </p:cNvPr>
          <p:cNvSpPr txBox="1"/>
          <p:nvPr/>
        </p:nvSpPr>
        <p:spPr>
          <a:xfrm rot="16200000">
            <a:off x="-150530" y="2572892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Google 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243BFD-271E-5102-7AAC-745C01B17FD8}"/>
              </a:ext>
            </a:extLst>
          </p:cNvPr>
          <p:cNvSpPr txBox="1"/>
          <p:nvPr/>
        </p:nvSpPr>
        <p:spPr>
          <a:xfrm rot="16200000">
            <a:off x="-26297" y="4158778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.com 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CD9F0F-6090-1FF8-7BA9-785D173BA78D}"/>
              </a:ext>
            </a:extLst>
          </p:cNvPr>
          <p:cNvSpPr txBox="1"/>
          <p:nvPr/>
        </p:nvSpPr>
        <p:spPr>
          <a:xfrm rot="16200000">
            <a:off x="14580" y="557254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root 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7B2619-4E97-3AA6-CF5E-1FF5E5305D86}"/>
              </a:ext>
            </a:extLst>
          </p:cNvPr>
          <p:cNvSpPr/>
          <p:nvPr/>
        </p:nvSpPr>
        <p:spPr>
          <a:xfrm>
            <a:off x="644239" y="1974273"/>
            <a:ext cx="11344561" cy="706564"/>
          </a:xfrm>
          <a:prstGeom prst="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AFF38B-073D-4BC0-F991-9CBE64212007}"/>
              </a:ext>
            </a:extLst>
          </p:cNvPr>
          <p:cNvSpPr/>
          <p:nvPr/>
        </p:nvSpPr>
        <p:spPr>
          <a:xfrm>
            <a:off x="644238" y="2962853"/>
            <a:ext cx="11344561" cy="706564"/>
          </a:xfrm>
          <a:prstGeom prst="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8FE78A-AC15-A0FB-8A8B-E3CD2E1356FC}"/>
              </a:ext>
            </a:extLst>
          </p:cNvPr>
          <p:cNvSpPr/>
          <p:nvPr/>
        </p:nvSpPr>
        <p:spPr>
          <a:xfrm>
            <a:off x="644237" y="4343444"/>
            <a:ext cx="11344561" cy="706564"/>
          </a:xfrm>
          <a:prstGeom prst="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F9822D-257D-D096-3739-5822653FAC92}"/>
              </a:ext>
            </a:extLst>
          </p:cNvPr>
          <p:cNvSpPr/>
          <p:nvPr/>
        </p:nvSpPr>
        <p:spPr>
          <a:xfrm>
            <a:off x="644237" y="1974273"/>
            <a:ext cx="11344561" cy="1695143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86391B-49EA-6D85-C5E6-3C7CEC63BC17}"/>
              </a:ext>
            </a:extLst>
          </p:cNvPr>
          <p:cNvSpPr/>
          <p:nvPr/>
        </p:nvSpPr>
        <p:spPr>
          <a:xfrm>
            <a:off x="644237" y="2962853"/>
            <a:ext cx="11344561" cy="2107908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4CD541-9AE1-E7B3-33C0-3808C0C6B126}"/>
              </a:ext>
            </a:extLst>
          </p:cNvPr>
          <p:cNvSpPr/>
          <p:nvPr/>
        </p:nvSpPr>
        <p:spPr>
          <a:xfrm>
            <a:off x="644237" y="4343444"/>
            <a:ext cx="11344561" cy="2070282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6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BA2E-A46C-44D4-B9C8-35F66051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 $ dig 4700.network +</a:t>
            </a:r>
            <a:r>
              <a:rPr lang="en-US" dirty="0" err="1"/>
              <a:t>dnssec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410F1-BEC4-43E7-BBFB-348757EB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39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C4A0D-5E1F-42DA-AECB-B970215AAA7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5841612" cy="5105400"/>
          </a:xfrm>
        </p:spPr>
        <p:txBody>
          <a:bodyPr vert="horz" anchor="t">
            <a:noAutofit/>
          </a:bodyPr>
          <a:lstStyle/>
          <a:p>
            <a:pPr>
              <a:buNone/>
            </a:pPr>
            <a:r>
              <a:rPr lang="en-US" sz="1400" dirty="0"/>
              <a:t>$ dig @1.1.1.1 4700.network +</a:t>
            </a:r>
            <a:r>
              <a:rPr lang="en-US" sz="1400" dirty="0" err="1"/>
              <a:t>dnssec</a:t>
            </a:r>
            <a:endParaRPr lang="en-US" sz="1400" dirty="0"/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;; global options: +</a:t>
            </a:r>
            <a:r>
              <a:rPr lang="en-US" sz="1400" dirty="0" err="1"/>
              <a:t>cmd</a:t>
            </a:r>
            <a:endParaRPr lang="en-US" sz="1400" dirty="0"/>
          </a:p>
          <a:p>
            <a:pPr>
              <a:buNone/>
            </a:pPr>
            <a:r>
              <a:rPr lang="en-US" sz="1400" dirty="0"/>
              <a:t>;; Got answer:</a:t>
            </a:r>
          </a:p>
          <a:p>
            <a:pPr>
              <a:buNone/>
            </a:pPr>
            <a:r>
              <a:rPr lang="en-US" sz="1400" dirty="0"/>
              <a:t>;; -&gt;&gt;HEADER&lt;&lt;- opcode: QUERY, status: NOERROR, id: 51986</a:t>
            </a:r>
          </a:p>
          <a:p>
            <a:pPr>
              <a:buNone/>
            </a:pPr>
            <a:r>
              <a:rPr lang="en-US" sz="1400" dirty="0"/>
              <a:t>;; flags: </a:t>
            </a:r>
            <a:r>
              <a:rPr lang="en-US" sz="1400" dirty="0" err="1"/>
              <a:t>qr</a:t>
            </a:r>
            <a:r>
              <a:rPr lang="en-US" sz="1400" dirty="0"/>
              <a:t> </a:t>
            </a:r>
            <a:r>
              <a:rPr lang="en-US" sz="1400" dirty="0" err="1"/>
              <a:t>rd</a:t>
            </a:r>
            <a:r>
              <a:rPr lang="en-US" sz="1400" dirty="0"/>
              <a:t> </a:t>
            </a:r>
            <a:r>
              <a:rPr lang="en-US" sz="1400" dirty="0" err="1"/>
              <a:t>ra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accent3"/>
                </a:solidFill>
              </a:rPr>
              <a:t>ad</a:t>
            </a:r>
            <a:r>
              <a:rPr lang="en-US" sz="1400" dirty="0"/>
              <a:t>; </a:t>
            </a:r>
            <a:r>
              <a:rPr lang="en-US" sz="1400" dirty="0">
                <a:solidFill>
                  <a:schemeClr val="accent1"/>
                </a:solidFill>
              </a:rPr>
              <a:t>QUERY: 1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00B050"/>
                </a:solidFill>
              </a:rPr>
              <a:t>ANSWER: 2</a:t>
            </a:r>
            <a:r>
              <a:rPr lang="en-US" sz="1400" dirty="0"/>
              <a:t>, AUTHORITY: 0, ADDITIONAL: 1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;; OPT PSEUDOSECTION:</a:t>
            </a:r>
          </a:p>
          <a:p>
            <a:pPr>
              <a:buNone/>
            </a:pPr>
            <a:r>
              <a:rPr lang="en-US" sz="1400" dirty="0"/>
              <a:t>; EDNS: version: 0, flags: do; </a:t>
            </a:r>
            <a:r>
              <a:rPr lang="en-US" sz="1400" dirty="0" err="1"/>
              <a:t>udp</a:t>
            </a:r>
            <a:r>
              <a:rPr lang="en-US" sz="1400" dirty="0"/>
              <a:t>: 1232</a:t>
            </a:r>
          </a:p>
          <a:p>
            <a:pPr>
              <a:buNone/>
            </a:pPr>
            <a:r>
              <a:rPr lang="en-US" sz="1400" dirty="0">
                <a:solidFill>
                  <a:schemeClr val="accent1"/>
                </a:solidFill>
              </a:rPr>
              <a:t>;; QUESTION SECTION:</a:t>
            </a:r>
          </a:p>
          <a:p>
            <a:pPr>
              <a:buNone/>
            </a:pPr>
            <a:r>
              <a:rPr lang="en-US" sz="1400" dirty="0">
                <a:solidFill>
                  <a:schemeClr val="accent1"/>
                </a:solidFill>
              </a:rPr>
              <a:t>;4700.network.                  IN      A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;; ANSWER SECTION:</a:t>
            </a:r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4700.network.           1799    IN      A       129.10.123.70</a:t>
            </a:r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4700.network.           1799    IN      RRSIG   A 13 2 1799 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8C1981-1542-A635-0A37-901BEFB4D69F}"/>
              </a:ext>
            </a:extLst>
          </p:cNvPr>
          <p:cNvSpPr txBox="1">
            <a:spLocks/>
          </p:cNvSpPr>
          <p:nvPr/>
        </p:nvSpPr>
        <p:spPr>
          <a:xfrm>
            <a:off x="6146024" y="1561070"/>
            <a:ext cx="5841612" cy="5105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None/>
            </a:pPr>
            <a:r>
              <a:rPr lang="en-US" sz="1400" dirty="0"/>
              <a:t>$ dig @1.1.1.1 4700.network DNSKEY +</a:t>
            </a:r>
            <a:r>
              <a:rPr lang="en-US" sz="1400" dirty="0" err="1"/>
              <a:t>dnssec</a:t>
            </a:r>
            <a:endParaRPr lang="en-US" sz="1400" dirty="0"/>
          </a:p>
          <a:p>
            <a:pPr>
              <a:buFont typeface="Wingdings"/>
              <a:buNone/>
            </a:pPr>
            <a:endParaRPr lang="en-US" sz="1400" dirty="0"/>
          </a:p>
          <a:p>
            <a:pPr>
              <a:buFont typeface="Wingdings"/>
              <a:buNone/>
            </a:pPr>
            <a:r>
              <a:rPr lang="en-US" sz="1400" dirty="0"/>
              <a:t>;; global options: +</a:t>
            </a:r>
            <a:r>
              <a:rPr lang="en-US" sz="1400" dirty="0" err="1"/>
              <a:t>cmd</a:t>
            </a:r>
            <a:endParaRPr lang="en-US" sz="1400" dirty="0"/>
          </a:p>
          <a:p>
            <a:pPr>
              <a:buFont typeface="Wingdings"/>
              <a:buNone/>
            </a:pPr>
            <a:r>
              <a:rPr lang="en-US" sz="1400" dirty="0"/>
              <a:t>;; Got answer:</a:t>
            </a:r>
          </a:p>
          <a:p>
            <a:pPr>
              <a:buFont typeface="Wingdings"/>
              <a:buNone/>
            </a:pPr>
            <a:r>
              <a:rPr lang="en-US" sz="1400" dirty="0"/>
              <a:t>;; -&gt;&gt;HEADER&lt;&lt;- opcode: QUERY, status: NOERROR, id: 5515</a:t>
            </a:r>
          </a:p>
          <a:p>
            <a:pPr>
              <a:buFont typeface="Wingdings"/>
              <a:buNone/>
            </a:pPr>
            <a:r>
              <a:rPr lang="en-US" sz="1400" dirty="0"/>
              <a:t>;; flags: </a:t>
            </a:r>
            <a:r>
              <a:rPr lang="en-US" sz="1400" dirty="0" err="1"/>
              <a:t>qr</a:t>
            </a:r>
            <a:r>
              <a:rPr lang="en-US" sz="1400" dirty="0"/>
              <a:t> </a:t>
            </a:r>
            <a:r>
              <a:rPr lang="en-US" sz="1400" dirty="0" err="1"/>
              <a:t>rd</a:t>
            </a:r>
            <a:r>
              <a:rPr lang="en-US" sz="1400" dirty="0"/>
              <a:t> </a:t>
            </a:r>
            <a:r>
              <a:rPr lang="en-US" sz="1400" dirty="0" err="1"/>
              <a:t>ra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accent3"/>
                </a:solidFill>
              </a:rPr>
              <a:t>ad</a:t>
            </a:r>
            <a:r>
              <a:rPr lang="en-US" sz="1400" dirty="0"/>
              <a:t>; </a:t>
            </a:r>
            <a:r>
              <a:rPr lang="en-US" sz="1400" dirty="0">
                <a:solidFill>
                  <a:schemeClr val="accent1"/>
                </a:solidFill>
              </a:rPr>
              <a:t>QUERY: 1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00B050"/>
                </a:solidFill>
              </a:rPr>
              <a:t>ANSWER: 3</a:t>
            </a:r>
            <a:r>
              <a:rPr lang="en-US" sz="1400" dirty="0"/>
              <a:t>, AUTHORITY: 0, ADDITIONAL: 1</a:t>
            </a:r>
          </a:p>
          <a:p>
            <a:pPr>
              <a:buFont typeface="Wingdings"/>
              <a:buNone/>
            </a:pPr>
            <a:endParaRPr lang="en-US" sz="1400" dirty="0"/>
          </a:p>
          <a:p>
            <a:pPr>
              <a:buFont typeface="Wingdings"/>
              <a:buNone/>
            </a:pPr>
            <a:r>
              <a:rPr lang="en-US" sz="1400" dirty="0"/>
              <a:t>;; OPT PSEUDOSECTION:</a:t>
            </a:r>
          </a:p>
          <a:p>
            <a:pPr>
              <a:buFont typeface="Wingdings"/>
              <a:buNone/>
            </a:pPr>
            <a:r>
              <a:rPr lang="en-US" sz="1400" dirty="0"/>
              <a:t>; EDNS: version: 0, flags: do; </a:t>
            </a:r>
            <a:r>
              <a:rPr lang="en-US" sz="1400" dirty="0" err="1"/>
              <a:t>udp</a:t>
            </a:r>
            <a:r>
              <a:rPr lang="en-US" sz="1400" dirty="0"/>
              <a:t>: 1232</a:t>
            </a:r>
          </a:p>
          <a:p>
            <a:pPr>
              <a:buFont typeface="Wingdings"/>
              <a:buNone/>
            </a:pPr>
            <a:r>
              <a:rPr lang="en-US" sz="1400" dirty="0">
                <a:solidFill>
                  <a:schemeClr val="accent1"/>
                </a:solidFill>
              </a:rPr>
              <a:t>;; QUESTION SECTION:</a:t>
            </a:r>
          </a:p>
          <a:p>
            <a:pPr>
              <a:buFont typeface="Wingdings"/>
              <a:buNone/>
            </a:pPr>
            <a:r>
              <a:rPr lang="en-US" sz="1400" dirty="0">
                <a:solidFill>
                  <a:schemeClr val="accent1"/>
                </a:solidFill>
              </a:rPr>
              <a:t>;4700.network.                  IN      DNSKEY</a:t>
            </a:r>
          </a:p>
          <a:p>
            <a:pPr>
              <a:buFont typeface="Wingdings"/>
              <a:buNone/>
            </a:pPr>
            <a:endParaRPr lang="en-US" sz="1400" dirty="0"/>
          </a:p>
          <a:p>
            <a:pPr>
              <a:buFont typeface="Wingdings"/>
              <a:buNone/>
            </a:pPr>
            <a:r>
              <a:rPr lang="en-US" sz="1400" dirty="0">
                <a:solidFill>
                  <a:srgbClr val="00B050"/>
                </a:solidFill>
              </a:rPr>
              <a:t>;; ANSWER SECTION:</a:t>
            </a:r>
          </a:p>
          <a:p>
            <a:pPr>
              <a:buFont typeface="Wingdings"/>
              <a:buNone/>
            </a:pPr>
            <a:r>
              <a:rPr lang="en-US" sz="1400" dirty="0">
                <a:solidFill>
                  <a:srgbClr val="00B050"/>
                </a:solidFill>
              </a:rPr>
              <a:t>4700.network.           759     IN      DNSKEY  256 3 13 t8vGvWUb+…</a:t>
            </a:r>
          </a:p>
          <a:p>
            <a:pPr>
              <a:buFont typeface="Wingdings"/>
              <a:buNone/>
            </a:pPr>
            <a:r>
              <a:rPr lang="en-US" sz="1400" dirty="0">
                <a:solidFill>
                  <a:srgbClr val="00B050"/>
                </a:solidFill>
              </a:rPr>
              <a:t>4700.network.           759     IN      DNSKEY  257 3 13 d8qfHFySTwB…</a:t>
            </a:r>
          </a:p>
          <a:p>
            <a:pPr>
              <a:buFont typeface="Wingdings"/>
              <a:buNone/>
            </a:pPr>
            <a:r>
              <a:rPr lang="en-US" sz="1400" dirty="0">
                <a:solidFill>
                  <a:srgbClr val="00B050"/>
                </a:solidFill>
              </a:rPr>
              <a:t>4700.network.           759     IN      RRSIG   DNSKEY 13 2 3601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3399E6-A366-21A1-25AD-745DC64A452A}"/>
              </a:ext>
            </a:extLst>
          </p:cNvPr>
          <p:cNvSpPr/>
          <p:nvPr/>
        </p:nvSpPr>
        <p:spPr>
          <a:xfrm>
            <a:off x="203200" y="3008446"/>
            <a:ext cx="1604660" cy="567137"/>
          </a:xfrm>
          <a:prstGeom prst="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6820D1A6-CB91-14AE-C261-9EF17D546FD6}"/>
              </a:ext>
            </a:extLst>
          </p:cNvPr>
          <p:cNvSpPr/>
          <p:nvPr/>
        </p:nvSpPr>
        <p:spPr>
          <a:xfrm>
            <a:off x="1989344" y="1870681"/>
            <a:ext cx="2450033" cy="1033063"/>
          </a:xfrm>
          <a:prstGeom prst="wedgeRectCallout">
            <a:avLst>
              <a:gd name="adj1" fmla="val -51317"/>
              <a:gd name="adj2" fmla="val 78040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Binary Authenticated Data (AD) flag from the resolver</a:t>
            </a:r>
          </a:p>
        </p:txBody>
      </p:sp>
    </p:spTree>
    <p:extLst>
      <p:ext uri="{BB962C8B-B14F-4D97-AF65-F5344CB8AC3E}">
        <p14:creationId xmlns:p14="http://schemas.microsoft.com/office/powerpoint/2010/main" val="147021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9650"/>
            <a:ext cx="11785600" cy="809739"/>
          </a:xfrm>
        </p:spPr>
        <p:txBody>
          <a:bodyPr/>
          <a:lstStyle/>
          <a:p>
            <a:r>
              <a:rPr lang="en-US" dirty="0"/>
              <a:t>Threat Model and Attacker Goals</a:t>
            </a:r>
          </a:p>
        </p:txBody>
      </p:sp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13" y="1571657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18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89" y="551109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1" y="486315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0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9239" y="6161320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4816" y="5483646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TLD Authority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2535" y="3755519"/>
            <a:ext cx="1473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Authoritative</a:t>
            </a:r>
          </a:p>
          <a:p>
            <a:pPr algn="ctr"/>
            <a:r>
              <a:rPr lang="en-US" sz="2000" dirty="0"/>
              <a:t>Nameserver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49948" y="921733"/>
            <a:ext cx="1427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Destination</a:t>
            </a:r>
          </a:p>
          <a:p>
            <a:pPr algn="ctr"/>
            <a:r>
              <a:rPr lang="en-US" sz="2000" dirty="0"/>
              <a:t>Web Server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46685" y="3799847"/>
            <a:ext cx="1425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Local</a:t>
            </a:r>
          </a:p>
          <a:p>
            <a:pPr algn="ctr"/>
            <a:r>
              <a:rPr lang="en-US" sz="2000" dirty="0"/>
              <a:t>Nameserver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279009" y="2377554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ular Callout 26"/>
          <p:cNvSpPr/>
          <p:nvPr/>
        </p:nvSpPr>
        <p:spPr>
          <a:xfrm flipH="1">
            <a:off x="394626" y="1235274"/>
            <a:ext cx="3462030" cy="543571"/>
          </a:xfrm>
          <a:prstGeom prst="wedgeRectCallout">
            <a:avLst>
              <a:gd name="adj1" fmla="val -61220"/>
              <a:gd name="adj2" fmla="val -2830"/>
            </a:avLst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sysClr val="window" lastClr="FFFFFF"/>
                </a:solidFill>
              </a:rPr>
              <a:t>Where is www.google.com?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141834" y="1459171"/>
            <a:ext cx="1031510" cy="1009667"/>
            <a:chOff x="1984719" y="1544211"/>
            <a:chExt cx="1353667" cy="127092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84719" y="1544211"/>
              <a:ext cx="981342" cy="100621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417" y="2173170"/>
              <a:ext cx="641969" cy="641969"/>
            </a:xfrm>
            <a:prstGeom prst="rect">
              <a:avLst/>
            </a:prstGeom>
          </p:spPr>
        </p:pic>
      </p:grpSp>
      <p:sp>
        <p:nvSpPr>
          <p:cNvPr id="4" name="Arrow: Up-Down 3">
            <a:extLst>
              <a:ext uri="{FF2B5EF4-FFF2-40B4-BE49-F238E27FC236}">
                <a16:creationId xmlns:a16="http://schemas.microsoft.com/office/drawing/2014/main" id="{CD1CCC2F-46BE-1893-2EC1-1318AD2CDD3D}"/>
              </a:ext>
            </a:extLst>
          </p:cNvPr>
          <p:cNvSpPr/>
          <p:nvPr/>
        </p:nvSpPr>
        <p:spPr>
          <a:xfrm>
            <a:off x="4389856" y="2283626"/>
            <a:ext cx="274313" cy="799366"/>
          </a:xfrm>
          <a:prstGeom prst="up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-Down 4">
            <a:extLst>
              <a:ext uri="{FF2B5EF4-FFF2-40B4-BE49-F238E27FC236}">
                <a16:creationId xmlns:a16="http://schemas.microsoft.com/office/drawing/2014/main" id="{7DFEF8D9-048B-7DAB-BE22-45020E62E262}"/>
              </a:ext>
            </a:extLst>
          </p:cNvPr>
          <p:cNvSpPr/>
          <p:nvPr/>
        </p:nvSpPr>
        <p:spPr>
          <a:xfrm rot="19647524">
            <a:off x="5036188" y="4501697"/>
            <a:ext cx="274313" cy="1015318"/>
          </a:xfrm>
          <a:prstGeom prst="up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Up-Down 25">
            <a:extLst>
              <a:ext uri="{FF2B5EF4-FFF2-40B4-BE49-F238E27FC236}">
                <a16:creationId xmlns:a16="http://schemas.microsoft.com/office/drawing/2014/main" id="{EB6CE54A-72EC-B911-831D-2A489CF06E2F}"/>
              </a:ext>
            </a:extLst>
          </p:cNvPr>
          <p:cNvSpPr/>
          <p:nvPr/>
        </p:nvSpPr>
        <p:spPr>
          <a:xfrm rot="18142021">
            <a:off x="5819369" y="3339037"/>
            <a:ext cx="274313" cy="2191684"/>
          </a:xfrm>
          <a:prstGeom prst="up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Up-Down 27">
            <a:extLst>
              <a:ext uri="{FF2B5EF4-FFF2-40B4-BE49-F238E27FC236}">
                <a16:creationId xmlns:a16="http://schemas.microsoft.com/office/drawing/2014/main" id="{1D0EAFE1-94A4-B6FF-C766-D376CD892E7F}"/>
              </a:ext>
            </a:extLst>
          </p:cNvPr>
          <p:cNvSpPr/>
          <p:nvPr/>
        </p:nvSpPr>
        <p:spPr>
          <a:xfrm rot="16200000">
            <a:off x="5780535" y="2634719"/>
            <a:ext cx="274313" cy="1726617"/>
          </a:xfrm>
          <a:prstGeom prst="up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2" descr="D:\Classes\CS 4700\assets\devil-icon.png">
            <a:extLst>
              <a:ext uri="{FF2B5EF4-FFF2-40B4-BE49-F238E27FC236}">
                <a16:creationId xmlns:a16="http://schemas.microsoft.com/office/drawing/2014/main" id="{C3E21FF6-4FF8-A50F-0FC1-EC44CFF01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05" y="534223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loud Callout 25">
            <a:extLst>
              <a:ext uri="{FF2B5EF4-FFF2-40B4-BE49-F238E27FC236}">
                <a16:creationId xmlns:a16="http://schemas.microsoft.com/office/drawing/2014/main" id="{77F7B884-3302-5EE0-C8E0-89613CDEC766}"/>
              </a:ext>
            </a:extLst>
          </p:cNvPr>
          <p:cNvSpPr/>
          <p:nvPr/>
        </p:nvSpPr>
        <p:spPr>
          <a:xfrm>
            <a:off x="258935" y="3715430"/>
            <a:ext cx="2547434" cy="1448772"/>
          </a:xfrm>
          <a:prstGeom prst="cloudCallout">
            <a:avLst>
              <a:gd name="adj1" fmla="val -30666"/>
              <a:gd name="adj2" fmla="val 6217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 want to know that person’s DNS queries </a:t>
            </a:r>
          </a:p>
        </p:txBody>
      </p:sp>
      <p:sp>
        <p:nvSpPr>
          <p:cNvPr id="46" name="Rectangular Callout 26">
            <a:extLst>
              <a:ext uri="{FF2B5EF4-FFF2-40B4-BE49-F238E27FC236}">
                <a16:creationId xmlns:a16="http://schemas.microsoft.com/office/drawing/2014/main" id="{4C4F762E-5758-C7FC-D265-452A20096016}"/>
              </a:ext>
            </a:extLst>
          </p:cNvPr>
          <p:cNvSpPr/>
          <p:nvPr/>
        </p:nvSpPr>
        <p:spPr>
          <a:xfrm flipH="1">
            <a:off x="329376" y="1326372"/>
            <a:ext cx="3471969" cy="543571"/>
          </a:xfrm>
          <a:prstGeom prst="wedgeRectCallout">
            <a:avLst>
              <a:gd name="adj1" fmla="val -61220"/>
              <a:gd name="adj2" fmla="val -2830"/>
            </a:avLst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sysClr val="window" lastClr="FFFFFF"/>
                </a:solidFill>
              </a:rPr>
              <a:t>Where is www.bankofamerica.com?</a:t>
            </a:r>
          </a:p>
        </p:txBody>
      </p:sp>
      <p:sp>
        <p:nvSpPr>
          <p:cNvPr id="47" name="Rectangular Callout 26">
            <a:extLst>
              <a:ext uri="{FF2B5EF4-FFF2-40B4-BE49-F238E27FC236}">
                <a16:creationId xmlns:a16="http://schemas.microsoft.com/office/drawing/2014/main" id="{50378963-EA9D-EC10-1E35-7ADEFE51A325}"/>
              </a:ext>
            </a:extLst>
          </p:cNvPr>
          <p:cNvSpPr/>
          <p:nvPr/>
        </p:nvSpPr>
        <p:spPr>
          <a:xfrm flipH="1">
            <a:off x="388129" y="1443819"/>
            <a:ext cx="3471969" cy="543571"/>
          </a:xfrm>
          <a:prstGeom prst="wedgeRectCallout">
            <a:avLst>
              <a:gd name="adj1" fmla="val -61220"/>
              <a:gd name="adj2" fmla="val -2830"/>
            </a:avLst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sysClr val="window" lastClr="FFFFFF"/>
                </a:solidFill>
              </a:rPr>
              <a:t>Where is www.toyota.com?</a:t>
            </a:r>
          </a:p>
        </p:txBody>
      </p:sp>
      <p:sp>
        <p:nvSpPr>
          <p:cNvPr id="48" name="Rectangular Callout 26">
            <a:extLst>
              <a:ext uri="{FF2B5EF4-FFF2-40B4-BE49-F238E27FC236}">
                <a16:creationId xmlns:a16="http://schemas.microsoft.com/office/drawing/2014/main" id="{5E8628A8-69EE-0968-B730-7EC0DF0F6F3C}"/>
              </a:ext>
            </a:extLst>
          </p:cNvPr>
          <p:cNvSpPr/>
          <p:nvPr/>
        </p:nvSpPr>
        <p:spPr>
          <a:xfrm flipH="1">
            <a:off x="260545" y="1522562"/>
            <a:ext cx="3471969" cy="543571"/>
          </a:xfrm>
          <a:prstGeom prst="wedgeRectCallout">
            <a:avLst>
              <a:gd name="adj1" fmla="val -61220"/>
              <a:gd name="adj2" fmla="val -2830"/>
            </a:avLst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sysClr val="window" lastClr="FFFFFF"/>
                </a:solidFill>
              </a:rPr>
              <a:t>Where is www.grindr.com?</a:t>
            </a:r>
          </a:p>
        </p:txBody>
      </p:sp>
      <p:sp>
        <p:nvSpPr>
          <p:cNvPr id="49" name="Rectangular Callout 26">
            <a:extLst>
              <a:ext uri="{FF2B5EF4-FFF2-40B4-BE49-F238E27FC236}">
                <a16:creationId xmlns:a16="http://schemas.microsoft.com/office/drawing/2014/main" id="{CC0B5B20-F5A1-22E5-F3D2-52D7CE3E4F3C}"/>
              </a:ext>
            </a:extLst>
          </p:cNvPr>
          <p:cNvSpPr/>
          <p:nvPr/>
        </p:nvSpPr>
        <p:spPr>
          <a:xfrm flipH="1">
            <a:off x="355790" y="1619068"/>
            <a:ext cx="3471969" cy="543571"/>
          </a:xfrm>
          <a:prstGeom prst="wedgeRectCallout">
            <a:avLst>
              <a:gd name="adj1" fmla="val -61220"/>
              <a:gd name="adj2" fmla="val -2830"/>
            </a:avLst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sysClr val="window" lastClr="FFFFFF"/>
                </a:solidFill>
              </a:rPr>
              <a:t>Where is patients.oncology.com?</a:t>
            </a:r>
          </a:p>
        </p:txBody>
      </p:sp>
      <p:sp>
        <p:nvSpPr>
          <p:cNvPr id="50" name="Rectangular Callout 26">
            <a:extLst>
              <a:ext uri="{FF2B5EF4-FFF2-40B4-BE49-F238E27FC236}">
                <a16:creationId xmlns:a16="http://schemas.microsoft.com/office/drawing/2014/main" id="{72AC15EA-9E94-92A4-1D8C-31F97DF13534}"/>
              </a:ext>
            </a:extLst>
          </p:cNvPr>
          <p:cNvSpPr/>
          <p:nvPr/>
        </p:nvSpPr>
        <p:spPr>
          <a:xfrm flipH="1">
            <a:off x="297037" y="1740055"/>
            <a:ext cx="3471969" cy="543571"/>
          </a:xfrm>
          <a:prstGeom prst="wedgeRectCallout">
            <a:avLst>
              <a:gd name="adj1" fmla="val -61220"/>
              <a:gd name="adj2" fmla="val -2830"/>
            </a:avLst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sysClr val="window" lastClr="FFFFFF"/>
                </a:solidFill>
              </a:rPr>
              <a:t>Where is www.pornhub.com?</a:t>
            </a:r>
          </a:p>
        </p:txBody>
      </p:sp>
      <p:pic>
        <p:nvPicPr>
          <p:cNvPr id="51" name="Picture 2" descr="D:\Classes\CS 4700\assets\devil-icon.png">
            <a:extLst>
              <a:ext uri="{FF2B5EF4-FFF2-40B4-BE49-F238E27FC236}">
                <a16:creationId xmlns:a16="http://schemas.microsoft.com/office/drawing/2014/main" id="{B6049739-583B-22CF-0132-52C3FB44C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74" y="2586524"/>
            <a:ext cx="608514" cy="6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001FDD8-7265-9E2E-A438-DDF1EF04148D}"/>
              </a:ext>
            </a:extLst>
          </p:cNvPr>
          <p:cNvCxnSpPr>
            <a:cxnSpLocks/>
          </p:cNvCxnSpPr>
          <p:nvPr/>
        </p:nvCxnSpPr>
        <p:spPr>
          <a:xfrm flipV="1">
            <a:off x="3822388" y="2645821"/>
            <a:ext cx="567468" cy="1870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4" name="Picture 2" descr="D:\Classes\CS 4700\assets\devil-icon.png">
            <a:extLst>
              <a:ext uri="{FF2B5EF4-FFF2-40B4-BE49-F238E27FC236}">
                <a16:creationId xmlns:a16="http://schemas.microsoft.com/office/drawing/2014/main" id="{AD41294A-A62A-965F-D640-B7702521C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298" y="3312591"/>
            <a:ext cx="608514" cy="6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37F0B3A9-5301-5D89-928F-B0B9CD5A154A}"/>
              </a:ext>
            </a:extLst>
          </p:cNvPr>
          <p:cNvSpPr txBox="1">
            <a:spLocks/>
          </p:cNvSpPr>
          <p:nvPr/>
        </p:nvSpPr>
        <p:spPr>
          <a:xfrm>
            <a:off x="8388050" y="3082992"/>
            <a:ext cx="3708478" cy="3401137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Passive attacker, may eavesdrop</a:t>
            </a:r>
          </a:p>
          <a:p>
            <a:r>
              <a:rPr lang="en-US" dirty="0"/>
              <a:t>Local attacker, may observe network traffic</a:t>
            </a:r>
          </a:p>
          <a:p>
            <a:r>
              <a:rPr lang="en-US" dirty="0"/>
              <a:t>ISP may be malicious!</a:t>
            </a:r>
          </a:p>
        </p:txBody>
      </p:sp>
    </p:spTree>
    <p:extLst>
      <p:ext uri="{BB962C8B-B14F-4D97-AF65-F5344CB8AC3E}">
        <p14:creationId xmlns:p14="http://schemas.microsoft.com/office/powerpoint/2010/main" val="50390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ular Callout 34">
            <a:extLst>
              <a:ext uri="{FF2B5EF4-FFF2-40B4-BE49-F238E27FC236}">
                <a16:creationId xmlns:a16="http://schemas.microsoft.com/office/drawing/2014/main" id="{1F3D6BB1-C95E-B1E5-AE11-CA862BCAF59F}"/>
              </a:ext>
            </a:extLst>
          </p:cNvPr>
          <p:cNvSpPr/>
          <p:nvPr/>
        </p:nvSpPr>
        <p:spPr>
          <a:xfrm>
            <a:off x="8212036" y="4167477"/>
            <a:ext cx="3611510" cy="1738203"/>
          </a:xfrm>
          <a:prstGeom prst="wedgeRectCallout">
            <a:avLst>
              <a:gd name="adj1" fmla="val -62261"/>
              <a:gd name="adj2" fmla="val -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NS ns1.google.com</a:t>
            </a:r>
          </a:p>
          <a:p>
            <a:r>
              <a:rPr lang="en-US" sz="2000" dirty="0"/>
              <a:t>A ns1.google.com 8.8.0.2</a:t>
            </a:r>
          </a:p>
          <a:p>
            <a:r>
              <a:rPr lang="en-US" sz="2000" dirty="0"/>
              <a:t>DS Hash(DNSKEY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google</a:t>
            </a:r>
            <a:r>
              <a:rPr lang="en-US" sz="2000" dirty="0"/>
              <a:t>)</a:t>
            </a:r>
          </a:p>
          <a:p>
            <a:r>
              <a:rPr lang="en-US" sz="2000" dirty="0"/>
              <a:t>RRSIG {Hash(DNSKEY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google</a:t>
            </a:r>
            <a:r>
              <a:rPr lang="en-US" sz="2000" dirty="0"/>
              <a:t>)}</a:t>
            </a:r>
            <a:r>
              <a:rPr lang="en-US" sz="2000" baseline="-25000" dirty="0"/>
              <a:t> </a:t>
            </a:r>
            <a:r>
              <a:rPr lang="en-US" sz="2000" baseline="-25000" dirty="0" err="1"/>
              <a:t>S</a:t>
            </a:r>
            <a:r>
              <a:rPr lang="en-US" sz="2000" baseline="-50000" dirty="0" err="1"/>
              <a:t>com</a:t>
            </a:r>
            <a:endParaRPr lang="en-US" sz="2000" dirty="0"/>
          </a:p>
          <a:p>
            <a:r>
              <a:rPr lang="en-US" sz="2000" dirty="0"/>
              <a:t>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com</a:t>
            </a:r>
            <a:endParaRPr lang="en-US" sz="2000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1785600" cy="990600"/>
          </a:xfrm>
        </p:spPr>
        <p:txBody>
          <a:bodyPr/>
          <a:lstStyle/>
          <a:p>
            <a:r>
              <a:rPr lang="en-US" dirty="0"/>
              <a:t>Attack Example 1: Spoofing</a:t>
            </a:r>
          </a:p>
        </p:txBody>
      </p:sp>
      <p:sp>
        <p:nvSpPr>
          <p:cNvPr id="6" name="Up Arrow 5"/>
          <p:cNvSpPr/>
          <p:nvPr/>
        </p:nvSpPr>
        <p:spPr>
          <a:xfrm rot="10800000">
            <a:off x="4351554" y="2335745"/>
            <a:ext cx="333649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13" y="1571657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18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89" y="551109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1" y="486315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0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9239" y="6161320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69752" y="5483646"/>
            <a:ext cx="1987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a.gtld-server.com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51883" y="3760844"/>
            <a:ext cx="18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ns1.google.com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7691" y="1176111"/>
            <a:ext cx="1991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33176" y="3793952"/>
            <a:ext cx="2175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279009" y="2377554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4177538" y="1459171"/>
            <a:ext cx="995806" cy="1009667"/>
            <a:chOff x="2031574" y="1544211"/>
            <a:chExt cx="1306812" cy="127092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31574" y="1544211"/>
              <a:ext cx="887632" cy="100621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417" y="2173170"/>
              <a:ext cx="641969" cy="641969"/>
            </a:xfrm>
            <a:prstGeom prst="rect">
              <a:avLst/>
            </a:prstGeom>
          </p:spPr>
        </p:pic>
      </p:grpSp>
      <p:pic>
        <p:nvPicPr>
          <p:cNvPr id="44" name="Picture 2" descr="D:\Classes\CS 4700\assets\ke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654" y="3418894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Classes\CS 4700\assets\ke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655" y="5130256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:\Classes\CS 4700\assets\ke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07" y="5928935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684156" y="4251052"/>
            <a:ext cx="709517" cy="1122686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232064" y="4180799"/>
            <a:ext cx="1721190" cy="760178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8257463" y="4877324"/>
            <a:ext cx="3566083" cy="10064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:\Classes\CS 4700\assets\devil-icon.png">
            <a:extLst>
              <a:ext uri="{FF2B5EF4-FFF2-40B4-BE49-F238E27FC236}">
                <a16:creationId xmlns:a16="http://schemas.microsoft.com/office/drawing/2014/main" id="{AC3F0536-8FA5-6AE1-7859-7EE3F7660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4" y="539882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ular Callout 34">
            <a:extLst>
              <a:ext uri="{FF2B5EF4-FFF2-40B4-BE49-F238E27FC236}">
                <a16:creationId xmlns:a16="http://schemas.microsoft.com/office/drawing/2014/main" id="{02952548-D343-B28D-9E17-E046323ABBFA}"/>
              </a:ext>
            </a:extLst>
          </p:cNvPr>
          <p:cNvSpPr/>
          <p:nvPr/>
        </p:nvSpPr>
        <p:spPr>
          <a:xfrm>
            <a:off x="2102599" y="5560586"/>
            <a:ext cx="4497910" cy="779951"/>
          </a:xfrm>
          <a:prstGeom prst="wedgeRectCallout">
            <a:avLst>
              <a:gd name="adj1" fmla="val -65485"/>
              <a:gd name="adj2" fmla="val -37523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www.google.com 123.45.67.89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46FD68-77DF-F56C-E56D-B8879A49D1AE}"/>
              </a:ext>
            </a:extLst>
          </p:cNvPr>
          <p:cNvCxnSpPr/>
          <p:nvPr/>
        </p:nvCxnSpPr>
        <p:spPr>
          <a:xfrm flipV="1">
            <a:off x="1491592" y="4297461"/>
            <a:ext cx="2153708" cy="11597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26A196CD-BD24-DC02-8440-5528E4AC3774}"/>
              </a:ext>
            </a:extLst>
          </p:cNvPr>
          <p:cNvSpPr/>
          <p:nvPr/>
        </p:nvSpPr>
        <p:spPr>
          <a:xfrm>
            <a:off x="66319" y="2211284"/>
            <a:ext cx="3909430" cy="1877635"/>
          </a:xfrm>
          <a:prstGeom prst="cloudCallout">
            <a:avLst>
              <a:gd name="adj1" fmla="val 58723"/>
              <a:gd name="adj2" fmla="val 24514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DS for google.com means there should be RRSIG and DNSKEY records</a:t>
            </a: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E10BB4FA-7DFC-C43E-8D1B-9447E613923B}"/>
              </a:ext>
            </a:extLst>
          </p:cNvPr>
          <p:cNvSpPr/>
          <p:nvPr/>
        </p:nvSpPr>
        <p:spPr>
          <a:xfrm>
            <a:off x="3019727" y="4846318"/>
            <a:ext cx="2511074" cy="2147333"/>
          </a:xfrm>
          <a:prstGeom prst="mathMultiply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ular Callout 35">
            <a:extLst>
              <a:ext uri="{FF2B5EF4-FFF2-40B4-BE49-F238E27FC236}">
                <a16:creationId xmlns:a16="http://schemas.microsoft.com/office/drawing/2014/main" id="{65F6EFBC-17E8-8786-92F6-405D3C257AEC}"/>
              </a:ext>
            </a:extLst>
          </p:cNvPr>
          <p:cNvSpPr/>
          <p:nvPr/>
        </p:nvSpPr>
        <p:spPr>
          <a:xfrm>
            <a:off x="8474471" y="2162882"/>
            <a:ext cx="3611505" cy="1266118"/>
          </a:xfrm>
          <a:prstGeom prst="wedgeRectCallout">
            <a:avLst>
              <a:gd name="adj1" fmla="val -70372"/>
              <a:gd name="adj2" fmla="val 38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A www.google.com 128.1.0.4</a:t>
            </a:r>
          </a:p>
          <a:p>
            <a:r>
              <a:rPr lang="en-US" sz="2000" dirty="0"/>
              <a:t>RRSIG {Hash(</a:t>
            </a:r>
            <a:r>
              <a:rPr lang="en-US" sz="2000" i="1" dirty="0"/>
              <a:t>A</a:t>
            </a:r>
            <a:r>
              <a:rPr lang="en-US" sz="2000" dirty="0"/>
              <a:t>)}</a:t>
            </a:r>
            <a:r>
              <a:rPr lang="en-US" sz="2000" baseline="-25000" dirty="0" err="1"/>
              <a:t>S</a:t>
            </a:r>
            <a:r>
              <a:rPr lang="en-US" sz="2000" baseline="-50000" dirty="0" err="1"/>
              <a:t>google</a:t>
            </a:r>
            <a:endParaRPr lang="en-US" sz="2000" baseline="-50000" dirty="0"/>
          </a:p>
          <a:p>
            <a:r>
              <a:rPr lang="en-US" sz="2000" dirty="0"/>
              <a:t>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google</a:t>
            </a:r>
            <a:endParaRPr lang="en-US" sz="2000" baseline="-25000" dirty="0"/>
          </a:p>
        </p:txBody>
      </p:sp>
      <p:sp>
        <p:nvSpPr>
          <p:cNvPr id="29" name="Rectangular Callout 26">
            <a:extLst>
              <a:ext uri="{FF2B5EF4-FFF2-40B4-BE49-F238E27FC236}">
                <a16:creationId xmlns:a16="http://schemas.microsoft.com/office/drawing/2014/main" id="{74ED3695-DECD-27E6-6C82-6525B4B791CE}"/>
              </a:ext>
            </a:extLst>
          </p:cNvPr>
          <p:cNvSpPr/>
          <p:nvPr/>
        </p:nvSpPr>
        <p:spPr>
          <a:xfrm flipH="1">
            <a:off x="712176" y="1459171"/>
            <a:ext cx="3096141" cy="543571"/>
          </a:xfrm>
          <a:prstGeom prst="wedgeRectCallout">
            <a:avLst>
              <a:gd name="adj1" fmla="val -61220"/>
              <a:gd name="adj2" fmla="val -2830"/>
            </a:avLst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www.google.com?</a:t>
            </a:r>
          </a:p>
        </p:txBody>
      </p:sp>
    </p:spTree>
    <p:extLst>
      <p:ext uri="{BB962C8B-B14F-4D97-AF65-F5344CB8AC3E}">
        <p14:creationId xmlns:p14="http://schemas.microsoft.com/office/powerpoint/2010/main" val="225813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9" grpId="0" animBg="1"/>
      <p:bldP spid="22" grpId="0" animBg="1"/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F2631-4A70-BEE9-B6AC-A60E16A10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4AA62E0-7586-E35B-E629-D8D56BCD9B32}"/>
              </a:ext>
            </a:extLst>
          </p:cNvPr>
          <p:cNvCxnSpPr/>
          <p:nvPr/>
        </p:nvCxnSpPr>
        <p:spPr>
          <a:xfrm flipV="1">
            <a:off x="1491592" y="4297461"/>
            <a:ext cx="2153708" cy="11597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Rectangular Callout 34">
            <a:extLst>
              <a:ext uri="{FF2B5EF4-FFF2-40B4-BE49-F238E27FC236}">
                <a16:creationId xmlns:a16="http://schemas.microsoft.com/office/drawing/2014/main" id="{6832AE9F-D94A-3A0E-06C4-F023132ECCFA}"/>
              </a:ext>
            </a:extLst>
          </p:cNvPr>
          <p:cNvSpPr/>
          <p:nvPr/>
        </p:nvSpPr>
        <p:spPr>
          <a:xfrm>
            <a:off x="8212036" y="4167477"/>
            <a:ext cx="3611510" cy="1738203"/>
          </a:xfrm>
          <a:prstGeom prst="wedgeRectCallout">
            <a:avLst>
              <a:gd name="adj1" fmla="val -62261"/>
              <a:gd name="adj2" fmla="val -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NS ns1.google.com</a:t>
            </a:r>
          </a:p>
          <a:p>
            <a:r>
              <a:rPr lang="en-US" sz="2000" dirty="0"/>
              <a:t>A ns1.google.com 8.8.0.2</a:t>
            </a:r>
          </a:p>
          <a:p>
            <a:r>
              <a:rPr lang="en-US" sz="2000" dirty="0"/>
              <a:t>DS Hash(DNSKEY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google</a:t>
            </a:r>
            <a:r>
              <a:rPr lang="en-US" sz="2000" dirty="0"/>
              <a:t>)</a:t>
            </a:r>
          </a:p>
          <a:p>
            <a:r>
              <a:rPr lang="en-US" sz="2000" dirty="0"/>
              <a:t>RRSIG {Hash(DNSKEY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google</a:t>
            </a:r>
            <a:r>
              <a:rPr lang="en-US" sz="2000" dirty="0"/>
              <a:t>)}</a:t>
            </a:r>
            <a:r>
              <a:rPr lang="en-US" sz="2000" baseline="-25000" dirty="0"/>
              <a:t> </a:t>
            </a:r>
            <a:r>
              <a:rPr lang="en-US" sz="2000" baseline="-25000" dirty="0" err="1"/>
              <a:t>S</a:t>
            </a:r>
            <a:r>
              <a:rPr lang="en-US" sz="2000" baseline="-50000" dirty="0" err="1"/>
              <a:t>com</a:t>
            </a:r>
            <a:endParaRPr lang="en-US" sz="2000" dirty="0"/>
          </a:p>
          <a:p>
            <a:r>
              <a:rPr lang="en-US" sz="2000" dirty="0"/>
              <a:t>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com</a:t>
            </a:r>
            <a:endParaRPr lang="en-US" sz="2000" baseline="-25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F11CC-F76B-DB81-9247-6D3526976A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1785600" cy="990600"/>
          </a:xfrm>
        </p:spPr>
        <p:txBody>
          <a:bodyPr/>
          <a:lstStyle/>
          <a:p>
            <a:r>
              <a:rPr lang="en-US" dirty="0"/>
              <a:t>Attack Example 2: Spoofing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9DCAE9C3-69BD-3F68-1422-A8FA41BA65FF}"/>
              </a:ext>
            </a:extLst>
          </p:cNvPr>
          <p:cNvSpPr/>
          <p:nvPr/>
        </p:nvSpPr>
        <p:spPr>
          <a:xfrm rot="10800000">
            <a:off x="4351554" y="2335745"/>
            <a:ext cx="333649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Pictures\Server_icons_lnx\Icons\128X128\black_server.png">
            <a:extLst>
              <a:ext uri="{FF2B5EF4-FFF2-40B4-BE49-F238E27FC236}">
                <a16:creationId xmlns:a16="http://schemas.microsoft.com/office/drawing/2014/main" id="{F13CB681-5A47-2646-5CAB-5BA49E23B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13" y="1571657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740DF540-3E41-6259-9E39-A76B9C780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18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CD7791C9-7CEA-8E0D-6B8E-74B5205E2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89" y="551109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2C83B581-6061-48E1-B17A-9DED03E27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1" y="486315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DABA97EF-F8DC-962E-23F7-6FA22CBDE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0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5B8CCC-35EC-4798-6867-2BC380938968}"/>
              </a:ext>
            </a:extLst>
          </p:cNvPr>
          <p:cNvSpPr txBox="1"/>
          <p:nvPr/>
        </p:nvSpPr>
        <p:spPr>
          <a:xfrm>
            <a:off x="5339239" y="6161320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4F258E-908A-D608-E8EA-A0E3DD3402EE}"/>
              </a:ext>
            </a:extLst>
          </p:cNvPr>
          <p:cNvSpPr txBox="1"/>
          <p:nvPr/>
        </p:nvSpPr>
        <p:spPr>
          <a:xfrm>
            <a:off x="6269752" y="5483646"/>
            <a:ext cx="1987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a.gtld-server.com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E49B23-C48F-2DD6-16C9-7D1DC5E37B57}"/>
              </a:ext>
            </a:extLst>
          </p:cNvPr>
          <p:cNvSpPr txBox="1"/>
          <p:nvPr/>
        </p:nvSpPr>
        <p:spPr>
          <a:xfrm>
            <a:off x="6351883" y="3760844"/>
            <a:ext cx="18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ns1.google.com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21419C-1BFD-F08A-012F-A709B25B33AF}"/>
              </a:ext>
            </a:extLst>
          </p:cNvPr>
          <p:cNvSpPr txBox="1"/>
          <p:nvPr/>
        </p:nvSpPr>
        <p:spPr>
          <a:xfrm>
            <a:off x="6267691" y="1176111"/>
            <a:ext cx="1991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FE4ED8-8486-B7A7-F8AE-69CDDA60A544}"/>
              </a:ext>
            </a:extLst>
          </p:cNvPr>
          <p:cNvSpPr txBox="1"/>
          <p:nvPr/>
        </p:nvSpPr>
        <p:spPr>
          <a:xfrm>
            <a:off x="3333176" y="3793952"/>
            <a:ext cx="2175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0993D95-AF7C-4D5E-DCE5-B66E5BB2591D}"/>
              </a:ext>
            </a:extLst>
          </p:cNvPr>
          <p:cNvCxnSpPr/>
          <p:nvPr/>
        </p:nvCxnSpPr>
        <p:spPr>
          <a:xfrm flipV="1">
            <a:off x="7279009" y="2377554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0BDD48B-A95F-7C68-E6B3-D61ED627E86A}"/>
              </a:ext>
            </a:extLst>
          </p:cNvPr>
          <p:cNvGrpSpPr/>
          <p:nvPr/>
        </p:nvGrpSpPr>
        <p:grpSpPr>
          <a:xfrm>
            <a:off x="4177538" y="1459171"/>
            <a:ext cx="995806" cy="1009667"/>
            <a:chOff x="2031574" y="1544211"/>
            <a:chExt cx="1306812" cy="127092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63076FC-54B1-3A13-7E6E-37692CF70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31574" y="1544211"/>
              <a:ext cx="887632" cy="100621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D3637BC-8142-5770-503E-C12D9206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417" y="2173170"/>
              <a:ext cx="641969" cy="641969"/>
            </a:xfrm>
            <a:prstGeom prst="rect">
              <a:avLst/>
            </a:prstGeom>
          </p:spPr>
        </p:pic>
      </p:grpSp>
      <p:pic>
        <p:nvPicPr>
          <p:cNvPr id="44" name="Picture 2" descr="D:\Classes\CS 4700\assets\key.png">
            <a:extLst>
              <a:ext uri="{FF2B5EF4-FFF2-40B4-BE49-F238E27FC236}">
                <a16:creationId xmlns:a16="http://schemas.microsoft.com/office/drawing/2014/main" id="{381EAEE5-8392-A1ED-49E2-D117D85C5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654" y="3418894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Classes\CS 4700\assets\key.png">
            <a:extLst>
              <a:ext uri="{FF2B5EF4-FFF2-40B4-BE49-F238E27FC236}">
                <a16:creationId xmlns:a16="http://schemas.microsoft.com/office/drawing/2014/main" id="{5A9D8D3A-2E82-010B-14A4-9FE06C070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655" y="5130256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:\Classes\CS 4700\assets\key.png">
            <a:extLst>
              <a:ext uri="{FF2B5EF4-FFF2-40B4-BE49-F238E27FC236}">
                <a16:creationId xmlns:a16="http://schemas.microsoft.com/office/drawing/2014/main" id="{81F53841-BC42-EAF1-B07B-829C95707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07" y="5928935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8D79FCA-B15A-DD98-5559-6094E130396D}"/>
              </a:ext>
            </a:extLst>
          </p:cNvPr>
          <p:cNvCxnSpPr/>
          <p:nvPr/>
        </p:nvCxnSpPr>
        <p:spPr>
          <a:xfrm>
            <a:off x="4684156" y="4251052"/>
            <a:ext cx="709517" cy="1122686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7A9F04A-D250-BCA8-2724-2165EEEC2403}"/>
              </a:ext>
            </a:extLst>
          </p:cNvPr>
          <p:cNvCxnSpPr/>
          <p:nvPr/>
        </p:nvCxnSpPr>
        <p:spPr>
          <a:xfrm>
            <a:off x="5232064" y="4180799"/>
            <a:ext cx="1721190" cy="760178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338DD230-9E3D-F1DD-21C8-5E9070B629FE}"/>
              </a:ext>
            </a:extLst>
          </p:cNvPr>
          <p:cNvSpPr/>
          <p:nvPr/>
        </p:nvSpPr>
        <p:spPr>
          <a:xfrm>
            <a:off x="8234322" y="4863153"/>
            <a:ext cx="3611510" cy="10425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:\Classes\CS 4700\assets\devil-icon.png">
            <a:extLst>
              <a:ext uri="{FF2B5EF4-FFF2-40B4-BE49-F238E27FC236}">
                <a16:creationId xmlns:a16="http://schemas.microsoft.com/office/drawing/2014/main" id="{3BA98006-AB03-C810-C814-AE0A1076D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4" y="539882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ular Callout 34">
            <a:extLst>
              <a:ext uri="{FF2B5EF4-FFF2-40B4-BE49-F238E27FC236}">
                <a16:creationId xmlns:a16="http://schemas.microsoft.com/office/drawing/2014/main" id="{A8AFB576-6E27-2D44-EE1A-3B78507131A3}"/>
              </a:ext>
            </a:extLst>
          </p:cNvPr>
          <p:cNvSpPr/>
          <p:nvPr/>
        </p:nvSpPr>
        <p:spPr>
          <a:xfrm>
            <a:off x="2129174" y="5045480"/>
            <a:ext cx="4497910" cy="1480956"/>
          </a:xfrm>
          <a:prstGeom prst="wedgeRectCallout">
            <a:avLst>
              <a:gd name="adj1" fmla="val -63468"/>
              <a:gd name="adj2" fmla="val -1231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www.google.com 123.45.67.89</a:t>
            </a:r>
          </a:p>
          <a:p>
            <a:pPr algn="ctr"/>
            <a:r>
              <a:rPr lang="en-US" sz="2400" dirty="0"/>
              <a:t>RRSIG {Hash(</a:t>
            </a:r>
            <a:r>
              <a:rPr lang="en-US" sz="2400" i="1" dirty="0"/>
              <a:t>A Record</a:t>
            </a:r>
            <a:r>
              <a:rPr lang="en-US" sz="2400" dirty="0"/>
              <a:t>)}</a:t>
            </a:r>
            <a:r>
              <a:rPr lang="en-US" sz="2400" baseline="-25000" dirty="0" err="1"/>
              <a:t>S</a:t>
            </a:r>
            <a:r>
              <a:rPr lang="en-US" sz="2400" baseline="-50000" dirty="0" err="1"/>
              <a:t>attacker</a:t>
            </a:r>
            <a:endParaRPr lang="en-US" sz="2400" baseline="-50000" dirty="0"/>
          </a:p>
          <a:p>
            <a:pPr algn="ctr"/>
            <a:r>
              <a:rPr lang="en-US" sz="2400" dirty="0"/>
              <a:t>DNSKEY </a:t>
            </a:r>
            <a:r>
              <a:rPr lang="en-US" sz="2400" dirty="0" err="1"/>
              <a:t>P</a:t>
            </a:r>
            <a:r>
              <a:rPr lang="en-US" sz="2400" baseline="-25000" dirty="0" err="1"/>
              <a:t>Google</a:t>
            </a:r>
            <a:endParaRPr lang="en-US" sz="2400" baseline="-25000" dirty="0"/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BFDB2812-62D6-FCB3-EB40-2A2E796F48DD}"/>
              </a:ext>
            </a:extLst>
          </p:cNvPr>
          <p:cNvSpPr/>
          <p:nvPr/>
        </p:nvSpPr>
        <p:spPr>
          <a:xfrm>
            <a:off x="66319" y="2211284"/>
            <a:ext cx="3909430" cy="1877635"/>
          </a:xfrm>
          <a:prstGeom prst="cloudCallout">
            <a:avLst>
              <a:gd name="adj1" fmla="val 58723"/>
              <a:gd name="adj2" fmla="val 24514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Correct DNSKEY, but </a:t>
            </a:r>
            <a:r>
              <a:rPr lang="en-US" sz="2400" dirty="0" err="1"/>
              <a:t>P</a:t>
            </a:r>
            <a:r>
              <a:rPr lang="en-US" sz="2400" baseline="-25000" dirty="0" err="1"/>
              <a:t>google</a:t>
            </a:r>
            <a:r>
              <a:rPr lang="en-US" sz="2400" dirty="0"/>
              <a:t> and </a:t>
            </a:r>
            <a:r>
              <a:rPr lang="en-US" sz="2400" dirty="0" err="1"/>
              <a:t>S</a:t>
            </a:r>
            <a:r>
              <a:rPr lang="en-US" sz="2400" baseline="-25000" dirty="0" err="1"/>
              <a:t>attacker</a:t>
            </a:r>
            <a:r>
              <a:rPr lang="en-US" sz="2400" dirty="0"/>
              <a:t> don’t correspond</a:t>
            </a: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AD2309B8-174F-D7B7-184D-9D5C2D0016B7}"/>
              </a:ext>
            </a:extLst>
          </p:cNvPr>
          <p:cNvSpPr/>
          <p:nvPr/>
        </p:nvSpPr>
        <p:spPr>
          <a:xfrm>
            <a:off x="3035638" y="4703063"/>
            <a:ext cx="2511074" cy="2147333"/>
          </a:xfrm>
          <a:prstGeom prst="mathMultiply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ular Callout 35">
            <a:extLst>
              <a:ext uri="{FF2B5EF4-FFF2-40B4-BE49-F238E27FC236}">
                <a16:creationId xmlns:a16="http://schemas.microsoft.com/office/drawing/2014/main" id="{9164305A-718B-F2E4-BB01-965804D5330A}"/>
              </a:ext>
            </a:extLst>
          </p:cNvPr>
          <p:cNvSpPr/>
          <p:nvPr/>
        </p:nvSpPr>
        <p:spPr>
          <a:xfrm>
            <a:off x="8474471" y="2162882"/>
            <a:ext cx="3611505" cy="1266118"/>
          </a:xfrm>
          <a:prstGeom prst="wedgeRectCallout">
            <a:avLst>
              <a:gd name="adj1" fmla="val -70372"/>
              <a:gd name="adj2" fmla="val 38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A www.google.com 128.1.0.4</a:t>
            </a:r>
          </a:p>
          <a:p>
            <a:r>
              <a:rPr lang="en-US" sz="2000" dirty="0"/>
              <a:t>RRSIG {Hash(</a:t>
            </a:r>
            <a:r>
              <a:rPr lang="en-US" sz="2000" i="1" dirty="0"/>
              <a:t>A</a:t>
            </a:r>
            <a:r>
              <a:rPr lang="en-US" sz="2000" dirty="0"/>
              <a:t>)}</a:t>
            </a:r>
            <a:r>
              <a:rPr lang="en-US" sz="2000" baseline="-25000" dirty="0" err="1"/>
              <a:t>S</a:t>
            </a:r>
            <a:r>
              <a:rPr lang="en-US" sz="2000" baseline="-50000" dirty="0" err="1"/>
              <a:t>google</a:t>
            </a:r>
            <a:endParaRPr lang="en-US" sz="2000" baseline="-50000" dirty="0"/>
          </a:p>
          <a:p>
            <a:r>
              <a:rPr lang="en-US" sz="2000" dirty="0"/>
              <a:t>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google</a:t>
            </a:r>
            <a:endParaRPr lang="en-US" sz="2000" baseline="-25000" dirty="0"/>
          </a:p>
        </p:txBody>
      </p:sp>
      <p:sp>
        <p:nvSpPr>
          <p:cNvPr id="24" name="Rectangular Callout 26">
            <a:extLst>
              <a:ext uri="{FF2B5EF4-FFF2-40B4-BE49-F238E27FC236}">
                <a16:creationId xmlns:a16="http://schemas.microsoft.com/office/drawing/2014/main" id="{F85056BB-7DC4-7419-09D0-B8185A4CA063}"/>
              </a:ext>
            </a:extLst>
          </p:cNvPr>
          <p:cNvSpPr/>
          <p:nvPr/>
        </p:nvSpPr>
        <p:spPr>
          <a:xfrm flipH="1">
            <a:off x="712176" y="1459171"/>
            <a:ext cx="3096141" cy="543571"/>
          </a:xfrm>
          <a:prstGeom prst="wedgeRectCallout">
            <a:avLst>
              <a:gd name="adj1" fmla="val -61220"/>
              <a:gd name="adj2" fmla="val -2830"/>
            </a:avLst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www.google.com?</a:t>
            </a:r>
          </a:p>
        </p:txBody>
      </p:sp>
    </p:spTree>
    <p:extLst>
      <p:ext uri="{BB962C8B-B14F-4D97-AF65-F5344CB8AC3E}">
        <p14:creationId xmlns:p14="http://schemas.microsoft.com/office/powerpoint/2010/main" val="29764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9" grpId="0" animBg="1"/>
      <p:bldP spid="22" grpId="0" animBg="1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3BF2D-1AD0-FC4A-0899-B8467E659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588517B-C22A-BCEA-9B1C-7435FB3B982C}"/>
              </a:ext>
            </a:extLst>
          </p:cNvPr>
          <p:cNvCxnSpPr/>
          <p:nvPr/>
        </p:nvCxnSpPr>
        <p:spPr>
          <a:xfrm flipV="1">
            <a:off x="1491592" y="4297461"/>
            <a:ext cx="2153708" cy="11597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Rectangular Callout 34">
            <a:extLst>
              <a:ext uri="{FF2B5EF4-FFF2-40B4-BE49-F238E27FC236}">
                <a16:creationId xmlns:a16="http://schemas.microsoft.com/office/drawing/2014/main" id="{C9F62866-A0F8-A406-F98F-C3518AC78CFA}"/>
              </a:ext>
            </a:extLst>
          </p:cNvPr>
          <p:cNvSpPr/>
          <p:nvPr/>
        </p:nvSpPr>
        <p:spPr>
          <a:xfrm>
            <a:off x="8212036" y="4167477"/>
            <a:ext cx="3611510" cy="1738203"/>
          </a:xfrm>
          <a:prstGeom prst="wedgeRectCallout">
            <a:avLst>
              <a:gd name="adj1" fmla="val -62261"/>
              <a:gd name="adj2" fmla="val -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NS ns1.google.com</a:t>
            </a:r>
          </a:p>
          <a:p>
            <a:r>
              <a:rPr lang="en-US" sz="2000" dirty="0"/>
              <a:t>A ns1.google.com 8.8.0.2</a:t>
            </a:r>
          </a:p>
          <a:p>
            <a:r>
              <a:rPr lang="en-US" sz="2000" dirty="0"/>
              <a:t>DS Hash(DNSKEY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google</a:t>
            </a:r>
            <a:r>
              <a:rPr lang="en-US" sz="2000" dirty="0"/>
              <a:t>)</a:t>
            </a:r>
          </a:p>
          <a:p>
            <a:r>
              <a:rPr lang="en-US" sz="2000" dirty="0"/>
              <a:t>RRSIG {Hash(DNSKEY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google</a:t>
            </a:r>
            <a:r>
              <a:rPr lang="en-US" sz="2000" dirty="0"/>
              <a:t>)}</a:t>
            </a:r>
            <a:r>
              <a:rPr lang="en-US" sz="2000" baseline="-25000" dirty="0"/>
              <a:t> </a:t>
            </a:r>
            <a:r>
              <a:rPr lang="en-US" sz="2000" baseline="-25000" dirty="0" err="1"/>
              <a:t>S</a:t>
            </a:r>
            <a:r>
              <a:rPr lang="en-US" sz="2000" baseline="-50000" dirty="0" err="1"/>
              <a:t>com</a:t>
            </a:r>
            <a:endParaRPr lang="en-US" sz="2000" dirty="0"/>
          </a:p>
          <a:p>
            <a:r>
              <a:rPr lang="en-US" sz="2000" dirty="0"/>
              <a:t>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com</a:t>
            </a:r>
            <a:endParaRPr lang="en-US" sz="2000" baseline="-25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0B9FD5-ADAC-22AF-3C9F-F836C5FAA2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1785600" cy="990600"/>
          </a:xfrm>
        </p:spPr>
        <p:txBody>
          <a:bodyPr/>
          <a:lstStyle/>
          <a:p>
            <a:r>
              <a:rPr lang="en-US" dirty="0"/>
              <a:t>Attack Example 3: Spoofing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28AD1615-17E2-9A90-DA34-EC3723CC7966}"/>
              </a:ext>
            </a:extLst>
          </p:cNvPr>
          <p:cNvSpPr/>
          <p:nvPr/>
        </p:nvSpPr>
        <p:spPr>
          <a:xfrm rot="10800000">
            <a:off x="4351554" y="2335745"/>
            <a:ext cx="333649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Pictures\Server_icons_lnx\Icons\128X128\black_server.png">
            <a:extLst>
              <a:ext uri="{FF2B5EF4-FFF2-40B4-BE49-F238E27FC236}">
                <a16:creationId xmlns:a16="http://schemas.microsoft.com/office/drawing/2014/main" id="{6E9134E0-B738-72E8-080C-4F0521065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13" y="1571657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3F2EAFF1-DD6D-D4DE-2ABF-9ED6AEC94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18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FBD37F55-C2CE-D954-5C9A-06E186788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89" y="551109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B2281863-5914-F42B-FDD5-7E5D04929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1" y="486315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48A118A0-1983-5131-5AEB-80FCD8A9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0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7ECAA0-DF69-E1FB-10AB-DF2B7E24B3BC}"/>
              </a:ext>
            </a:extLst>
          </p:cNvPr>
          <p:cNvSpPr txBox="1"/>
          <p:nvPr/>
        </p:nvSpPr>
        <p:spPr>
          <a:xfrm>
            <a:off x="5339239" y="6161320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0FAA79-C0A2-95AD-DF30-9A701DE4E673}"/>
              </a:ext>
            </a:extLst>
          </p:cNvPr>
          <p:cNvSpPr txBox="1"/>
          <p:nvPr/>
        </p:nvSpPr>
        <p:spPr>
          <a:xfrm>
            <a:off x="6269752" y="5483646"/>
            <a:ext cx="1987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a.gtld-server.com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3B713D-19A1-6CE7-573F-65F54987E65C}"/>
              </a:ext>
            </a:extLst>
          </p:cNvPr>
          <p:cNvSpPr txBox="1"/>
          <p:nvPr/>
        </p:nvSpPr>
        <p:spPr>
          <a:xfrm>
            <a:off x="6351883" y="3760844"/>
            <a:ext cx="18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ns1.google.com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281374-5317-2ED6-9C9F-520A138092C1}"/>
              </a:ext>
            </a:extLst>
          </p:cNvPr>
          <p:cNvSpPr txBox="1"/>
          <p:nvPr/>
        </p:nvSpPr>
        <p:spPr>
          <a:xfrm>
            <a:off x="6267691" y="1176111"/>
            <a:ext cx="1991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A6446F-EDA2-BE11-2304-B726D3A0CE93}"/>
              </a:ext>
            </a:extLst>
          </p:cNvPr>
          <p:cNvSpPr txBox="1"/>
          <p:nvPr/>
        </p:nvSpPr>
        <p:spPr>
          <a:xfrm>
            <a:off x="3333176" y="3793952"/>
            <a:ext cx="2175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6CBA09A-6747-8DB4-79BE-166743D5EAC9}"/>
              </a:ext>
            </a:extLst>
          </p:cNvPr>
          <p:cNvCxnSpPr/>
          <p:nvPr/>
        </p:nvCxnSpPr>
        <p:spPr>
          <a:xfrm flipV="1">
            <a:off x="7279009" y="2377554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6A0FFC9-939B-8AF4-FC06-666D002C6140}"/>
              </a:ext>
            </a:extLst>
          </p:cNvPr>
          <p:cNvGrpSpPr/>
          <p:nvPr/>
        </p:nvGrpSpPr>
        <p:grpSpPr>
          <a:xfrm>
            <a:off x="4177538" y="1459171"/>
            <a:ext cx="995806" cy="1009667"/>
            <a:chOff x="2031574" y="1544211"/>
            <a:chExt cx="1306812" cy="127092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6867131-40A7-A558-E9D6-ECEB6A283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31574" y="1544211"/>
              <a:ext cx="887632" cy="100621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A5607C1-536A-E270-3164-1BADA79A6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417" y="2173170"/>
              <a:ext cx="641969" cy="641969"/>
            </a:xfrm>
            <a:prstGeom prst="rect">
              <a:avLst/>
            </a:prstGeom>
          </p:spPr>
        </p:pic>
      </p:grpSp>
      <p:pic>
        <p:nvPicPr>
          <p:cNvPr id="44" name="Picture 2" descr="D:\Classes\CS 4700\assets\key.png">
            <a:extLst>
              <a:ext uri="{FF2B5EF4-FFF2-40B4-BE49-F238E27FC236}">
                <a16:creationId xmlns:a16="http://schemas.microsoft.com/office/drawing/2014/main" id="{404D6AB3-E28F-D4C8-8AC5-C358CDDE9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654" y="3418894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Classes\CS 4700\assets\key.png">
            <a:extLst>
              <a:ext uri="{FF2B5EF4-FFF2-40B4-BE49-F238E27FC236}">
                <a16:creationId xmlns:a16="http://schemas.microsoft.com/office/drawing/2014/main" id="{A99A3B5D-FE5B-DF45-D04D-0241D8D33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655" y="5130256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:\Classes\CS 4700\assets\key.png">
            <a:extLst>
              <a:ext uri="{FF2B5EF4-FFF2-40B4-BE49-F238E27FC236}">
                <a16:creationId xmlns:a16="http://schemas.microsoft.com/office/drawing/2014/main" id="{3F04BD68-C2DD-BEDD-571F-19AE84846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07" y="5928935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FDCBB17-BFAA-1E47-E0BB-DF2002A41CA7}"/>
              </a:ext>
            </a:extLst>
          </p:cNvPr>
          <p:cNvCxnSpPr/>
          <p:nvPr/>
        </p:nvCxnSpPr>
        <p:spPr>
          <a:xfrm>
            <a:off x="4684156" y="4251052"/>
            <a:ext cx="709517" cy="1122686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ABFE9F1-82EB-62F4-E77B-CE682067806D}"/>
              </a:ext>
            </a:extLst>
          </p:cNvPr>
          <p:cNvCxnSpPr/>
          <p:nvPr/>
        </p:nvCxnSpPr>
        <p:spPr>
          <a:xfrm>
            <a:off x="5232064" y="4180799"/>
            <a:ext cx="1721190" cy="760178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85AB7D25-4D60-386C-3A04-B0C54569C542}"/>
              </a:ext>
            </a:extLst>
          </p:cNvPr>
          <p:cNvSpPr/>
          <p:nvPr/>
        </p:nvSpPr>
        <p:spPr>
          <a:xfrm>
            <a:off x="8234322" y="4863153"/>
            <a:ext cx="3611510" cy="10425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:\Classes\CS 4700\assets\devil-icon.png">
            <a:extLst>
              <a:ext uri="{FF2B5EF4-FFF2-40B4-BE49-F238E27FC236}">
                <a16:creationId xmlns:a16="http://schemas.microsoft.com/office/drawing/2014/main" id="{FC244738-3B93-79EC-4E7B-CF0530118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4" y="539882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ular Callout 34">
            <a:extLst>
              <a:ext uri="{FF2B5EF4-FFF2-40B4-BE49-F238E27FC236}">
                <a16:creationId xmlns:a16="http://schemas.microsoft.com/office/drawing/2014/main" id="{C82FA86F-6BA0-B5B4-0321-D8D8440A5DA5}"/>
              </a:ext>
            </a:extLst>
          </p:cNvPr>
          <p:cNvSpPr/>
          <p:nvPr/>
        </p:nvSpPr>
        <p:spPr>
          <a:xfrm>
            <a:off x="2129174" y="5045480"/>
            <a:ext cx="4497910" cy="1480956"/>
          </a:xfrm>
          <a:prstGeom prst="wedgeRectCallout">
            <a:avLst>
              <a:gd name="adj1" fmla="val -63468"/>
              <a:gd name="adj2" fmla="val -1231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www.google.com 123.45.67.89</a:t>
            </a:r>
          </a:p>
          <a:p>
            <a:pPr algn="ctr"/>
            <a:r>
              <a:rPr lang="en-US" sz="2400" dirty="0"/>
              <a:t>RRSIG {Hash(</a:t>
            </a:r>
            <a:r>
              <a:rPr lang="en-US" sz="2400" i="1" dirty="0"/>
              <a:t>A Record</a:t>
            </a:r>
            <a:r>
              <a:rPr lang="en-US" sz="2400" dirty="0"/>
              <a:t>)}</a:t>
            </a:r>
            <a:r>
              <a:rPr lang="en-US" sz="2400" baseline="-25000" dirty="0" err="1"/>
              <a:t>S</a:t>
            </a:r>
            <a:r>
              <a:rPr lang="en-US" sz="2400" baseline="-50000" dirty="0" err="1"/>
              <a:t>attacker</a:t>
            </a:r>
            <a:endParaRPr lang="en-US" sz="2400" baseline="-50000" dirty="0"/>
          </a:p>
          <a:p>
            <a:pPr algn="ctr"/>
            <a:r>
              <a:rPr lang="en-US" sz="2400" dirty="0"/>
              <a:t>DNSKEY </a:t>
            </a:r>
            <a:r>
              <a:rPr lang="en-US" sz="2400" dirty="0" err="1"/>
              <a:t>P</a:t>
            </a:r>
            <a:r>
              <a:rPr lang="en-US" sz="2400" baseline="-25000" dirty="0" err="1"/>
              <a:t>attacker</a:t>
            </a:r>
            <a:endParaRPr lang="en-US" sz="2400" baseline="-25000" dirty="0"/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E1FE76CF-11C9-9D8F-0A2B-098767AE00C5}"/>
              </a:ext>
            </a:extLst>
          </p:cNvPr>
          <p:cNvSpPr/>
          <p:nvPr/>
        </p:nvSpPr>
        <p:spPr>
          <a:xfrm>
            <a:off x="66319" y="2211284"/>
            <a:ext cx="3909430" cy="1877635"/>
          </a:xfrm>
          <a:prstGeom prst="cloudCallout">
            <a:avLst>
              <a:gd name="adj1" fmla="val 58723"/>
              <a:gd name="adj2" fmla="val 24514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RRSIG validates, but </a:t>
            </a:r>
            <a:r>
              <a:rPr lang="en-US" sz="2400" dirty="0" err="1"/>
              <a:t>P</a:t>
            </a:r>
            <a:r>
              <a:rPr lang="en-US" sz="2400" baseline="-25000" dirty="0" err="1"/>
              <a:t>attacker</a:t>
            </a:r>
            <a:r>
              <a:rPr lang="en-US" sz="2400" dirty="0"/>
              <a:t> is not Google’s DNSKEY</a:t>
            </a: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B92BA60D-2DEA-F112-3FFB-2370020BE807}"/>
              </a:ext>
            </a:extLst>
          </p:cNvPr>
          <p:cNvSpPr/>
          <p:nvPr/>
        </p:nvSpPr>
        <p:spPr>
          <a:xfrm>
            <a:off x="3035638" y="4703063"/>
            <a:ext cx="2511074" cy="2147333"/>
          </a:xfrm>
          <a:prstGeom prst="mathMultiply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ular Callout 35">
            <a:extLst>
              <a:ext uri="{FF2B5EF4-FFF2-40B4-BE49-F238E27FC236}">
                <a16:creationId xmlns:a16="http://schemas.microsoft.com/office/drawing/2014/main" id="{79887C0A-5475-BEF2-5326-2C6193E7EEC4}"/>
              </a:ext>
            </a:extLst>
          </p:cNvPr>
          <p:cNvSpPr/>
          <p:nvPr/>
        </p:nvSpPr>
        <p:spPr>
          <a:xfrm>
            <a:off x="8474471" y="2162882"/>
            <a:ext cx="3611505" cy="1266118"/>
          </a:xfrm>
          <a:prstGeom prst="wedgeRectCallout">
            <a:avLst>
              <a:gd name="adj1" fmla="val -70372"/>
              <a:gd name="adj2" fmla="val 38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A www.google.com 128.1.0.4</a:t>
            </a:r>
          </a:p>
          <a:p>
            <a:r>
              <a:rPr lang="en-US" sz="2000" dirty="0"/>
              <a:t>RRSIG {Hash(</a:t>
            </a:r>
            <a:r>
              <a:rPr lang="en-US" sz="2000" i="1" dirty="0"/>
              <a:t>A</a:t>
            </a:r>
            <a:r>
              <a:rPr lang="en-US" sz="2000" dirty="0"/>
              <a:t>)}</a:t>
            </a:r>
            <a:r>
              <a:rPr lang="en-US" sz="2000" baseline="-25000" dirty="0" err="1"/>
              <a:t>S</a:t>
            </a:r>
            <a:r>
              <a:rPr lang="en-US" sz="2000" baseline="-50000" dirty="0" err="1"/>
              <a:t>google</a:t>
            </a:r>
            <a:endParaRPr lang="en-US" sz="2000" baseline="-50000" dirty="0"/>
          </a:p>
          <a:p>
            <a:r>
              <a:rPr lang="en-US" sz="2000" dirty="0"/>
              <a:t>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google</a:t>
            </a:r>
            <a:endParaRPr lang="en-US" sz="2000" baseline="-25000" dirty="0"/>
          </a:p>
        </p:txBody>
      </p:sp>
      <p:sp>
        <p:nvSpPr>
          <p:cNvPr id="24" name="Rectangular Callout 26">
            <a:extLst>
              <a:ext uri="{FF2B5EF4-FFF2-40B4-BE49-F238E27FC236}">
                <a16:creationId xmlns:a16="http://schemas.microsoft.com/office/drawing/2014/main" id="{702B03BF-CF97-4B8A-B954-17C8F88D327D}"/>
              </a:ext>
            </a:extLst>
          </p:cNvPr>
          <p:cNvSpPr/>
          <p:nvPr/>
        </p:nvSpPr>
        <p:spPr>
          <a:xfrm flipH="1">
            <a:off x="712176" y="1459171"/>
            <a:ext cx="3096141" cy="543571"/>
          </a:xfrm>
          <a:prstGeom prst="wedgeRectCallout">
            <a:avLst>
              <a:gd name="adj1" fmla="val -61220"/>
              <a:gd name="adj2" fmla="val -2830"/>
            </a:avLst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www.google.com?</a:t>
            </a:r>
          </a:p>
        </p:txBody>
      </p:sp>
    </p:spTree>
    <p:extLst>
      <p:ext uri="{BB962C8B-B14F-4D97-AF65-F5344CB8AC3E}">
        <p14:creationId xmlns:p14="http://schemas.microsoft.com/office/powerpoint/2010/main" val="229383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9" grpId="0" animBg="1"/>
      <p:bldP spid="22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0E5B4-5532-F243-C7DE-85ADCED45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422431E-EC31-AB79-B5F2-FA3904E9A61D}"/>
              </a:ext>
            </a:extLst>
          </p:cNvPr>
          <p:cNvCxnSpPr/>
          <p:nvPr/>
        </p:nvCxnSpPr>
        <p:spPr>
          <a:xfrm flipV="1">
            <a:off x="1491592" y="4297461"/>
            <a:ext cx="2153708" cy="11597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Rectangular Callout 34">
            <a:extLst>
              <a:ext uri="{FF2B5EF4-FFF2-40B4-BE49-F238E27FC236}">
                <a16:creationId xmlns:a16="http://schemas.microsoft.com/office/drawing/2014/main" id="{8C88A19F-D608-EA51-A86A-36136955727D}"/>
              </a:ext>
            </a:extLst>
          </p:cNvPr>
          <p:cNvSpPr/>
          <p:nvPr/>
        </p:nvSpPr>
        <p:spPr>
          <a:xfrm>
            <a:off x="8212036" y="4167477"/>
            <a:ext cx="3611510" cy="1738203"/>
          </a:xfrm>
          <a:prstGeom prst="wedgeRectCallout">
            <a:avLst>
              <a:gd name="adj1" fmla="val -62261"/>
              <a:gd name="adj2" fmla="val -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NS ns1.google.com</a:t>
            </a:r>
          </a:p>
          <a:p>
            <a:r>
              <a:rPr lang="en-US" sz="2000" dirty="0"/>
              <a:t>A ns1.google.com 8.8.0.2</a:t>
            </a:r>
          </a:p>
          <a:p>
            <a:r>
              <a:rPr lang="en-US" sz="2000" dirty="0"/>
              <a:t>DS Hash(DNSKEY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google</a:t>
            </a:r>
            <a:r>
              <a:rPr lang="en-US" sz="2000" dirty="0"/>
              <a:t>)</a:t>
            </a:r>
          </a:p>
          <a:p>
            <a:r>
              <a:rPr lang="en-US" sz="2000" dirty="0"/>
              <a:t>RRSIG {Hash(DNSKEY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google</a:t>
            </a:r>
            <a:r>
              <a:rPr lang="en-US" sz="2000" dirty="0"/>
              <a:t>)}</a:t>
            </a:r>
            <a:r>
              <a:rPr lang="en-US" sz="2000" baseline="-25000" dirty="0"/>
              <a:t> </a:t>
            </a:r>
            <a:r>
              <a:rPr lang="en-US" sz="2000" baseline="-25000" dirty="0" err="1"/>
              <a:t>S</a:t>
            </a:r>
            <a:r>
              <a:rPr lang="en-US" sz="2000" baseline="-50000" dirty="0" err="1"/>
              <a:t>com</a:t>
            </a:r>
            <a:endParaRPr lang="en-US" sz="2000" dirty="0"/>
          </a:p>
          <a:p>
            <a:r>
              <a:rPr lang="en-US" sz="2000" dirty="0"/>
              <a:t>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com</a:t>
            </a:r>
            <a:endParaRPr lang="en-US" sz="2000" baseline="-25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6D8B1-34A0-44BD-6C62-D6905841FF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1785600" cy="990600"/>
          </a:xfrm>
        </p:spPr>
        <p:txBody>
          <a:bodyPr/>
          <a:lstStyle/>
          <a:p>
            <a:r>
              <a:rPr lang="en-US" dirty="0"/>
              <a:t>Attack Example 4: Denial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6480DB41-7E79-E021-9DD9-DF273C3BAAF1}"/>
              </a:ext>
            </a:extLst>
          </p:cNvPr>
          <p:cNvSpPr/>
          <p:nvPr/>
        </p:nvSpPr>
        <p:spPr>
          <a:xfrm rot="10800000">
            <a:off x="4351554" y="2335745"/>
            <a:ext cx="333649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Pictures\Server_icons_lnx\Icons\128X128\black_server.png">
            <a:extLst>
              <a:ext uri="{FF2B5EF4-FFF2-40B4-BE49-F238E27FC236}">
                <a16:creationId xmlns:a16="http://schemas.microsoft.com/office/drawing/2014/main" id="{385B9A6C-84ED-7AB6-A712-0BAFB00BD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13" y="1571657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A32F82A9-DEDD-107C-9907-99375877E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18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38C71524-C0AF-82BF-8282-3B1E4918A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89" y="551109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E231B991-10D9-1FFC-4047-3BA3AAF6D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1" y="486315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292D0220-1ADC-7BD4-43A6-A86FB660C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0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54E793-7EFF-725A-F991-C18F694D4651}"/>
              </a:ext>
            </a:extLst>
          </p:cNvPr>
          <p:cNvSpPr txBox="1"/>
          <p:nvPr/>
        </p:nvSpPr>
        <p:spPr>
          <a:xfrm>
            <a:off x="5339239" y="6161320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8CC79D-779A-385C-D9CF-9CF7305DFA09}"/>
              </a:ext>
            </a:extLst>
          </p:cNvPr>
          <p:cNvSpPr txBox="1"/>
          <p:nvPr/>
        </p:nvSpPr>
        <p:spPr>
          <a:xfrm>
            <a:off x="6269752" y="5483646"/>
            <a:ext cx="1987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a.gtld-server.com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270172-A40B-7532-86D3-A3630D1F32CD}"/>
              </a:ext>
            </a:extLst>
          </p:cNvPr>
          <p:cNvSpPr txBox="1"/>
          <p:nvPr/>
        </p:nvSpPr>
        <p:spPr>
          <a:xfrm>
            <a:off x="6351883" y="3760844"/>
            <a:ext cx="18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ns1.google.com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78E330-A812-83D1-2CBE-90766853D20E}"/>
              </a:ext>
            </a:extLst>
          </p:cNvPr>
          <p:cNvSpPr txBox="1"/>
          <p:nvPr/>
        </p:nvSpPr>
        <p:spPr>
          <a:xfrm>
            <a:off x="6267691" y="1176111"/>
            <a:ext cx="1991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E322B1-82F0-ADA7-4DC6-3FEEF5A1BCB7}"/>
              </a:ext>
            </a:extLst>
          </p:cNvPr>
          <p:cNvSpPr txBox="1"/>
          <p:nvPr/>
        </p:nvSpPr>
        <p:spPr>
          <a:xfrm>
            <a:off x="3333176" y="3793952"/>
            <a:ext cx="2175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B2EE51-52D3-B47A-318F-08197DE4F0D4}"/>
              </a:ext>
            </a:extLst>
          </p:cNvPr>
          <p:cNvCxnSpPr/>
          <p:nvPr/>
        </p:nvCxnSpPr>
        <p:spPr>
          <a:xfrm flipV="1">
            <a:off x="7279009" y="2377554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D99B7BC-81B5-1DB7-0A21-C9C18DF3A79B}"/>
              </a:ext>
            </a:extLst>
          </p:cNvPr>
          <p:cNvGrpSpPr/>
          <p:nvPr/>
        </p:nvGrpSpPr>
        <p:grpSpPr>
          <a:xfrm>
            <a:off x="4177538" y="1459171"/>
            <a:ext cx="995806" cy="1009667"/>
            <a:chOff x="2031574" y="1544211"/>
            <a:chExt cx="1306812" cy="127092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5459182-783B-E844-B246-20172FBA6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31574" y="1544211"/>
              <a:ext cx="887632" cy="100621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6C9564D-981E-113D-14B6-BF9C87505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417" y="2173170"/>
              <a:ext cx="641969" cy="641969"/>
            </a:xfrm>
            <a:prstGeom prst="rect">
              <a:avLst/>
            </a:prstGeom>
          </p:spPr>
        </p:pic>
      </p:grpSp>
      <p:pic>
        <p:nvPicPr>
          <p:cNvPr id="44" name="Picture 2" descr="D:\Classes\CS 4700\assets\key.png">
            <a:extLst>
              <a:ext uri="{FF2B5EF4-FFF2-40B4-BE49-F238E27FC236}">
                <a16:creationId xmlns:a16="http://schemas.microsoft.com/office/drawing/2014/main" id="{C1373F91-8B1F-5DD0-C765-0226462B6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654" y="3418894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Classes\CS 4700\assets\key.png">
            <a:extLst>
              <a:ext uri="{FF2B5EF4-FFF2-40B4-BE49-F238E27FC236}">
                <a16:creationId xmlns:a16="http://schemas.microsoft.com/office/drawing/2014/main" id="{BFF66A5B-7594-9C87-AABB-C803E2AD6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655" y="5130256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:\Classes\CS 4700\assets\key.png">
            <a:extLst>
              <a:ext uri="{FF2B5EF4-FFF2-40B4-BE49-F238E27FC236}">
                <a16:creationId xmlns:a16="http://schemas.microsoft.com/office/drawing/2014/main" id="{8F29F7CF-B3B8-DB9E-C906-7B904F297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07" y="5928935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4A84751-47E6-8969-FD00-3207D6755CED}"/>
              </a:ext>
            </a:extLst>
          </p:cNvPr>
          <p:cNvCxnSpPr/>
          <p:nvPr/>
        </p:nvCxnSpPr>
        <p:spPr>
          <a:xfrm>
            <a:off x="4684156" y="4251052"/>
            <a:ext cx="709517" cy="1122686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25A99A1-3EAB-A1BB-0EFA-690A9B024C9D}"/>
              </a:ext>
            </a:extLst>
          </p:cNvPr>
          <p:cNvCxnSpPr/>
          <p:nvPr/>
        </p:nvCxnSpPr>
        <p:spPr>
          <a:xfrm>
            <a:off x="5232064" y="4180799"/>
            <a:ext cx="1721190" cy="760178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E5132AC4-6C06-D3EE-FB28-4DD707560C34}"/>
              </a:ext>
            </a:extLst>
          </p:cNvPr>
          <p:cNvSpPr/>
          <p:nvPr/>
        </p:nvSpPr>
        <p:spPr>
          <a:xfrm>
            <a:off x="8234322" y="4863153"/>
            <a:ext cx="3611510" cy="10425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:\Classes\CS 4700\assets\devil-icon.png">
            <a:extLst>
              <a:ext uri="{FF2B5EF4-FFF2-40B4-BE49-F238E27FC236}">
                <a16:creationId xmlns:a16="http://schemas.microsoft.com/office/drawing/2014/main" id="{8AE9317B-1B60-D86D-490B-27D8E4D99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4" y="539882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ular Callout 34">
            <a:extLst>
              <a:ext uri="{FF2B5EF4-FFF2-40B4-BE49-F238E27FC236}">
                <a16:creationId xmlns:a16="http://schemas.microsoft.com/office/drawing/2014/main" id="{C77D4260-F619-F5ED-956B-81EFB7A98206}"/>
              </a:ext>
            </a:extLst>
          </p:cNvPr>
          <p:cNvSpPr/>
          <p:nvPr/>
        </p:nvSpPr>
        <p:spPr>
          <a:xfrm>
            <a:off x="2216418" y="5353507"/>
            <a:ext cx="4497910" cy="807813"/>
          </a:xfrm>
          <a:prstGeom prst="wedgeRectCallout">
            <a:avLst>
              <a:gd name="adj1" fmla="val -63468"/>
              <a:gd name="adj2" fmla="val -1231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NXDOMAIN for www.google.com</a:t>
            </a:r>
            <a:endParaRPr lang="en-US" sz="2400" baseline="-25000" dirty="0"/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58E119FC-F014-4678-1ABA-3BAF97877001}"/>
              </a:ext>
            </a:extLst>
          </p:cNvPr>
          <p:cNvSpPr/>
          <p:nvPr/>
        </p:nvSpPr>
        <p:spPr>
          <a:xfrm>
            <a:off x="66319" y="2211284"/>
            <a:ext cx="3909430" cy="1877635"/>
          </a:xfrm>
          <a:prstGeom prst="cloudCallout">
            <a:avLst>
              <a:gd name="adj1" fmla="val 58723"/>
              <a:gd name="adj2" fmla="val 24514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DS for google.com means error response should be NSEC (signed)</a:t>
            </a: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76107454-E003-28D7-2B9C-D8FF60F03508}"/>
              </a:ext>
            </a:extLst>
          </p:cNvPr>
          <p:cNvSpPr/>
          <p:nvPr/>
        </p:nvSpPr>
        <p:spPr>
          <a:xfrm>
            <a:off x="3035638" y="4703063"/>
            <a:ext cx="2511074" cy="2147333"/>
          </a:xfrm>
          <a:prstGeom prst="mathMultiply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ular Callout 35">
            <a:extLst>
              <a:ext uri="{FF2B5EF4-FFF2-40B4-BE49-F238E27FC236}">
                <a16:creationId xmlns:a16="http://schemas.microsoft.com/office/drawing/2014/main" id="{FE50B16D-C3A1-1B78-0113-AF7C5E630E35}"/>
              </a:ext>
            </a:extLst>
          </p:cNvPr>
          <p:cNvSpPr/>
          <p:nvPr/>
        </p:nvSpPr>
        <p:spPr>
          <a:xfrm>
            <a:off x="8474471" y="2162882"/>
            <a:ext cx="3611505" cy="1266118"/>
          </a:xfrm>
          <a:prstGeom prst="wedgeRectCallout">
            <a:avLst>
              <a:gd name="adj1" fmla="val -70372"/>
              <a:gd name="adj2" fmla="val 38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A www.google.com 128.1.0.4</a:t>
            </a:r>
          </a:p>
          <a:p>
            <a:r>
              <a:rPr lang="en-US" sz="2000" dirty="0"/>
              <a:t>RRSIG {Hash(</a:t>
            </a:r>
            <a:r>
              <a:rPr lang="en-US" sz="2000" i="1" dirty="0"/>
              <a:t>A</a:t>
            </a:r>
            <a:r>
              <a:rPr lang="en-US" sz="2000" dirty="0"/>
              <a:t>)}</a:t>
            </a:r>
            <a:r>
              <a:rPr lang="en-US" sz="2000" baseline="-25000" dirty="0" err="1"/>
              <a:t>S</a:t>
            </a:r>
            <a:r>
              <a:rPr lang="en-US" sz="2000" baseline="-50000" dirty="0" err="1"/>
              <a:t>google</a:t>
            </a:r>
            <a:endParaRPr lang="en-US" sz="2000" baseline="-50000" dirty="0"/>
          </a:p>
          <a:p>
            <a:r>
              <a:rPr lang="en-US" sz="2000" dirty="0"/>
              <a:t>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google</a:t>
            </a:r>
            <a:endParaRPr lang="en-US" sz="2000" baseline="-25000" dirty="0"/>
          </a:p>
        </p:txBody>
      </p:sp>
      <p:sp>
        <p:nvSpPr>
          <p:cNvPr id="24" name="Rectangular Callout 26">
            <a:extLst>
              <a:ext uri="{FF2B5EF4-FFF2-40B4-BE49-F238E27FC236}">
                <a16:creationId xmlns:a16="http://schemas.microsoft.com/office/drawing/2014/main" id="{6CBFCEB8-EC2D-4012-02A0-8EFC05784145}"/>
              </a:ext>
            </a:extLst>
          </p:cNvPr>
          <p:cNvSpPr/>
          <p:nvPr/>
        </p:nvSpPr>
        <p:spPr>
          <a:xfrm flipH="1">
            <a:off x="712176" y="1459171"/>
            <a:ext cx="3096141" cy="543571"/>
          </a:xfrm>
          <a:prstGeom prst="wedgeRectCallout">
            <a:avLst>
              <a:gd name="adj1" fmla="val -61220"/>
              <a:gd name="adj2" fmla="val -2830"/>
            </a:avLst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www.google.com?</a:t>
            </a:r>
          </a:p>
        </p:txBody>
      </p:sp>
    </p:spTree>
    <p:extLst>
      <p:ext uri="{BB962C8B-B14F-4D97-AF65-F5344CB8AC3E}">
        <p14:creationId xmlns:p14="http://schemas.microsoft.com/office/powerpoint/2010/main" val="375343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9" grpId="0" animBg="1"/>
      <p:bldP spid="22" grpId="0" animBg="1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322D8-9D8F-A54F-878E-A44FBD2C4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DNSSEC adoption by Country Code TLDs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21AAE1-1683-FF43-B783-74E5DD83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CA7330-B4E6-0427-48B4-89962AA87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872" y="1561071"/>
            <a:ext cx="9301927" cy="529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3DF7D8-9AC7-7A48-B94C-ACD1F2385BBC}"/>
              </a:ext>
            </a:extLst>
          </p:cNvPr>
          <p:cNvSpPr txBox="1"/>
          <p:nvPr/>
        </p:nvSpPr>
        <p:spPr>
          <a:xfrm>
            <a:off x="2639292" y="6382069"/>
            <a:ext cx="579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https://www.internetsociety.org/deploy360/dnssec/maps/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00A2CA-936B-7AB2-22B3-7EBF27907D62}"/>
              </a:ext>
            </a:extLst>
          </p:cNvPr>
          <p:cNvSpPr txBox="1"/>
          <p:nvPr/>
        </p:nvSpPr>
        <p:spPr>
          <a:xfrm>
            <a:off x="153563" y="2415639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Are top level domains adopting DNSSEC?</a:t>
            </a:r>
          </a:p>
        </p:txBody>
      </p:sp>
    </p:spTree>
    <p:extLst>
      <p:ext uri="{BB962C8B-B14F-4D97-AF65-F5344CB8AC3E}">
        <p14:creationId xmlns:p14="http://schemas.microsoft.com/office/powerpoint/2010/main" val="35818679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833570-5F9D-5245-AD52-4277F30B5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DNSSEC Validation Rates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13361-EE3F-794C-84D0-8D9A9B043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45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7A8806-AF27-1F27-155E-D16A4A0B6A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250"/>
          <a:stretch/>
        </p:blipFill>
        <p:spPr>
          <a:xfrm>
            <a:off x="2830424" y="1555890"/>
            <a:ext cx="8849146" cy="53021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9F576B-3B0B-BD41-9799-C5630C03D0FF}"/>
              </a:ext>
            </a:extLst>
          </p:cNvPr>
          <p:cNvSpPr txBox="1"/>
          <p:nvPr/>
        </p:nvSpPr>
        <p:spPr>
          <a:xfrm>
            <a:off x="1922370" y="6359419"/>
            <a:ext cx="394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https://stats.labs.apnic.net/dnssec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E3BCD6-8161-2614-7854-17AC7D89021D}"/>
              </a:ext>
            </a:extLst>
          </p:cNvPr>
          <p:cNvSpPr txBox="1"/>
          <p:nvPr/>
        </p:nvSpPr>
        <p:spPr>
          <a:xfrm>
            <a:off x="153563" y="2415639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Are local DNS resolvers validating DNSSEC records?</a:t>
            </a:r>
          </a:p>
        </p:txBody>
      </p:sp>
    </p:spTree>
    <p:extLst>
      <p:ext uri="{BB962C8B-B14F-4D97-AF65-F5344CB8AC3E}">
        <p14:creationId xmlns:p14="http://schemas.microsoft.com/office/powerpoint/2010/main" val="42751185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Well is DNSSEC managed?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Looked at 147M domains, 60K+ resolvers over 21 months</a:t>
            </a:r>
          </a:p>
          <a:p>
            <a:r>
              <a:rPr lang="en-US" dirty="0"/>
              <a:t>TLDs, </a:t>
            </a:r>
            <a:r>
              <a:rPr lang="en-US" dirty="0" err="1"/>
              <a:t>ccTLDs</a:t>
            </a:r>
            <a:r>
              <a:rPr lang="en-US" dirty="0"/>
              <a:t> broadly deploy</a:t>
            </a:r>
          </a:p>
          <a:p>
            <a:pPr lvl="1"/>
            <a:r>
              <a:rPr lang="en-US" dirty="0"/>
              <a:t>But only 1-2% of second-level domains use it</a:t>
            </a:r>
          </a:p>
          <a:p>
            <a:r>
              <a:rPr lang="en-US" dirty="0"/>
              <a:t>Pervasive record mismanagement</a:t>
            </a:r>
          </a:p>
          <a:p>
            <a:pPr lvl="1"/>
            <a:r>
              <a:rPr lang="en-US" dirty="0"/>
              <a:t>Nearly 33% of DNSSEC-enabled domains can’t be validated</a:t>
            </a:r>
          </a:p>
          <a:p>
            <a:r>
              <a:rPr lang="en-US" dirty="0"/>
              <a:t>Resolvers not validating properly</a:t>
            </a:r>
          </a:p>
          <a:p>
            <a:pPr lvl="1"/>
            <a:r>
              <a:rPr lang="en-US" dirty="0"/>
              <a:t>80+% of resolvers ask for DNSSEC records</a:t>
            </a:r>
          </a:p>
          <a:p>
            <a:pPr lvl="1"/>
            <a:r>
              <a:rPr lang="en-US" dirty="0"/>
              <a:t>Only 12% bother to check the result!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28" b="13385"/>
          <a:stretch/>
        </p:blipFill>
        <p:spPr>
          <a:xfrm>
            <a:off x="7028106" y="3913193"/>
            <a:ext cx="4775333" cy="24160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807D54-9E06-62DB-51FF-54A4F81E3BD7}"/>
              </a:ext>
            </a:extLst>
          </p:cNvPr>
          <p:cNvSpPr txBox="1"/>
          <p:nvPr/>
        </p:nvSpPr>
        <p:spPr>
          <a:xfrm>
            <a:off x="174372" y="6098399"/>
            <a:ext cx="6902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Chung et al. “A Longitudinal, End-to-End View of the DNSSEC Ecosystem”,</a:t>
            </a:r>
          </a:p>
          <a:p>
            <a:r>
              <a:rPr lang="en-US" dirty="0" err="1"/>
              <a:t>Usenix</a:t>
            </a:r>
            <a:r>
              <a:rPr lang="en-US" dirty="0"/>
              <a:t> Security 2017. </a:t>
            </a:r>
            <a:r>
              <a:rPr lang="en-US" dirty="0">
                <a:hlinkClick r:id="rId3"/>
              </a:rPr>
              <a:t>https://cbw.sh/static/pdf/chung-usenix17.pdf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792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C43B-D415-9A33-D52A-63D1E7761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DNSSEC Takeaways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F0C99B-82D2-64FB-3AA5-648FE6BBB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6D9E9-8C47-F011-6A07-2D73121ACDF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988800" cy="5105400"/>
          </a:xfrm>
        </p:spPr>
        <p:txBody>
          <a:bodyPr/>
          <a:lstStyle/>
          <a:p>
            <a:r>
              <a:rPr lang="en-US" dirty="0"/>
              <a:t>DNS records are security critical information</a:t>
            </a:r>
          </a:p>
          <a:p>
            <a:pPr lvl="1"/>
            <a:r>
              <a:rPr lang="en-US" dirty="0"/>
              <a:t>Hijacking DNS can result in many harms (e.g., surveillance, phishing, censorship)</a:t>
            </a:r>
          </a:p>
          <a:p>
            <a:r>
              <a:rPr lang="en-US" dirty="0"/>
              <a:t>DNSSEC is critical for authenticating DNS records</a:t>
            </a:r>
          </a:p>
          <a:p>
            <a:pPr lvl="1"/>
            <a:r>
              <a:rPr lang="en-US" dirty="0"/>
              <a:t>Creates a hierarchical PKI for authenticating DNS resource records</a:t>
            </a:r>
          </a:p>
          <a:p>
            <a:r>
              <a:rPr lang="en-US" dirty="0"/>
              <a:t>DNSSEC deployment is a mixed bag</a:t>
            </a:r>
          </a:p>
          <a:p>
            <a:pPr lvl="1"/>
            <a:r>
              <a:rPr lang="en-US" dirty="0"/>
              <a:t>Adopted by roots </a:t>
            </a:r>
            <a:r>
              <a:rPr lang="en-US"/>
              <a:t>and TLDs, </a:t>
            </a:r>
            <a:r>
              <a:rPr lang="en-US" dirty="0"/>
              <a:t>not well adopted by second-level domains</a:t>
            </a:r>
          </a:p>
          <a:p>
            <a:r>
              <a:rPr lang="en-US" dirty="0"/>
              <a:t>DNSSEC validation by local nameservers remains a problem</a:t>
            </a:r>
          </a:p>
          <a:p>
            <a:pPr lvl="1"/>
            <a:r>
              <a:rPr lang="en-US" dirty="0"/>
              <a:t>Some major ISPs (e.g., Comcast) have adopted</a:t>
            </a:r>
          </a:p>
          <a:p>
            <a:pPr lvl="1"/>
            <a:r>
              <a:rPr lang="en-US" dirty="0"/>
              <a:t>Third-party resolvers (e.g., Google and Cloudflare) have adopted</a:t>
            </a:r>
          </a:p>
          <a:p>
            <a:r>
              <a:rPr lang="en-US" dirty="0"/>
              <a:t>If you own a domain and your registrar supports DNSSEC, </a:t>
            </a:r>
            <a:r>
              <a:rPr lang="en-US" dirty="0">
                <a:solidFill>
                  <a:schemeClr val="accent1"/>
                </a:solidFill>
              </a:rPr>
              <a:t>turn it on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540771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E2C91-1256-BE1C-6D2B-79116231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0C8E9-5969-3C23-D7CB-B2CD71D6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F984A-39A7-3D15-CA7D-02D4652AEE2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Chung et al. “A Longitudinal, End-to-End View of the DNSSEC Ecosystem”, </a:t>
            </a:r>
            <a:r>
              <a:rPr lang="en-US" dirty="0" err="1"/>
              <a:t>Usenix</a:t>
            </a:r>
            <a:r>
              <a:rPr lang="en-US" dirty="0"/>
              <a:t> Security 2017. </a:t>
            </a:r>
            <a:r>
              <a:rPr lang="en-US" dirty="0">
                <a:hlinkClick r:id="rId2"/>
              </a:rPr>
              <a:t>https://cbw.sh/static/pdf/chung-usenix17.pdf</a:t>
            </a:r>
            <a:r>
              <a:rPr lang="en-US" dirty="0"/>
              <a:t> </a:t>
            </a:r>
          </a:p>
          <a:p>
            <a:r>
              <a:rPr lang="en-US" dirty="0"/>
              <a:t>Chung et al. “Understanding the Role of Registrars in DNSSEC Deployment”, Internet Measurement Conference, 2017. </a:t>
            </a:r>
            <a:r>
              <a:rPr lang="en-US" dirty="0">
                <a:hlinkClick r:id="rId3"/>
              </a:rPr>
              <a:t>https://cbw.sh/static/pdf/chung-imc17.pdf</a:t>
            </a:r>
            <a:endParaRPr lang="en-US" dirty="0"/>
          </a:p>
          <a:p>
            <a:r>
              <a:rPr lang="en-US" dirty="0"/>
              <a:t>Muller et al. “Roll, Roll, Roll your Root: A Comprehensive Analysis of the First Ever DNSSEC Root KSK Rollover”, Internet Measurement Conference, 2019. </a:t>
            </a:r>
            <a:r>
              <a:rPr lang="en-US" dirty="0">
                <a:hlinkClick r:id="rId4"/>
              </a:rPr>
              <a:t>https://taejoong.github.io/pubs/publications/muller-2019-ksk.pdf</a:t>
            </a:r>
            <a:endParaRPr lang="en-US" dirty="0"/>
          </a:p>
          <a:p>
            <a:r>
              <a:rPr lang="en-US" dirty="0"/>
              <a:t>Muller et al. “The Reality of Algorithm Agility: Studying the DNSSEC Algorithm Life-Cycle”, Internet Measurement </a:t>
            </a:r>
            <a:r>
              <a:rPr lang="en-US" dirty="0" err="1"/>
              <a:t>Confernce</a:t>
            </a:r>
            <a:r>
              <a:rPr lang="en-US" dirty="0"/>
              <a:t>, 2020. </a:t>
            </a:r>
            <a:r>
              <a:rPr lang="en-US" dirty="0">
                <a:hlinkClick r:id="rId5"/>
              </a:rPr>
              <a:t>https://taejoong.github.io/pubs/publications/muller-2020-algorithm.pdf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8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64F3B-629D-458E-8BCD-7B9B0203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sees your DNS requests?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4E9928-2AB4-4459-AC9E-2E1606EB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2D967-DA50-4E00-9A6E-3BFA087D777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en-US" dirty="0"/>
              <a:t>Your local DNS server </a:t>
            </a:r>
          </a:p>
          <a:p>
            <a:pPr lvl="1"/>
            <a:r>
              <a:rPr lang="en-US" dirty="0"/>
              <a:t>Who owns that server?</a:t>
            </a:r>
          </a:p>
          <a:p>
            <a:pPr lvl="1"/>
            <a:r>
              <a:rPr lang="en-US" dirty="0"/>
              <a:t>What can they figure out about you by what names you ask about?</a:t>
            </a:r>
          </a:p>
          <a:p>
            <a:pPr lvl="2"/>
            <a:r>
              <a:rPr lang="en-US" dirty="0"/>
              <a:t>Heath, Financial, Social, other private data...</a:t>
            </a:r>
          </a:p>
          <a:p>
            <a:pPr lvl="1"/>
            <a:r>
              <a:rPr lang="en-US" dirty="0"/>
              <a:t>What can they do with that information?  </a:t>
            </a:r>
            <a:r>
              <a:rPr lang="en-US" dirty="0">
                <a:solidFill>
                  <a:srgbClr val="00B050"/>
                </a:solidFill>
              </a:rPr>
              <a:t>$$$</a:t>
            </a:r>
          </a:p>
          <a:p>
            <a:r>
              <a:rPr lang="en-US" dirty="0"/>
              <a:t>Anyone who cares to look...</a:t>
            </a:r>
          </a:p>
          <a:p>
            <a:pPr lvl="1"/>
            <a:r>
              <a:rPr lang="en-US" dirty="0"/>
              <a:t>DNS on port 53 is not a confidential service and DNSSEC is not encrypted</a:t>
            </a:r>
          </a:p>
          <a:p>
            <a:r>
              <a:rPr lang="en-US" dirty="0"/>
              <a:t>Initially, privacy was </a:t>
            </a:r>
          </a:p>
          <a:p>
            <a:pPr lvl="1"/>
            <a:r>
              <a:rPr lang="en-US" dirty="0"/>
              <a:t>Not considered a requirement for DNS traffic, or </a:t>
            </a:r>
          </a:p>
          <a:p>
            <a:pPr lvl="1"/>
            <a:r>
              <a:rPr lang="en-US" dirty="0"/>
              <a:t>Assumed that network traffic was sufficiently private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166D81-1BE6-400A-8351-211F1DC1EB93}"/>
              </a:ext>
            </a:extLst>
          </p:cNvPr>
          <p:cNvSpPr txBox="1"/>
          <p:nvPr/>
        </p:nvSpPr>
        <p:spPr>
          <a:xfrm>
            <a:off x="0" y="5195455"/>
            <a:ext cx="8271163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4042C9-2F03-2147-BC82-876E59A68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555" y="351706"/>
            <a:ext cx="3289587" cy="380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8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64F3B-629D-458E-8BCD-7B9B0203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IETF RFC 7258 "Pervasive Monitoring Is an Attack"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4E9928-2AB4-4459-AC9E-2E1606EB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2D967-DA50-4E00-9A6E-3BFA087D777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en-US" dirty="0"/>
              <a:t>"Pervasive Monitoring (PM) Is a Widespread Attack on Privacy"</a:t>
            </a:r>
          </a:p>
          <a:p>
            <a:pPr lvl="1"/>
            <a:r>
              <a:rPr lang="en-US" dirty="0"/>
              <a:t>PM is distinguished by being indiscriminate and very large scale</a:t>
            </a:r>
          </a:p>
          <a:p>
            <a:r>
              <a:rPr lang="en-US" dirty="0"/>
              <a:t>Surveillance through intrusive gathering of protocol artifacts, such as</a:t>
            </a:r>
          </a:p>
          <a:p>
            <a:pPr lvl="1"/>
            <a:r>
              <a:rPr lang="en-US" dirty="0"/>
              <a:t>application content</a:t>
            </a:r>
          </a:p>
          <a:p>
            <a:pPr lvl="1"/>
            <a:r>
              <a:rPr lang="en-US" dirty="0"/>
              <a:t>protocol metadata, e.g., headers.</a:t>
            </a:r>
            <a:endParaRPr lang="en-US"/>
          </a:p>
          <a:p>
            <a:pPr lvl="1"/>
            <a:r>
              <a:rPr lang="en-US" dirty="0"/>
              <a:t>active or passive wiretaps </a:t>
            </a:r>
          </a:p>
          <a:p>
            <a:pPr lvl="1"/>
            <a:r>
              <a:rPr lang="en-US" dirty="0"/>
              <a:t>traffic analysis, (e.g., correlation, timing or measuring packet sizes)</a:t>
            </a:r>
          </a:p>
          <a:p>
            <a:pPr lvl="1"/>
            <a:r>
              <a:rPr lang="en-US" dirty="0"/>
              <a:t>subverting the cryptographic keys used to secure protocols </a:t>
            </a:r>
          </a:p>
        </p:txBody>
      </p:sp>
    </p:spTree>
    <p:extLst>
      <p:ext uri="{BB962C8B-B14F-4D97-AF65-F5344CB8AC3E}">
        <p14:creationId xmlns:p14="http://schemas.microsoft.com/office/powerpoint/2010/main" val="236512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1B4EE-ECC6-4FFC-B28D-1487B034E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DNS Privacy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D1D082-1401-4117-8779-2BCCD9888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4835374-4BF7-4333-AD7A-9ED388EC30F9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203200" y="1600200"/>
          <a:ext cx="11785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2840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9AB53-4F3A-4B45-BD4E-B89CA9368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Your Own DNS Provider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5D778D-6A5B-468F-8536-5FC6C26C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98EA5-1349-446F-BB2B-2C8385FDB44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fontScale="92500" lnSpcReduction="10000"/>
          </a:bodyPr>
          <a:lstStyle/>
          <a:p>
            <a:r>
              <a:rPr lang="en-US" dirty="0"/>
              <a:t>No need to rely on the default given by DHCP</a:t>
            </a:r>
          </a:p>
          <a:p>
            <a:r>
              <a:rPr lang="en-US" dirty="0"/>
              <a:t>There may be reasons to use/trust one DNS service over another</a:t>
            </a:r>
          </a:p>
          <a:p>
            <a:pPr lvl="2"/>
            <a:r>
              <a:rPr lang="en-US" dirty="0"/>
              <a:t>$$$, speed</a:t>
            </a:r>
          </a:p>
          <a:p>
            <a:pPr lvl="2"/>
            <a:r>
              <a:rPr lang="en-US" dirty="0"/>
              <a:t>Resilience to attacks; block domains associated with malicious activity</a:t>
            </a:r>
          </a:p>
          <a:p>
            <a:pPr lvl="2"/>
            <a:r>
              <a:rPr lang="en-US" dirty="0"/>
              <a:t>Privacy: delete or not keep logs of DNS requests 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Google DNS: 8.8.8.8</a:t>
            </a:r>
          </a:p>
          <a:p>
            <a:pPr lvl="2"/>
            <a:r>
              <a:rPr lang="en-US" dirty="0"/>
              <a:t>Fast, Resistant to DNS attacks (Kaminsky, …), keeps request IPs for 24 hours</a:t>
            </a:r>
          </a:p>
          <a:p>
            <a:pPr lvl="1"/>
            <a:r>
              <a:rPr lang="en-US" dirty="0"/>
              <a:t>Cloudflare &amp; APNIC: 1.1.1.1</a:t>
            </a:r>
          </a:p>
          <a:p>
            <a:pPr lvl="2"/>
            <a:r>
              <a:rPr lang="en-US" dirty="0"/>
              <a:t>Faster (according to dnsperf.com), does not log request IPs</a:t>
            </a:r>
          </a:p>
          <a:p>
            <a:pPr lvl="1"/>
            <a:r>
              <a:rPr lang="en-US" dirty="0"/>
              <a:t>Quad9: 9.9.9.9</a:t>
            </a:r>
          </a:p>
          <a:p>
            <a:pPr lvl="2"/>
            <a:r>
              <a:rPr lang="en-US" dirty="0"/>
              <a:t>Not for profit org, does not log request IPs</a:t>
            </a:r>
          </a:p>
        </p:txBody>
      </p:sp>
    </p:spTree>
    <p:extLst>
      <p:ext uri="{BB962C8B-B14F-4D97-AF65-F5344CB8AC3E}">
        <p14:creationId xmlns:p14="http://schemas.microsoft.com/office/powerpoint/2010/main" val="5914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9650"/>
            <a:ext cx="11785600" cy="809739"/>
          </a:xfrm>
        </p:spPr>
        <p:txBody>
          <a:bodyPr/>
          <a:lstStyle/>
          <a:p>
            <a:r>
              <a:rPr lang="en-US" dirty="0"/>
              <a:t>Alternative Local Nameserver Example</a:t>
            </a:r>
          </a:p>
        </p:txBody>
      </p:sp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13" y="1571657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89" y="551109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1" y="486315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0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9239" y="6161320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4816" y="5483646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TLD Authority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2535" y="3755519"/>
            <a:ext cx="1473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Authoritative</a:t>
            </a:r>
          </a:p>
          <a:p>
            <a:pPr algn="ctr"/>
            <a:r>
              <a:rPr lang="en-US" sz="2000" dirty="0"/>
              <a:t>Nameserver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49948" y="921733"/>
            <a:ext cx="1427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Destination</a:t>
            </a:r>
          </a:p>
          <a:p>
            <a:pPr algn="ctr"/>
            <a:r>
              <a:rPr lang="en-US" sz="2000" dirty="0"/>
              <a:t>Web Server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279009" y="2377554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4141834" y="1459171"/>
            <a:ext cx="1031510" cy="1009667"/>
            <a:chOff x="1984719" y="1544211"/>
            <a:chExt cx="1353667" cy="127092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84719" y="1544211"/>
              <a:ext cx="981342" cy="100621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417" y="2173170"/>
              <a:ext cx="641969" cy="641969"/>
            </a:xfrm>
            <a:prstGeom prst="rect">
              <a:avLst/>
            </a:prstGeom>
          </p:spPr>
        </p:pic>
      </p:grpSp>
      <p:sp>
        <p:nvSpPr>
          <p:cNvPr id="4" name="Arrow: Up-Down 3">
            <a:extLst>
              <a:ext uri="{FF2B5EF4-FFF2-40B4-BE49-F238E27FC236}">
                <a16:creationId xmlns:a16="http://schemas.microsoft.com/office/drawing/2014/main" id="{CD1CCC2F-46BE-1893-2EC1-1318AD2CDD3D}"/>
              </a:ext>
            </a:extLst>
          </p:cNvPr>
          <p:cNvSpPr/>
          <p:nvPr/>
        </p:nvSpPr>
        <p:spPr>
          <a:xfrm>
            <a:off x="4389856" y="2283626"/>
            <a:ext cx="274313" cy="799366"/>
          </a:xfrm>
          <a:prstGeom prst="up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-Down 4">
            <a:extLst>
              <a:ext uri="{FF2B5EF4-FFF2-40B4-BE49-F238E27FC236}">
                <a16:creationId xmlns:a16="http://schemas.microsoft.com/office/drawing/2014/main" id="{7DFEF8D9-048B-7DAB-BE22-45020E62E262}"/>
              </a:ext>
            </a:extLst>
          </p:cNvPr>
          <p:cNvSpPr/>
          <p:nvPr/>
        </p:nvSpPr>
        <p:spPr>
          <a:xfrm rot="19647524">
            <a:off x="5036188" y="4501697"/>
            <a:ext cx="274313" cy="1015318"/>
          </a:xfrm>
          <a:prstGeom prst="up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Up-Down 25">
            <a:extLst>
              <a:ext uri="{FF2B5EF4-FFF2-40B4-BE49-F238E27FC236}">
                <a16:creationId xmlns:a16="http://schemas.microsoft.com/office/drawing/2014/main" id="{EB6CE54A-72EC-B911-831D-2A489CF06E2F}"/>
              </a:ext>
            </a:extLst>
          </p:cNvPr>
          <p:cNvSpPr/>
          <p:nvPr/>
        </p:nvSpPr>
        <p:spPr>
          <a:xfrm rot="18142021">
            <a:off x="5819369" y="3339037"/>
            <a:ext cx="274313" cy="2191684"/>
          </a:xfrm>
          <a:prstGeom prst="up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Up-Down 27">
            <a:extLst>
              <a:ext uri="{FF2B5EF4-FFF2-40B4-BE49-F238E27FC236}">
                <a16:creationId xmlns:a16="http://schemas.microsoft.com/office/drawing/2014/main" id="{1D0EAFE1-94A4-B6FF-C766-D376CD892E7F}"/>
              </a:ext>
            </a:extLst>
          </p:cNvPr>
          <p:cNvSpPr/>
          <p:nvPr/>
        </p:nvSpPr>
        <p:spPr>
          <a:xfrm rot="16200000">
            <a:off x="5780535" y="2634719"/>
            <a:ext cx="274313" cy="1726617"/>
          </a:xfrm>
          <a:prstGeom prst="up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" descr="D:\Classes\CS 4700\assets\devil-icon.png">
            <a:extLst>
              <a:ext uri="{FF2B5EF4-FFF2-40B4-BE49-F238E27FC236}">
                <a16:creationId xmlns:a16="http://schemas.microsoft.com/office/drawing/2014/main" id="{B6049739-583B-22CF-0132-52C3FB44C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13" y="2164581"/>
            <a:ext cx="608514" cy="6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001FDD8-7265-9E2E-A438-DDF1EF04148D}"/>
              </a:ext>
            </a:extLst>
          </p:cNvPr>
          <p:cNvCxnSpPr>
            <a:cxnSpLocks/>
          </p:cNvCxnSpPr>
          <p:nvPr/>
        </p:nvCxnSpPr>
        <p:spPr>
          <a:xfrm>
            <a:off x="3568350" y="2523418"/>
            <a:ext cx="800060" cy="1412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2B0ADC4-25E8-52F8-4684-527761812B09}"/>
              </a:ext>
            </a:extLst>
          </p:cNvPr>
          <p:cNvGrpSpPr/>
          <p:nvPr/>
        </p:nvGrpSpPr>
        <p:grpSpPr>
          <a:xfrm>
            <a:off x="3874064" y="3204528"/>
            <a:ext cx="1273104" cy="1367073"/>
            <a:chOff x="3874064" y="3204528"/>
            <a:chExt cx="1273104" cy="136707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C9EAB52-030A-611A-80B4-E51B7550C4F3}"/>
                </a:ext>
              </a:extLst>
            </p:cNvPr>
            <p:cNvSpPr txBox="1"/>
            <p:nvPr/>
          </p:nvSpPr>
          <p:spPr>
            <a:xfrm>
              <a:off x="3874064" y="3863715"/>
              <a:ext cx="12731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Cloudflare</a:t>
              </a:r>
            </a:p>
            <a:p>
              <a:pPr algn="ctr"/>
              <a:r>
                <a:rPr lang="en-US" sz="2000" dirty="0"/>
                <a:t>1.1.1.1</a:t>
              </a:r>
            </a:p>
          </p:txBody>
        </p:sp>
        <p:pic>
          <p:nvPicPr>
            <p:cNvPr id="6" name="Picture 3" descr="D:\Pictures\Server_icons_lnx\Icons\128X128\data_server.png">
              <a:extLst>
                <a:ext uri="{FF2B5EF4-FFF2-40B4-BE49-F238E27FC236}">
                  <a16:creationId xmlns:a16="http://schemas.microsoft.com/office/drawing/2014/main" id="{F760F201-DC19-B559-ABA8-2D4349EBB4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9381" y="3204528"/>
              <a:ext cx="697433" cy="697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9CDDE7-44B3-0635-5086-4674BBC19DC5}"/>
              </a:ext>
            </a:extLst>
          </p:cNvPr>
          <p:cNvGrpSpPr/>
          <p:nvPr/>
        </p:nvGrpSpPr>
        <p:grpSpPr>
          <a:xfrm>
            <a:off x="3784314" y="3205284"/>
            <a:ext cx="1425710" cy="1366317"/>
            <a:chOff x="2066164" y="3012153"/>
            <a:chExt cx="1425710" cy="1366317"/>
          </a:xfrm>
        </p:grpSpPr>
        <p:pic>
          <p:nvPicPr>
            <p:cNvPr id="8" name="Picture 3" descr="D:\Pictures\Server_icons_lnx\Icons\128X128\data_serve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697" y="3012153"/>
              <a:ext cx="697433" cy="697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066164" y="3670584"/>
              <a:ext cx="14257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ISP Local</a:t>
              </a:r>
            </a:p>
            <a:p>
              <a:pPr algn="ctr"/>
              <a:r>
                <a:rPr lang="en-US" sz="2000" dirty="0"/>
                <a:t>Nameserver</a:t>
              </a:r>
            </a:p>
          </p:txBody>
        </p:sp>
        <p:pic>
          <p:nvPicPr>
            <p:cNvPr id="54" name="Picture 2" descr="D:\Classes\CS 4700\assets\devil-icon.png">
              <a:extLst>
                <a:ext uri="{FF2B5EF4-FFF2-40B4-BE49-F238E27FC236}">
                  <a16:creationId xmlns:a16="http://schemas.microsoft.com/office/drawing/2014/main" id="{AD41294A-A62A-965F-D640-B7702521C3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2777" y="3183328"/>
              <a:ext cx="608514" cy="608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DE4DCBC6-ED5E-9161-2C94-2C01DF7FB57C}"/>
              </a:ext>
            </a:extLst>
          </p:cNvPr>
          <p:cNvSpPr/>
          <p:nvPr/>
        </p:nvSpPr>
        <p:spPr>
          <a:xfrm>
            <a:off x="802456" y="3204528"/>
            <a:ext cx="2529884" cy="1031912"/>
          </a:xfrm>
          <a:prstGeom prst="wedgeRectCallout">
            <a:avLst>
              <a:gd name="adj1" fmla="val 75234"/>
              <a:gd name="adj2" fmla="val -2004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Replace a suspicious or untrustworthy local nameserver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3AD708E3-6BAB-73FE-09E4-0047F85235BD}"/>
              </a:ext>
            </a:extLst>
          </p:cNvPr>
          <p:cNvSpPr/>
          <p:nvPr/>
        </p:nvSpPr>
        <p:spPr>
          <a:xfrm>
            <a:off x="231438" y="1399697"/>
            <a:ext cx="2433959" cy="1031912"/>
          </a:xfrm>
          <a:prstGeom prst="wedgeRectCallout">
            <a:avLst>
              <a:gd name="adj1" fmla="val 60998"/>
              <a:gd name="adj2" fmla="val 41980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Still no encryption, network eavesdropping is still a threat</a:t>
            </a:r>
          </a:p>
        </p:txBody>
      </p:sp>
    </p:spTree>
    <p:extLst>
      <p:ext uri="{BB962C8B-B14F-4D97-AF65-F5344CB8AC3E}">
        <p14:creationId xmlns:p14="http://schemas.microsoft.com/office/powerpoint/2010/main" val="274349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-0.12214 0.195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88626</TotalTime>
  <Words>4106</Words>
  <Application>Microsoft Office PowerPoint</Application>
  <PresentationFormat>Widescreen</PresentationFormat>
  <Paragraphs>699</Paragraphs>
  <Slides>48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Calibri</vt:lpstr>
      <vt:lpstr>Consolas</vt:lpstr>
      <vt:lpstr>Tw Cen MT</vt:lpstr>
      <vt:lpstr>Wingdings</vt:lpstr>
      <vt:lpstr>Wingdings 2</vt:lpstr>
      <vt:lpstr>Median</vt:lpstr>
      <vt:lpstr>CS 4700 / 5700 Network Fundamentals</vt:lpstr>
      <vt:lpstr>Outline</vt:lpstr>
      <vt:lpstr>DNS Resolution Example</vt:lpstr>
      <vt:lpstr>Threat Model and Attacker Goals</vt:lpstr>
      <vt:lpstr>Who sees your DNS requests?</vt:lpstr>
      <vt:lpstr>IETF RFC 7258 "Pervasive Monitoring Is an Attack" </vt:lpstr>
      <vt:lpstr>Options for DNS Privacy</vt:lpstr>
      <vt:lpstr>Choose Your Own DNS Provider</vt:lpstr>
      <vt:lpstr>Alternative Local Nameserver Example</vt:lpstr>
      <vt:lpstr>Challenges</vt:lpstr>
      <vt:lpstr>DNS over TLS (DoT)</vt:lpstr>
      <vt:lpstr>DNS over HTTPS (DoH)</vt:lpstr>
      <vt:lpstr>DoH Example</vt:lpstr>
      <vt:lpstr>The Future? Oblivious DNS</vt:lpstr>
      <vt:lpstr>Outline</vt:lpstr>
      <vt:lpstr>The Importance of DNS</vt:lpstr>
      <vt:lpstr>Denial Of Service</vt:lpstr>
      <vt:lpstr>Hijacking DNS</vt:lpstr>
      <vt:lpstr>Threat Model and Attacker Goals</vt:lpstr>
      <vt:lpstr>Review: Glue Records</vt:lpstr>
      <vt:lpstr>Record Injection</vt:lpstr>
      <vt:lpstr>Bailiwick Checking</vt:lpstr>
      <vt:lpstr>Review: DNS Packet Format</vt:lpstr>
      <vt:lpstr>Response Spoofing</vt:lpstr>
      <vt:lpstr>Implementing Response Spoofing</vt:lpstr>
      <vt:lpstr>Inspecting the Target</vt:lpstr>
      <vt:lpstr>Conditions for Successful Response Spoofing</vt:lpstr>
      <vt:lpstr>Kaminsky Attack</vt:lpstr>
      <vt:lpstr>Kaminsky Attack</vt:lpstr>
      <vt:lpstr>Mitigating the Kaminsky Attack</vt:lpstr>
      <vt:lpstr>Additional DNS Hijacks</vt:lpstr>
      <vt:lpstr>Outline</vt:lpstr>
      <vt:lpstr>Site Finder</vt:lpstr>
      <vt:lpstr>Authentication for DNS</vt:lpstr>
      <vt:lpstr>DNSSEC High-level Approach</vt:lpstr>
      <vt:lpstr>DNSSEC Details</vt:lpstr>
      <vt:lpstr>Simplified DNSSEC Example</vt:lpstr>
      <vt:lpstr>DNSSEC Example, Again</vt:lpstr>
      <vt:lpstr>Exercise: $ dig 4700.network +dnssec</vt:lpstr>
      <vt:lpstr>Attack Example 1: Spoofing</vt:lpstr>
      <vt:lpstr>Attack Example 2: Spoofing</vt:lpstr>
      <vt:lpstr>Attack Example 3: Spoofing</vt:lpstr>
      <vt:lpstr>Attack Example 4: Denial</vt:lpstr>
      <vt:lpstr>DNSSEC adoption by Country Code TLDs</vt:lpstr>
      <vt:lpstr>DNSSEC Validation Rates</vt:lpstr>
      <vt:lpstr>How Well is DNSSEC managed?</vt:lpstr>
      <vt:lpstr>DNSSEC Takeaways</vt:lpstr>
      <vt:lpstr>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Christo Wilson</cp:lastModifiedBy>
  <cp:revision>1736</cp:revision>
  <cp:lastPrinted>2012-08-22T04:00:45Z</cp:lastPrinted>
  <dcterms:created xsi:type="dcterms:W3CDTF">2012-01-03T02:22:46Z</dcterms:created>
  <dcterms:modified xsi:type="dcterms:W3CDTF">2024-10-10T17:38:38Z</dcterms:modified>
</cp:coreProperties>
</file>