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49"/>
  </p:notesMasterIdLst>
  <p:handoutMasterIdLst>
    <p:handoutMasterId r:id="rId50"/>
  </p:handoutMasterIdLst>
  <p:sldIdLst>
    <p:sldId id="509" r:id="rId2"/>
    <p:sldId id="510" r:id="rId3"/>
    <p:sldId id="511" r:id="rId4"/>
    <p:sldId id="512" r:id="rId5"/>
    <p:sldId id="513" r:id="rId6"/>
    <p:sldId id="514" r:id="rId7"/>
    <p:sldId id="515" r:id="rId8"/>
    <p:sldId id="388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522" r:id="rId18"/>
    <p:sldId id="427" r:id="rId19"/>
    <p:sldId id="428" r:id="rId20"/>
    <p:sldId id="430" r:id="rId21"/>
    <p:sldId id="429" r:id="rId22"/>
    <p:sldId id="432" r:id="rId23"/>
    <p:sldId id="433" r:id="rId24"/>
    <p:sldId id="434" r:id="rId25"/>
    <p:sldId id="431" r:id="rId26"/>
    <p:sldId id="435" r:id="rId27"/>
    <p:sldId id="528" r:id="rId28"/>
    <p:sldId id="530" r:id="rId29"/>
    <p:sldId id="529" r:id="rId30"/>
    <p:sldId id="436" r:id="rId31"/>
    <p:sldId id="437" r:id="rId32"/>
    <p:sldId id="527" r:id="rId33"/>
    <p:sldId id="458" r:id="rId34"/>
    <p:sldId id="459" r:id="rId35"/>
    <p:sldId id="531" r:id="rId36"/>
    <p:sldId id="533" r:id="rId37"/>
    <p:sldId id="532" r:id="rId38"/>
    <p:sldId id="466" r:id="rId39"/>
    <p:sldId id="534" r:id="rId40"/>
    <p:sldId id="467" r:id="rId41"/>
    <p:sldId id="465" r:id="rId42"/>
    <p:sldId id="468" r:id="rId43"/>
    <p:sldId id="469" r:id="rId44"/>
    <p:sldId id="470" r:id="rId45"/>
    <p:sldId id="523" r:id="rId46"/>
    <p:sldId id="524" r:id="rId47"/>
    <p:sldId id="507" r:id="rId48"/>
  </p:sldIdLst>
  <p:sldSz cx="9144000" cy="5143500" type="screen16x9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206C271-A17B-4745-8409-D19C184D271D}">
          <p14:sldIdLst>
            <p14:sldId id="509"/>
            <p14:sldId id="510"/>
            <p14:sldId id="511"/>
            <p14:sldId id="512"/>
            <p14:sldId id="513"/>
            <p14:sldId id="514"/>
            <p14:sldId id="515"/>
            <p14:sldId id="388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522"/>
            <p14:sldId id="427"/>
            <p14:sldId id="428"/>
            <p14:sldId id="430"/>
            <p14:sldId id="429"/>
            <p14:sldId id="432"/>
            <p14:sldId id="433"/>
            <p14:sldId id="434"/>
            <p14:sldId id="431"/>
            <p14:sldId id="435"/>
            <p14:sldId id="528"/>
            <p14:sldId id="530"/>
            <p14:sldId id="529"/>
            <p14:sldId id="436"/>
            <p14:sldId id="437"/>
            <p14:sldId id="527"/>
            <p14:sldId id="458"/>
            <p14:sldId id="459"/>
            <p14:sldId id="531"/>
            <p14:sldId id="533"/>
            <p14:sldId id="532"/>
            <p14:sldId id="466"/>
            <p14:sldId id="534"/>
            <p14:sldId id="467"/>
            <p14:sldId id="465"/>
            <p14:sldId id="468"/>
            <p14:sldId id="469"/>
            <p14:sldId id="470"/>
            <p14:sldId id="523"/>
            <p14:sldId id="524"/>
            <p14:sldId id="5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9" autoAdjust="0"/>
    <p:restoredTop sz="90264" autoAdjust="0"/>
  </p:normalViewPr>
  <p:slideViewPr>
    <p:cSldViewPr snapToGrid="0">
      <p:cViewPr varScale="1">
        <p:scale>
          <a:sx n="117" d="100"/>
          <a:sy n="117" d="100"/>
        </p:scale>
        <p:origin x="58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96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/>
              <a:t>Christo Wilson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/>
              <a:t>8/22/2012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/>
              <a:t>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3CF3CE8-99B9-4E0D-8156-BD8D62DE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9905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/>
              <a:t>Christo Wilson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/>
              <a:t>8/22/2012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7FBF96E-C445-4FF1-86A3-96F5585B6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9080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</p:spTree>
    <p:extLst>
      <p:ext uri="{BB962C8B-B14F-4D97-AF65-F5344CB8AC3E}">
        <p14:creationId xmlns:p14="http://schemas.microsoft.com/office/powerpoint/2010/main" val="70561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</p:spTree>
    <p:extLst>
      <p:ext uri="{BB962C8B-B14F-4D97-AF65-F5344CB8AC3E}">
        <p14:creationId xmlns:p14="http://schemas.microsoft.com/office/powerpoint/2010/main" val="262060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1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t">
            <a:normAutofit/>
          </a:bodyPr>
          <a:lstStyle>
            <a:lvl1pPr algn="l" fontAlgn="t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62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7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1085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11084"/>
            <a:ext cx="5800725" cy="431806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3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9" y="1041400"/>
            <a:ext cx="8668511" cy="3594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3E9-CEF0-47B7-AEA6-AFACC79966BA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3713" y="4992625"/>
            <a:ext cx="984019" cy="153491"/>
          </a:xfrm>
        </p:spPr>
        <p:txBody>
          <a:bodyPr/>
          <a:lstStyle/>
          <a:p>
            <a:fld id="{283B9EA5-CE9A-4950-A80C-5ADF06B45B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4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67737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401367"/>
            <a:ext cx="7543800" cy="3189683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4F47-3A99-4701-A7D9-FE6C4D9DA92E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22960" y="1323975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77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3"/>
            <a:ext cx="3703320" cy="3017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4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0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548640"/>
            <a:ext cx="5009393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4844840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40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9520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4430268"/>
            <a:ext cx="758952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6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020056"/>
            <a:ext cx="9144001" cy="123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608" y="214954"/>
            <a:ext cx="8668512" cy="551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9" y="1041400"/>
            <a:ext cx="8668511" cy="35946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4844840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0FE61780-2E25-4081-A2D9-4C0805256F67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4844840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7102" y="5019691"/>
            <a:ext cx="984019" cy="98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283B9EA5-CE9A-4950-A80C-5ADF06B45B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3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Arial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.AppleSystemUIFont" charset="0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208.14523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2007116.2007125" TargetMode="External"/><Relationship Id="rId2" Type="http://schemas.openxmlformats.org/officeDocument/2006/relationships/hyperlink" Target="https://dl.acm.org/doi/pdf/10.1145/1851182.1851192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CS 4700 / CS 5700</a:t>
            </a:r>
            <a:br>
              <a:rPr lang="en-US" sz="4500" dirty="0"/>
            </a:br>
            <a:r>
              <a:rPr lang="en-US" sz="3675" dirty="0"/>
              <a:t>Network Fundamentals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2960" y="2256416"/>
            <a:ext cx="5934348" cy="16002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</a:rPr>
              <a:t>Project 5 Hints</a:t>
            </a:r>
          </a:p>
          <a:p>
            <a:r>
              <a:rPr lang="en-US" sz="2700" b="1" dirty="0">
                <a:solidFill>
                  <a:schemeClr val="tx1"/>
                </a:solidFill>
              </a:rPr>
              <a:t>(Getting a job at Akamai)</a:t>
            </a:r>
          </a:p>
        </p:txBody>
      </p:sp>
    </p:spTree>
    <p:extLst>
      <p:ext uri="{BB962C8B-B14F-4D97-AF65-F5344CB8AC3E}">
        <p14:creationId xmlns:p14="http://schemas.microsoft.com/office/powerpoint/2010/main" val="2139859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Internet Made Me Do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wants to operate at Internet scale</a:t>
            </a:r>
          </a:p>
          <a:p>
            <a:pPr lvl="1"/>
            <a:r>
              <a:rPr lang="en-US" dirty="0"/>
              <a:t>Millions of users</a:t>
            </a:r>
          </a:p>
          <a:p>
            <a:pPr lvl="2"/>
            <a:r>
              <a:rPr lang="en-US" dirty="0"/>
              <a:t>Can your website/app/SaaS/… survive a flash mob?</a:t>
            </a:r>
          </a:p>
          <a:p>
            <a:pPr lvl="1"/>
            <a:r>
              <a:rPr lang="en-US" dirty="0"/>
              <a:t>Big Data: </a:t>
            </a:r>
            <a:r>
              <a:rPr lang="en-US" dirty="0" err="1"/>
              <a:t>Zetabytes</a:t>
            </a:r>
            <a:r>
              <a:rPr lang="en-US" dirty="0"/>
              <a:t> of data to analyze</a:t>
            </a:r>
          </a:p>
          <a:p>
            <a:pPr lvl="2"/>
            <a:r>
              <a:rPr lang="en-US" dirty="0"/>
              <a:t>Webserver logs</a:t>
            </a:r>
          </a:p>
          <a:p>
            <a:pPr lvl="2"/>
            <a:r>
              <a:rPr lang="en-US" dirty="0"/>
              <a:t>Advertisement clicks</a:t>
            </a:r>
          </a:p>
          <a:p>
            <a:pPr lvl="2"/>
            <a:r>
              <a:rPr lang="en-US" dirty="0"/>
              <a:t>Social networks, blogs, Twitter, video…</a:t>
            </a:r>
          </a:p>
          <a:p>
            <a:r>
              <a:rPr lang="en-US" dirty="0"/>
              <a:t>Not everyone has the expertise to build a cluster</a:t>
            </a:r>
          </a:p>
          <a:p>
            <a:pPr lvl="1"/>
            <a:r>
              <a:rPr lang="en-US" dirty="0"/>
              <a:t>The Internet is the symptom and the cure</a:t>
            </a:r>
          </a:p>
          <a:p>
            <a:pPr lvl="1"/>
            <a:r>
              <a:rPr lang="en-US" dirty="0"/>
              <a:t>Let someone else do it for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2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t0ph3r\Desktop\CS 276 Data Center Prez\cloud-compu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23" y="158826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Nebulous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8" y="1041400"/>
            <a:ext cx="4429411" cy="3951224"/>
          </a:xfrm>
        </p:spPr>
        <p:txBody>
          <a:bodyPr>
            <a:normAutofit/>
          </a:bodyPr>
          <a:lstStyle/>
          <a:p>
            <a:r>
              <a:rPr lang="en-US" dirty="0"/>
              <a:t>What is “the cloud”?</a:t>
            </a:r>
          </a:p>
          <a:p>
            <a:r>
              <a:rPr lang="en-US" dirty="0"/>
              <a:t>Everything as a service</a:t>
            </a:r>
          </a:p>
          <a:p>
            <a:pPr lvl="1"/>
            <a:r>
              <a:rPr lang="en-US" dirty="0"/>
              <a:t>Hardware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/>
              <a:t>Platform</a:t>
            </a:r>
          </a:p>
          <a:p>
            <a:pPr lvl="1"/>
            <a:r>
              <a:rPr lang="en-US" dirty="0"/>
              <a:t>Software</a:t>
            </a:r>
          </a:p>
          <a:p>
            <a:r>
              <a:rPr lang="en-US" dirty="0"/>
              <a:t>Anyone can rent computing resources</a:t>
            </a:r>
          </a:p>
          <a:p>
            <a:pPr lvl="1"/>
            <a:r>
              <a:rPr lang="en-US" dirty="0"/>
              <a:t>Cheaply</a:t>
            </a:r>
          </a:p>
          <a:p>
            <a:pPr lvl="1"/>
            <a:r>
              <a:rPr lang="en-US" dirty="0"/>
              <a:t>At large scale</a:t>
            </a:r>
          </a:p>
          <a:p>
            <a:pPr lvl="1"/>
            <a:r>
              <a:rPr lang="en-US" dirty="0"/>
              <a:t>On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6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2B046-BF87-9842-806B-52DD3936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434" y="2461356"/>
            <a:ext cx="3698641" cy="1171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8EFE1-2FFA-4D4C-8D70-EB8048EA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358" y="3679716"/>
            <a:ext cx="3571449" cy="1312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27C98-69E7-2843-9CCA-363598FC24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151"/>
          <a:stretch/>
        </p:blipFill>
        <p:spPr>
          <a:xfrm>
            <a:off x="5124808" y="702482"/>
            <a:ext cx="3573999" cy="1716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5" y="214955"/>
            <a:ext cx="7606145" cy="487528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Amazon EC2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694" y="1041400"/>
            <a:ext cx="4020861" cy="3594608"/>
          </a:xfrm>
        </p:spPr>
        <p:txBody>
          <a:bodyPr/>
          <a:lstStyle/>
          <a:p>
            <a:r>
              <a:rPr lang="en-US" dirty="0"/>
              <a:t>Amazon’s Elastic Compute Cloud</a:t>
            </a:r>
          </a:p>
          <a:p>
            <a:pPr lvl="1"/>
            <a:r>
              <a:rPr lang="en-US" dirty="0"/>
              <a:t>Rent any number of virtual machines</a:t>
            </a:r>
          </a:p>
          <a:p>
            <a:pPr lvl="1"/>
            <a:r>
              <a:rPr lang="en-US" dirty="0"/>
              <a:t>For as long as you want</a:t>
            </a:r>
          </a:p>
          <a:p>
            <a:r>
              <a:rPr lang="en-US" dirty="0"/>
              <a:t>Hardware and storage as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Amazon Lambda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9" y="1041399"/>
            <a:ext cx="8668511" cy="395122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Platform</a:t>
            </a:r>
            <a:r>
              <a:rPr lang="en-US" dirty="0"/>
              <a:t> for deploying “functions”</a:t>
            </a:r>
          </a:p>
          <a:p>
            <a:pPr lvl="1"/>
            <a:r>
              <a:rPr lang="en-US" dirty="0"/>
              <a:t>“function as a service” (</a:t>
            </a:r>
            <a:r>
              <a:rPr lang="en-US" dirty="0" err="1"/>
              <a:t>FaaS</a:t>
            </a:r>
            <a:r>
              <a:rPr lang="en-US" dirty="0"/>
              <a:t>)</a:t>
            </a:r>
          </a:p>
          <a:p>
            <a:r>
              <a:rPr lang="en-US" dirty="0"/>
              <a:t>From the developer's perspective:</a:t>
            </a:r>
          </a:p>
          <a:p>
            <a:pPr lvl="1"/>
            <a:r>
              <a:rPr lang="en-US" dirty="0"/>
              <a:t>Write a function in JavaScript</a:t>
            </a:r>
          </a:p>
          <a:p>
            <a:pPr lvl="1"/>
            <a:r>
              <a:rPr lang="en-US" dirty="0"/>
              <a:t>Use Amazon’s API to accept input and produce output</a:t>
            </a:r>
          </a:p>
          <a:p>
            <a:pPr lvl="1"/>
            <a:r>
              <a:rPr lang="en-US" dirty="0"/>
              <a:t>Deploy snippet of code to Amazon’s servers</a:t>
            </a:r>
          </a:p>
          <a:p>
            <a:pPr lvl="1"/>
            <a:r>
              <a:rPr lang="en-US" dirty="0"/>
              <a:t>Amazon takes care of running the function whenever an event is triggered</a:t>
            </a:r>
          </a:p>
          <a:p>
            <a:pPr lvl="1"/>
            <a:r>
              <a:rPr lang="en-US" dirty="0"/>
              <a:t>Amazon handles scaling up and replicating the function globally</a:t>
            </a:r>
          </a:p>
          <a:p>
            <a:r>
              <a:rPr lang="en-US" dirty="0"/>
              <a:t>From Amazon’s perspective:</a:t>
            </a:r>
          </a:p>
          <a:p>
            <a:pPr lvl="1"/>
            <a:r>
              <a:rPr lang="en-US" dirty="0"/>
              <a:t>Manage a datacenter full of machines and storage</a:t>
            </a:r>
          </a:p>
          <a:p>
            <a:pPr lvl="1"/>
            <a:r>
              <a:rPr lang="en-US" dirty="0"/>
              <a:t>All machines execute the Lambda runtime</a:t>
            </a:r>
          </a:p>
          <a:p>
            <a:pPr lvl="1"/>
            <a:r>
              <a:rPr lang="en-US" dirty="0"/>
              <a:t>Deploy JavaScript functions from customers</a:t>
            </a:r>
          </a:p>
          <a:p>
            <a:pPr lvl="1"/>
            <a:r>
              <a:rPr lang="en-US" dirty="0"/>
              <a:t>Load balance incoming requests</a:t>
            </a:r>
          </a:p>
          <a:p>
            <a:pPr lvl="1"/>
            <a:r>
              <a:rPr lang="en-US" dirty="0"/>
              <a:t>Scale up customer functions as needed</a:t>
            </a:r>
          </a:p>
          <a:p>
            <a:pPr lvl="2"/>
            <a:r>
              <a:rPr lang="en-US" dirty="0"/>
              <a:t>Execute multiple instances of the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Diagram showing how AWS Lambda works. A photograph is taken, then uploaded to the S3 bucket. Lambda is triggered to run resizing code, and the photo is resized. ">
            <a:extLst>
              <a:ext uri="{FF2B5EF4-FFF2-40B4-BE49-F238E27FC236}">
                <a16:creationId xmlns:a16="http://schemas.microsoft.com/office/drawing/2014/main" id="{0B24BDC0-7BDD-A193-8F63-C2827F09B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4" t="17187" r="26957" b="22900"/>
          <a:stretch/>
        </p:blipFill>
        <p:spPr bwMode="auto">
          <a:xfrm>
            <a:off x="6764645" y="1122683"/>
            <a:ext cx="1728263" cy="157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447422-A5B7-F027-38B9-A5372A0754CE}"/>
              </a:ext>
            </a:extLst>
          </p:cNvPr>
          <p:cNvSpPr/>
          <p:nvPr/>
        </p:nvSpPr>
        <p:spPr>
          <a:xfrm>
            <a:off x="7056679" y="2326693"/>
            <a:ext cx="1158559" cy="282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 descr="C:\Users\t0ph3r\Desktop\CBF_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9" y="0"/>
            <a:ext cx="77171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9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15</a:t>
            </a:fld>
            <a:endParaRPr lang="en-US"/>
          </a:p>
        </p:txBody>
      </p:sp>
      <p:pic>
        <p:nvPicPr>
          <p:cNvPr id="2050" name="Picture 2" descr="C:\Users\t0ph3r\Desktop\CBF_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8" y="0"/>
            <a:ext cx="77171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04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16</a:t>
            </a:fld>
            <a:endParaRPr lang="en-US"/>
          </a:p>
        </p:txBody>
      </p:sp>
      <p:pic>
        <p:nvPicPr>
          <p:cNvPr id="3074" name="Picture 2" descr="C:\Users\t0ph3r\Desktop\IDI_01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4" y="0"/>
            <a:ext cx="77171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1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Arrow Connector 76"/>
          <p:cNvCxnSpPr/>
          <p:nvPr/>
        </p:nvCxnSpPr>
        <p:spPr>
          <a:xfrm flipV="1">
            <a:off x="4804932" y="1297965"/>
            <a:ext cx="281419" cy="530423"/>
          </a:xfrm>
          <a:prstGeom prst="straightConnector1">
            <a:avLst/>
          </a:prstGeom>
          <a:ln w="889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5862117" y="1297966"/>
            <a:ext cx="261417" cy="530423"/>
          </a:xfrm>
          <a:prstGeom prst="straightConnector1">
            <a:avLst/>
          </a:prstGeom>
          <a:ln w="889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4257653" y="2014331"/>
            <a:ext cx="1751825" cy="616217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240320" y="1983558"/>
            <a:ext cx="514350" cy="68580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15869" y="1979540"/>
            <a:ext cx="1713531" cy="65100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97070" y="343157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051" idx="0"/>
          </p:cNvCxnSpPr>
          <p:nvPr/>
        </p:nvCxnSpPr>
        <p:spPr>
          <a:xfrm flipV="1">
            <a:off x="3405168" y="2800350"/>
            <a:ext cx="595332" cy="40005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3" idx="0"/>
          </p:cNvCxnSpPr>
          <p:nvPr/>
        </p:nvCxnSpPr>
        <p:spPr>
          <a:xfrm>
            <a:off x="4240070" y="2800350"/>
            <a:ext cx="295688" cy="40005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268520" y="343157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439970" y="343157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611420" y="3355133"/>
            <a:ext cx="0" cy="58821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240070" y="3419244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11520" y="3419244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582970" y="3419243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754420" y="3342799"/>
            <a:ext cx="0" cy="58821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136164" y="1959020"/>
            <a:ext cx="518129" cy="68580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Datacenter Topology: the Fat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218" y="4061217"/>
            <a:ext cx="1657062" cy="5715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20-40 Servers Per Rack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70" y="3842487"/>
            <a:ext cx="800100" cy="12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20" y="3811443"/>
            <a:ext cx="819883" cy="12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78" y="3200401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67" y="3200400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66" y="1680980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83" y="2482454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/>
          <p:cNvCxnSpPr/>
          <p:nvPr/>
        </p:nvCxnSpPr>
        <p:spPr>
          <a:xfrm flipV="1">
            <a:off x="6068870" y="343157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60" idx="0"/>
          </p:cNvCxnSpPr>
          <p:nvPr/>
        </p:nvCxnSpPr>
        <p:spPr>
          <a:xfrm flipV="1">
            <a:off x="6376968" y="2800350"/>
            <a:ext cx="206252" cy="40005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61" idx="0"/>
          </p:cNvCxnSpPr>
          <p:nvPr/>
        </p:nvCxnSpPr>
        <p:spPr>
          <a:xfrm>
            <a:off x="6910754" y="2800350"/>
            <a:ext cx="467138" cy="40005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240320" y="343157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6411770" y="343157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583220" y="3355133"/>
            <a:ext cx="0" cy="58821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7082204" y="3419244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253654" y="3419244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425104" y="3419243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7596554" y="3342799"/>
            <a:ext cx="0" cy="58821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70" y="3842487"/>
            <a:ext cx="800100" cy="12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54" y="3811443"/>
            <a:ext cx="819883" cy="12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78" y="3200401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00400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17" y="2482454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Content Placeholder 2"/>
          <p:cNvSpPr txBox="1">
            <a:spLocks/>
          </p:cNvSpPr>
          <p:nvPr/>
        </p:nvSpPr>
        <p:spPr>
          <a:xfrm>
            <a:off x="1028701" y="3133493"/>
            <a:ext cx="1940858" cy="571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/>
              <a:t>Top of Rack (</a:t>
            </a:r>
            <a:r>
              <a:rPr lang="en-US" sz="1800" dirty="0" err="1"/>
              <a:t>ToR</a:t>
            </a:r>
            <a:r>
              <a:rPr lang="en-US" sz="1800" dirty="0"/>
              <a:t>) Switches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1761976" y="2326458"/>
            <a:ext cx="1940858" cy="571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/>
              <a:t>Aggregation Routers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2470662" y="1693790"/>
            <a:ext cx="1940858" cy="28575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/>
              <a:t>Core Routers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4804932" y="3342799"/>
            <a:ext cx="1145242" cy="571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10 Gbps Ethernet</a:t>
            </a:r>
          </a:p>
        </p:txBody>
      </p:sp>
      <p:pic>
        <p:nvPicPr>
          <p:cNvPr id="72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53" y="1707357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Content Placeholder 2"/>
          <p:cNvSpPr txBox="1">
            <a:spLocks/>
          </p:cNvSpPr>
          <p:nvPr/>
        </p:nvSpPr>
        <p:spPr>
          <a:xfrm>
            <a:off x="4864236" y="2400300"/>
            <a:ext cx="1145242" cy="571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100 Gbps Ethernet</a:t>
            </a: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611684" y="947201"/>
            <a:ext cx="1628636" cy="309929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The Internet</a:t>
            </a:r>
          </a:p>
        </p:txBody>
      </p:sp>
      <p:sp>
        <p:nvSpPr>
          <p:cNvPr id="93" name="Content Placeholder 2"/>
          <p:cNvSpPr txBox="1">
            <a:spLocks/>
          </p:cNvSpPr>
          <p:nvPr/>
        </p:nvSpPr>
        <p:spPr>
          <a:xfrm>
            <a:off x="6395491" y="1802423"/>
            <a:ext cx="1628636" cy="571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Link Redundancy</a:t>
            </a:r>
          </a:p>
        </p:txBody>
      </p:sp>
    </p:spTree>
    <p:extLst>
      <p:ext uri="{BB962C8B-B14F-4D97-AF65-F5344CB8AC3E}">
        <p14:creationId xmlns:p14="http://schemas.microsoft.com/office/powerpoint/2010/main" val="41016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9" grpId="0"/>
      <p:bldP spid="80" grpId="0"/>
      <p:bldP spid="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 of Current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Cheap, off the shelf, commodity parts</a:t>
            </a:r>
          </a:p>
          <a:p>
            <a:pPr lvl="1"/>
            <a:r>
              <a:rPr lang="en-US" dirty="0"/>
              <a:t>No need for custom servers or networking kit</a:t>
            </a:r>
          </a:p>
          <a:p>
            <a:pPr lvl="1"/>
            <a:r>
              <a:rPr lang="en-US" dirty="0"/>
              <a:t>(Sort of) easy to scale horizontally</a:t>
            </a:r>
          </a:p>
          <a:p>
            <a:pPr lvl="2"/>
            <a:r>
              <a:rPr lang="en-US" dirty="0"/>
              <a:t>Just add more racks of servers and expand the tree</a:t>
            </a:r>
          </a:p>
          <a:p>
            <a:r>
              <a:rPr lang="en-US" dirty="0">
                <a:solidFill>
                  <a:srgbClr val="0070C0"/>
                </a:solidFill>
              </a:rPr>
              <a:t>Runs standard software</a:t>
            </a:r>
          </a:p>
          <a:p>
            <a:pPr lvl="1"/>
            <a:r>
              <a:rPr lang="en-US" dirty="0"/>
              <a:t>No need for “clusters” or “grid” OSs</a:t>
            </a:r>
          </a:p>
          <a:p>
            <a:pPr lvl="1"/>
            <a:r>
              <a:rPr lang="en-US" dirty="0"/>
              <a:t>Stock networking protocols</a:t>
            </a:r>
          </a:p>
          <a:p>
            <a:r>
              <a:rPr lang="en-US" dirty="0">
                <a:solidFill>
                  <a:srgbClr val="0070C0"/>
                </a:solidFill>
              </a:rPr>
              <a:t>Ideal for VMs</a:t>
            </a:r>
          </a:p>
          <a:p>
            <a:pPr lvl="1"/>
            <a:r>
              <a:rPr lang="en-US" dirty="0"/>
              <a:t>Highly redundant</a:t>
            </a:r>
          </a:p>
          <a:p>
            <a:pPr lvl="1"/>
            <a:r>
              <a:rPr lang="en-US" dirty="0"/>
              <a:t>Homogeneous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53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Lots of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Data Centers mix customers and applications</a:t>
            </a:r>
          </a:p>
          <a:p>
            <a:pPr lvl="1"/>
            <a:r>
              <a:rPr lang="en-US" dirty="0"/>
              <a:t>Heterogeneous, unpredictable traffic patterns</a:t>
            </a:r>
          </a:p>
          <a:p>
            <a:pPr lvl="1"/>
            <a:r>
              <a:rPr lang="en-US" dirty="0"/>
              <a:t>Competition over resources</a:t>
            </a:r>
          </a:p>
          <a:p>
            <a:pPr lvl="1"/>
            <a:r>
              <a:rPr lang="en-US" dirty="0"/>
              <a:t>How to achieve high-reliability?</a:t>
            </a:r>
          </a:p>
          <a:p>
            <a:pPr lvl="1"/>
            <a:r>
              <a:rPr lang="en-US" dirty="0"/>
              <a:t>Privacy</a:t>
            </a:r>
          </a:p>
          <a:p>
            <a:r>
              <a:rPr lang="en-US" dirty="0">
                <a:solidFill>
                  <a:srgbClr val="C00000"/>
                </a:solidFill>
              </a:rPr>
              <a:t>Heat and Power</a:t>
            </a:r>
          </a:p>
          <a:p>
            <a:pPr lvl="1"/>
            <a:r>
              <a:rPr lang="en-US" dirty="0"/>
              <a:t>30 billion watts per year, worldwide</a:t>
            </a:r>
          </a:p>
          <a:p>
            <a:pPr lvl="1"/>
            <a:r>
              <a:rPr lang="en-US" dirty="0"/>
              <a:t>May cost more than the machines</a:t>
            </a:r>
          </a:p>
          <a:p>
            <a:pPr lvl="1"/>
            <a:r>
              <a:rPr lang="en-US" dirty="0"/>
              <a:t>Not environmentally friendly</a:t>
            </a:r>
          </a:p>
          <a:p>
            <a:r>
              <a:rPr lang="en-US" dirty="0"/>
              <a:t>All actively being researched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5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DNS server issue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login to the server in </a:t>
            </a:r>
            <a:r>
              <a:rPr lang="en-US" dirty="0" err="1"/>
              <a:t>dns-hosts.txt</a:t>
            </a:r>
            <a:r>
              <a:rPr lang="en-US" dirty="0"/>
              <a:t> (173.255.237.185)?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you login to the host in http-</a:t>
            </a:r>
            <a:r>
              <a:rPr lang="en-US" dirty="0" err="1"/>
              <a:t>repls.txt</a:t>
            </a:r>
            <a:r>
              <a:rPr lang="en-US" dirty="0"/>
              <a:t> (45.33.99.146)?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22960" y="1401367"/>
            <a:ext cx="7040881" cy="3189683"/>
          </a:xfrm>
        </p:spPr>
        <p:txBody>
          <a:bodyPr>
            <a:noAutofit/>
          </a:bodyPr>
          <a:lstStyle/>
          <a:p>
            <a:pPr marL="462915" indent="-428625">
              <a:buFont typeface="Wingdings" charset="2"/>
              <a:buChar char="q"/>
            </a:pPr>
            <a:r>
              <a:rPr lang="en-US" sz="2700" dirty="0"/>
              <a:t>Network Topology and Routing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Fat Tree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Clos</a:t>
            </a:r>
          </a:p>
          <a:p>
            <a:pPr marL="493776" indent="-342900">
              <a:buFont typeface="Wingdings" charset="2"/>
              <a:buChar char="q"/>
            </a:pPr>
            <a:r>
              <a:rPr lang="en-US" sz="2850" dirty="0"/>
              <a:t>Transport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ECN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DCTCP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fld id="{D96B701E-7DD7-4BEC-ABF2-184AD04044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Centers are </a:t>
            </a:r>
            <a:r>
              <a:rPr lang="en-US" sz="2400" b="1" dirty="0">
                <a:solidFill>
                  <a:srgbClr val="C00000"/>
                </a:solidFill>
              </a:rPr>
              <a:t>data intensive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Most hardware can handle this</a:t>
            </a:r>
          </a:p>
          <a:p>
            <a:pPr lvl="1"/>
            <a:r>
              <a:rPr lang="en-US" dirty="0"/>
              <a:t>CPUs scale with Moore’s Law</a:t>
            </a:r>
          </a:p>
          <a:p>
            <a:pPr lvl="1"/>
            <a:r>
              <a:rPr lang="en-US" dirty="0"/>
              <a:t>RAM is fast and cheap</a:t>
            </a:r>
          </a:p>
          <a:p>
            <a:pPr lvl="1"/>
            <a:r>
              <a:rPr lang="en-US" dirty="0"/>
              <a:t>RAID and SSDs are pretty fast</a:t>
            </a:r>
          </a:p>
          <a:p>
            <a:r>
              <a:rPr lang="en-US" dirty="0">
                <a:solidFill>
                  <a:srgbClr val="C00000"/>
                </a:solidFill>
              </a:rPr>
              <a:t>Current networks cannot handle it</a:t>
            </a:r>
          </a:p>
          <a:p>
            <a:pPr lvl="1"/>
            <a:r>
              <a:rPr lang="en-US" dirty="0"/>
              <a:t>Slow, not keeping pace over time (does not follow Moore’s Law)</a:t>
            </a:r>
          </a:p>
          <a:p>
            <a:pPr lvl="1"/>
            <a:r>
              <a:rPr lang="en-US" dirty="0"/>
              <a:t>Expensive (ports/blade, blades/router, fabric capacity, …)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Wiring is a nightmare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Hard to manage</a:t>
            </a:r>
          </a:p>
          <a:p>
            <a:pPr lvl="1"/>
            <a:r>
              <a:rPr lang="en-US" dirty="0"/>
              <a:t>Non-optimal protocols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543300" y="2457451"/>
            <a:ext cx="1199137" cy="2321417"/>
          </a:xfrm>
          <a:prstGeom prst="roundRect">
            <a:avLst/>
          </a:prstGeom>
          <a:noFill/>
          <a:ln w="635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Routing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22</a:t>
            </a:fld>
            <a:endParaRPr lang="en-US"/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3452597" y="4400551"/>
            <a:ext cx="1438707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2"/>
                </a:solidFill>
              </a:rPr>
              <a:t>10.0.0.*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30532" y="1173389"/>
            <a:ext cx="2950616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9471" indent="-257175">
              <a:buFont typeface="Arial" pitchFamily="34" charset="0"/>
              <a:buChar char="•"/>
            </a:pPr>
            <a:r>
              <a:rPr lang="en-US" dirty="0"/>
              <a:t>In a typical datacenter…</a:t>
            </a:r>
          </a:p>
          <a:p>
            <a:pPr marL="682371" lvl="1" indent="-257175">
              <a:buFont typeface="Arial" pitchFamily="34" charset="0"/>
              <a:buChar char="•"/>
            </a:pPr>
            <a:r>
              <a:rPr lang="en-US" dirty="0"/>
              <a:t>Multiple customers</a:t>
            </a:r>
          </a:p>
          <a:p>
            <a:pPr marL="682371" lvl="1" indent="-257175">
              <a:buFont typeface="Arial" pitchFamily="34" charset="0"/>
              <a:buChar char="•"/>
            </a:pPr>
            <a:r>
              <a:rPr lang="en-US" dirty="0"/>
              <a:t>Multiple applications</a:t>
            </a:r>
          </a:p>
          <a:p>
            <a:pPr marL="339471" indent="-257175">
              <a:buFont typeface="Arial" pitchFamily="34" charset="0"/>
              <a:buChar char="•"/>
            </a:pPr>
            <a:r>
              <a:rPr lang="en-US" dirty="0"/>
              <a:t>VM allocation on demand</a:t>
            </a:r>
          </a:p>
          <a:p>
            <a:pPr marL="339471" indent="-257175">
              <a:buFont typeface="Arial" pitchFamily="34" charset="0"/>
              <a:buChar char="•"/>
            </a:pPr>
            <a:r>
              <a:rPr lang="en-US" dirty="0"/>
              <a:t>How do we place them?</a:t>
            </a:r>
          </a:p>
          <a:p>
            <a:pPr marL="682371" lvl="1" indent="-257175">
              <a:buFont typeface="Arial" pitchFamily="34" charset="0"/>
              <a:buChar char="•"/>
            </a:pPr>
            <a:r>
              <a:rPr lang="en-US" dirty="0"/>
              <a:t>Performance</a:t>
            </a:r>
          </a:p>
          <a:p>
            <a:pPr marL="682371" lvl="1" indent="-257175">
              <a:buFont typeface="Arial" pitchFamily="34" charset="0"/>
              <a:buChar char="•"/>
            </a:pPr>
            <a:r>
              <a:rPr lang="en-US" dirty="0"/>
              <a:t>Scalability</a:t>
            </a:r>
          </a:p>
          <a:p>
            <a:pPr marL="682371" lvl="1" indent="-257175">
              <a:buFont typeface="Arial" pitchFamily="34" charset="0"/>
              <a:buChar char="•"/>
            </a:pPr>
            <a:r>
              <a:rPr lang="en-US" dirty="0"/>
              <a:t>Load-balancing</a:t>
            </a:r>
          </a:p>
          <a:p>
            <a:pPr marL="682371" lvl="1" indent="-257175">
              <a:buFont typeface="Arial" pitchFamily="34" charset="0"/>
              <a:buChar char="•"/>
            </a:pPr>
            <a:r>
              <a:rPr lang="en-US" dirty="0"/>
              <a:t>Fragmentation</a:t>
            </a:r>
          </a:p>
          <a:p>
            <a:pPr marL="682371" lvl="1" indent="-257175">
              <a:buFont typeface="Arial" pitchFamily="34" charset="0"/>
              <a:buChar char="•"/>
            </a:pPr>
            <a:endParaRPr lang="en-US" dirty="0"/>
          </a:p>
          <a:p>
            <a:pPr marL="82296" algn="ctr"/>
            <a:r>
              <a:rPr lang="en-US" b="1" dirty="0">
                <a:solidFill>
                  <a:schemeClr val="accent2"/>
                </a:solidFill>
              </a:rPr>
              <a:t>VLAN Routing</a:t>
            </a:r>
          </a:p>
          <a:p>
            <a:pPr marL="82296" algn="ctr"/>
            <a:r>
              <a:rPr lang="en-US" b="1" dirty="0">
                <a:solidFill>
                  <a:schemeClr val="accent2"/>
                </a:solidFill>
              </a:rPr>
              <a:t>is a problem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-857250" y="3771901"/>
            <a:ext cx="628650" cy="378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5029200" y="1392825"/>
            <a:ext cx="1177529" cy="616217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435329" y="1362052"/>
            <a:ext cx="927855" cy="68580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839007" y="2810072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80" idx="0"/>
          </p:cNvCxnSpPr>
          <p:nvPr/>
        </p:nvCxnSpPr>
        <p:spPr>
          <a:xfrm flipV="1">
            <a:off x="4147106" y="2178844"/>
            <a:ext cx="595332" cy="40005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81" idx="0"/>
          </p:cNvCxnSpPr>
          <p:nvPr/>
        </p:nvCxnSpPr>
        <p:spPr>
          <a:xfrm>
            <a:off x="5029200" y="2178844"/>
            <a:ext cx="718360" cy="40005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010457" y="2810072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181907" y="2810071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4353357" y="2733627"/>
            <a:ext cx="0" cy="58821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5451872" y="279773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623322" y="2797738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5794772" y="2797737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966222" y="2721292"/>
            <a:ext cx="0" cy="58821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07" y="3220981"/>
            <a:ext cx="800100" cy="12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22" y="3189937"/>
            <a:ext cx="819883" cy="12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15" y="2578895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69" y="2578894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21" y="1860948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Straight Connector 85"/>
          <p:cNvCxnSpPr/>
          <p:nvPr/>
        </p:nvCxnSpPr>
        <p:spPr>
          <a:xfrm flipV="1">
            <a:off x="7029450" y="2810072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5" idx="0"/>
          </p:cNvCxnSpPr>
          <p:nvPr/>
        </p:nvCxnSpPr>
        <p:spPr>
          <a:xfrm flipV="1">
            <a:off x="7337548" y="2178844"/>
            <a:ext cx="34802" cy="40005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200900" y="2810072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7372350" y="2810071"/>
            <a:ext cx="0" cy="49943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7543800" y="2733627"/>
            <a:ext cx="0" cy="58821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220981"/>
            <a:ext cx="800100" cy="12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058" y="2578895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31" y="1860948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28" y="1085850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ontent Placeholder 2"/>
          <p:cNvSpPr txBox="1">
            <a:spLocks/>
          </p:cNvSpPr>
          <p:nvPr/>
        </p:nvSpPr>
        <p:spPr>
          <a:xfrm>
            <a:off x="4124757" y="4475172"/>
            <a:ext cx="1676474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4"/>
                </a:solidFill>
              </a:rPr>
              <a:t>10.0.0.*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3543301" y="1771651"/>
            <a:ext cx="2743200" cy="3106809"/>
          </a:xfrm>
          <a:prstGeom prst="roundRect">
            <a:avLst/>
          </a:prstGeom>
          <a:noFill/>
          <a:ln w="635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4" name="Content Placeholder 2"/>
          <p:cNvSpPr txBox="1">
            <a:spLocks/>
          </p:cNvSpPr>
          <p:nvPr/>
        </p:nvSpPr>
        <p:spPr>
          <a:xfrm>
            <a:off x="6743700" y="4481683"/>
            <a:ext cx="1251911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3"/>
                </a:solidFill>
              </a:rPr>
              <a:t>13.0.0.*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6743700" y="2457450"/>
            <a:ext cx="1176554" cy="2421010"/>
          </a:xfrm>
          <a:prstGeom prst="roundRect">
            <a:avLst/>
          </a:prstGeom>
          <a:noFill/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2785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89" grpId="0"/>
      <p:bldP spid="89" grpId="1"/>
      <p:bldP spid="112" grpId="0"/>
      <p:bldP spid="113" grpId="0" animBg="1"/>
      <p:bldP spid="114" grpId="0"/>
      <p:bldP spid="1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6384208" y="2914650"/>
            <a:ext cx="1012424" cy="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714751" y="2920735"/>
            <a:ext cx="1012424" cy="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Virtual Layer-2 (VL2)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Idea: insert a layer 2.5 into the network stack</a:t>
            </a:r>
          </a:p>
          <a:p>
            <a:pPr lvl="1"/>
            <a:r>
              <a:rPr lang="en-US" dirty="0"/>
              <a:t>Translate virtual IPs to actual IPs</a:t>
            </a:r>
          </a:p>
          <a:p>
            <a:pPr lvl="1"/>
            <a:r>
              <a:rPr lang="en-US" dirty="0"/>
              <a:t>Mapping maintained using directory servers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77909" y="3783088"/>
            <a:ext cx="1438707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2"/>
                </a:solidFill>
              </a:rPr>
              <a:t>128.0.0.1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013937" y="2192925"/>
            <a:ext cx="1177529" cy="616217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20065" y="2162152"/>
            <a:ext cx="927855" cy="68580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124215" y="3622506"/>
            <a:ext cx="0" cy="24971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1" idx="0"/>
          </p:cNvCxnSpPr>
          <p:nvPr/>
        </p:nvCxnSpPr>
        <p:spPr>
          <a:xfrm flipV="1">
            <a:off x="4131842" y="2978944"/>
            <a:ext cx="595332" cy="40005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22" idx="0"/>
          </p:cNvCxnSpPr>
          <p:nvPr/>
        </p:nvCxnSpPr>
        <p:spPr>
          <a:xfrm>
            <a:off x="5013937" y="2978944"/>
            <a:ext cx="718360" cy="40005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682382" y="3610171"/>
            <a:ext cx="0" cy="24971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352" y="3378995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06" y="3378994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57" y="2661048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V="1">
            <a:off x="7322285" y="3622506"/>
            <a:ext cx="0" cy="237384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0" idx="0"/>
          </p:cNvCxnSpPr>
          <p:nvPr/>
        </p:nvCxnSpPr>
        <p:spPr>
          <a:xfrm flipV="1">
            <a:off x="7322285" y="2978944"/>
            <a:ext cx="34802" cy="40005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95" y="3378995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68" y="2661048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65" y="1885950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0ph3r\Desktop\CS 276 Data Center Prez\icon_server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62" y="39431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ontent Placeholder 2"/>
          <p:cNvSpPr txBox="1">
            <a:spLocks/>
          </p:cNvSpPr>
          <p:nvPr/>
        </p:nvSpPr>
        <p:spPr>
          <a:xfrm>
            <a:off x="5009286" y="3783088"/>
            <a:ext cx="1438707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2"/>
                </a:solidFill>
              </a:rPr>
              <a:t>129.0.0.1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6562293" y="3796276"/>
            <a:ext cx="1438707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2"/>
                </a:solidFill>
              </a:rPr>
              <a:t>164.0.0.1</a:t>
            </a:r>
          </a:p>
        </p:txBody>
      </p:sp>
      <p:pic>
        <p:nvPicPr>
          <p:cNvPr id="45" name="Picture 2" descr="C:\Users\t0ph3r\Desktop\CS 276 Data Center Prez\icon_server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25" y="39431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t0ph3r\Desktop\CS 276 Data Center Prez\icon_server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47" y="398763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135778" y="4613761"/>
            <a:ext cx="1483745" cy="472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80" name="Picture 8" descr="C:\Users\t0ph3r\Desktop\CS 276 Data Center Prez\vm-gr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86" y="4611100"/>
            <a:ext cx="475177" cy="47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3512351" y="4660897"/>
            <a:ext cx="1107171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r">
              <a:buNone/>
            </a:pPr>
            <a:r>
              <a:rPr lang="en-US" sz="1800" dirty="0">
                <a:solidFill>
                  <a:schemeClr val="bg1"/>
                </a:solidFill>
              </a:rPr>
              <a:t>10.0.0.1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384208" y="4611100"/>
            <a:ext cx="1483745" cy="475250"/>
            <a:chOff x="6988277" y="6148132"/>
            <a:chExt cx="1978327" cy="633667"/>
          </a:xfrm>
        </p:grpSpPr>
        <p:sp>
          <p:nvSpPr>
            <p:cNvPr id="49" name="Rectangle 48"/>
            <p:cNvSpPr/>
            <p:nvPr/>
          </p:nvSpPr>
          <p:spPr>
            <a:xfrm>
              <a:off x="6988277" y="6151681"/>
              <a:ext cx="1978327" cy="6301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0" name="Picture 8" descr="C:\Users\t0ph3r\Desktop\CS 276 Data Center Prez\vm-gra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088" y="6148132"/>
              <a:ext cx="633569" cy="633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Content Placeholder 2"/>
            <p:cNvSpPr txBox="1">
              <a:spLocks/>
            </p:cNvSpPr>
            <p:nvPr/>
          </p:nvSpPr>
          <p:spPr>
            <a:xfrm>
              <a:off x="7490376" y="6214528"/>
              <a:ext cx="1476228" cy="504423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•"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Char char=""/>
                <a:defRPr kumimoji="0"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Char char=""/>
                <a:defRPr kumimoji="0" sz="2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▫"/>
                <a:defRPr kumimoji="0" sz="20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▫"/>
                <a:defRPr kumimoji="0"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▫"/>
                <a:defRPr kumimoji="0"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◦"/>
                <a:defRPr kumimoji="0" sz="15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◦"/>
                <a:defRPr kumimoji="0" sz="1400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 algn="r"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10.0.0.2</a:t>
              </a:r>
            </a:p>
          </p:txBody>
        </p:sp>
      </p:grpSp>
      <p:sp>
        <p:nvSpPr>
          <p:cNvPr id="41" name="Right Arrow 40"/>
          <p:cNvSpPr/>
          <p:nvPr/>
        </p:nvSpPr>
        <p:spPr>
          <a:xfrm rot="1249485">
            <a:off x="3160183" y="4037545"/>
            <a:ext cx="654851" cy="47258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Right Arrow 55"/>
          <p:cNvSpPr/>
          <p:nvPr/>
        </p:nvSpPr>
        <p:spPr>
          <a:xfrm rot="1249485">
            <a:off x="6385158" y="4058590"/>
            <a:ext cx="654851" cy="47258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1" name="Picture 2" descr="C:\Users\t0ph3r\Desktop\CS 276 Data Center Prez\icon_server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30" y="24319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t0ph3r\Desktop\CS 276 Data Center Prez\icon_server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42" y="250505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0ph3r\Desktop\CS 276 Data Center Prez\databa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93" y="2920734"/>
            <a:ext cx="458260" cy="4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 descr="C:\Users\t0ph3r\Desktop\CS 276 Data Center Prez\databa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28" y="2962252"/>
            <a:ext cx="458260" cy="4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ight Arrow 68"/>
          <p:cNvSpPr/>
          <p:nvPr/>
        </p:nvSpPr>
        <p:spPr>
          <a:xfrm rot="12683714">
            <a:off x="3562766" y="3007423"/>
            <a:ext cx="654851" cy="472587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Right Arrow 69"/>
          <p:cNvSpPr/>
          <p:nvPr/>
        </p:nvSpPr>
        <p:spPr>
          <a:xfrm rot="12683714">
            <a:off x="6433357" y="3025118"/>
            <a:ext cx="654851" cy="472587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Right Arrow 70"/>
          <p:cNvSpPr/>
          <p:nvPr/>
        </p:nvSpPr>
        <p:spPr>
          <a:xfrm rot="8831998">
            <a:off x="4341752" y="4149576"/>
            <a:ext cx="423127" cy="30535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ight Arrow 71"/>
          <p:cNvSpPr/>
          <p:nvPr/>
        </p:nvSpPr>
        <p:spPr>
          <a:xfrm rot="8831998">
            <a:off x="7527284" y="4215477"/>
            <a:ext cx="423127" cy="30535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ight Arrow 72"/>
          <p:cNvSpPr/>
          <p:nvPr/>
        </p:nvSpPr>
        <p:spPr>
          <a:xfrm rot="8831998">
            <a:off x="5963014" y="4163408"/>
            <a:ext cx="423127" cy="30535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713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20573 -2.59259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6" grpId="0" animBg="1"/>
      <p:bldP spid="56" grpId="1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VL2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No more VLANs</a:t>
            </a:r>
          </a:p>
          <a:p>
            <a:pPr lvl="1"/>
            <a:r>
              <a:rPr lang="en-US" dirty="0"/>
              <a:t>Easy VM migration</a:t>
            </a:r>
          </a:p>
          <a:p>
            <a:pPr lvl="1"/>
            <a:r>
              <a:rPr lang="en-US" dirty="0"/>
              <a:t>Multi-path load balancing</a:t>
            </a:r>
          </a:p>
          <a:p>
            <a:pPr lvl="2"/>
            <a:r>
              <a:rPr lang="en-US" dirty="0"/>
              <a:t>OSPF in the core (as opposed to spanning tree)</a:t>
            </a:r>
          </a:p>
          <a:p>
            <a:pPr lvl="2"/>
            <a:r>
              <a:rPr lang="en-US" dirty="0"/>
              <a:t>Equal cost multipath (ECMP)</a:t>
            </a:r>
          </a:p>
          <a:p>
            <a:r>
              <a:rPr lang="en-US" dirty="0"/>
              <a:t>Semi-easy to deploy</a:t>
            </a:r>
          </a:p>
          <a:p>
            <a:pPr lvl="1"/>
            <a:r>
              <a:rPr lang="en-US" dirty="0"/>
              <a:t>No modifications to applications, protocols</a:t>
            </a:r>
          </a:p>
          <a:p>
            <a:pPr lvl="1"/>
            <a:r>
              <a:rPr lang="en-US" dirty="0"/>
              <a:t>Leverage existing switch/router features</a:t>
            </a:r>
          </a:p>
          <a:p>
            <a:pPr lvl="1"/>
            <a:r>
              <a:rPr lang="en-US" dirty="0"/>
              <a:t>No additional wires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Must modify host OSs</a:t>
            </a:r>
          </a:p>
          <a:p>
            <a:pPr lvl="1"/>
            <a:r>
              <a:rPr lang="en-US" dirty="0"/>
              <a:t>Need directory servers (and they need to scale)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80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5373938" y="1432099"/>
            <a:ext cx="791960" cy="8426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95538" y="3257550"/>
            <a:ext cx="0" cy="6734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051" idx="0"/>
          </p:cNvCxnSpPr>
          <p:nvPr/>
        </p:nvCxnSpPr>
        <p:spPr>
          <a:xfrm flipV="1">
            <a:off x="3603636" y="2457450"/>
            <a:ext cx="595332" cy="57150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3" idx="0"/>
          </p:cNvCxnSpPr>
          <p:nvPr/>
        </p:nvCxnSpPr>
        <p:spPr>
          <a:xfrm>
            <a:off x="4456121" y="2457450"/>
            <a:ext cx="278105" cy="57150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466988" y="3257550"/>
            <a:ext cx="0" cy="67346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638438" y="3257550"/>
            <a:ext cx="0" cy="673467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809888" y="3183683"/>
            <a:ext cx="0" cy="7596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438538" y="3257551"/>
            <a:ext cx="0" cy="6611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609988" y="3183683"/>
            <a:ext cx="0" cy="73500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781438" y="3257550"/>
            <a:ext cx="0" cy="6611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952888" y="3183683"/>
            <a:ext cx="0" cy="7473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334632" y="1371600"/>
            <a:ext cx="694568" cy="95532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Oversubscription in Fat Tree Topologies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832" y="4142457"/>
            <a:ext cx="2001811" cy="776365"/>
          </a:xfrm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en-US" sz="1800" dirty="0"/>
              <a:t>40 Machines</a:t>
            </a:r>
          </a:p>
          <a:p>
            <a:pPr marL="82296" indent="0" algn="ctr">
              <a:buNone/>
            </a:pPr>
            <a:r>
              <a:rPr lang="en-US" sz="1800" dirty="0"/>
              <a:t>10 Gbps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25</a:t>
            </a:fld>
            <a:endParaRPr lang="en-US"/>
          </a:p>
        </p:txBody>
      </p:sp>
      <p:pic>
        <p:nvPicPr>
          <p:cNvPr id="2050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38" y="3842487"/>
            <a:ext cx="800100" cy="12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88" y="3811443"/>
            <a:ext cx="819883" cy="12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46" y="3028951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35" y="3028950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05633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51" y="2164557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/>
          <p:cNvCxnSpPr/>
          <p:nvPr/>
        </p:nvCxnSpPr>
        <p:spPr>
          <a:xfrm flipV="1">
            <a:off x="5433329" y="3242028"/>
            <a:ext cx="0" cy="6734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60" idx="0"/>
          </p:cNvCxnSpPr>
          <p:nvPr/>
        </p:nvCxnSpPr>
        <p:spPr>
          <a:xfrm flipV="1">
            <a:off x="5741428" y="2441928"/>
            <a:ext cx="252432" cy="571501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61" idx="0"/>
          </p:cNvCxnSpPr>
          <p:nvPr/>
        </p:nvCxnSpPr>
        <p:spPr>
          <a:xfrm>
            <a:off x="6222460" y="2441927"/>
            <a:ext cx="519892" cy="57150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604779" y="3242028"/>
            <a:ext cx="0" cy="6734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776229" y="3242027"/>
            <a:ext cx="0" cy="673467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947679" y="3168160"/>
            <a:ext cx="0" cy="7596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446663" y="3242028"/>
            <a:ext cx="0" cy="6611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6618113" y="3242028"/>
            <a:ext cx="0" cy="6611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789563" y="3242027"/>
            <a:ext cx="0" cy="6611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961013" y="3168161"/>
            <a:ext cx="0" cy="74733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29" y="3826964"/>
            <a:ext cx="800100" cy="12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t0ph3r\Desktop\CS 276 Data Center Prez\server-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14" y="3795920"/>
            <a:ext cx="819883" cy="12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37" y="3013428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1" y="3013428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C:\Users\t0ph3r\Desktop\CS 276 Data Center Prez\Rou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77" y="2149034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Content Placeholder 2"/>
          <p:cNvSpPr txBox="1">
            <a:spLocks/>
          </p:cNvSpPr>
          <p:nvPr/>
        </p:nvSpPr>
        <p:spPr>
          <a:xfrm>
            <a:off x="1959285" y="2488602"/>
            <a:ext cx="1438707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1:4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125130" y="3119964"/>
            <a:ext cx="1902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algn="ctr"/>
            <a:r>
              <a:rPr lang="en-US" dirty="0"/>
              <a:t>40x10 Gbps Ports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1149832" y="2135790"/>
            <a:ext cx="2751470" cy="571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/>
              <a:t>40x10Gbps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1x100 Gbps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2612844" y="1470944"/>
            <a:ext cx="1438707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1:80-240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125322" y="1085850"/>
            <a:ext cx="3534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algn="ctr"/>
            <a:r>
              <a:rPr lang="en-US" dirty="0"/>
              <a:t>#Racksx40x10 Gbps </a:t>
            </a:r>
            <a:r>
              <a:rPr lang="en-US" dirty="0">
                <a:sym typeface="Wingdings" pitchFamily="2" charset="2"/>
              </a:rPr>
              <a:t> 1x100 Gbps</a:t>
            </a:r>
            <a:endParaRPr lang="en-US" dirty="0"/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1548224" y="3418639"/>
            <a:ext cx="1438707" cy="37831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1:1</a:t>
            </a:r>
          </a:p>
        </p:txBody>
      </p:sp>
      <p:sp>
        <p:nvSpPr>
          <p:cNvPr id="85" name="Right Arrow 84"/>
          <p:cNvSpPr/>
          <p:nvPr/>
        </p:nvSpPr>
        <p:spPr>
          <a:xfrm>
            <a:off x="2552588" y="3418063"/>
            <a:ext cx="628650" cy="378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ight Arrow 93"/>
          <p:cNvSpPr/>
          <p:nvPr/>
        </p:nvSpPr>
        <p:spPr>
          <a:xfrm>
            <a:off x="3017873" y="2489100"/>
            <a:ext cx="628650" cy="378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ight Arrow 94"/>
          <p:cNvSpPr/>
          <p:nvPr/>
        </p:nvSpPr>
        <p:spPr>
          <a:xfrm>
            <a:off x="3920850" y="1470368"/>
            <a:ext cx="628650" cy="378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TextBox 98"/>
          <p:cNvSpPr txBox="1"/>
          <p:nvPr/>
        </p:nvSpPr>
        <p:spPr>
          <a:xfrm>
            <a:off x="5749343" y="2887497"/>
            <a:ext cx="3291527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en-US" sz="2100" dirty="0"/>
              <a:t>Bandwidth gets scarce as you move up the tree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2100" dirty="0"/>
              <a:t>Locality is key to performance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2100" dirty="0"/>
              <a:t>All-to-all communication is a very bad idea</a:t>
            </a:r>
          </a:p>
        </p:txBody>
      </p:sp>
    </p:spTree>
    <p:extLst>
      <p:ext uri="{BB962C8B-B14F-4D97-AF65-F5344CB8AC3E}">
        <p14:creationId xmlns:p14="http://schemas.microsoft.com/office/powerpoint/2010/main" val="235159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8" grpId="0"/>
      <p:bldP spid="89" grpId="0"/>
      <p:bldP spid="90" grpId="0"/>
      <p:bldP spid="94" grpId="0" animBg="1"/>
      <p:bldP spid="95" grpId="0" animBg="1"/>
      <p:bldP spid="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Consequences of Oversubscription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Oversubscription cripples your datacenter</a:t>
            </a:r>
          </a:p>
          <a:p>
            <a:pPr lvl="1"/>
            <a:r>
              <a:rPr lang="en-US" dirty="0"/>
              <a:t>Limits application scalability</a:t>
            </a:r>
          </a:p>
          <a:p>
            <a:pPr lvl="1"/>
            <a:r>
              <a:rPr lang="en-US" dirty="0"/>
              <a:t>Bounds the size of your network</a:t>
            </a:r>
          </a:p>
          <a:p>
            <a:r>
              <a:rPr lang="en-US" dirty="0"/>
              <a:t>Problem is about to get worse</a:t>
            </a:r>
          </a:p>
          <a:p>
            <a:pPr lvl="1"/>
            <a:r>
              <a:rPr lang="en-US" dirty="0"/>
              <a:t>100 GigE servers are becoming affordable (100GigE NIC is &lt;$1000)</a:t>
            </a:r>
          </a:p>
          <a:p>
            <a:pPr lvl="1"/>
            <a:r>
              <a:rPr lang="en-US" dirty="0"/>
              <a:t>128 port 100 GigE routers are not ($66k for 64 ports)</a:t>
            </a:r>
          </a:p>
          <a:p>
            <a:r>
              <a:rPr lang="en-US" dirty="0"/>
              <a:t>Oversubscription is a core router issue</a:t>
            </a:r>
          </a:p>
          <a:p>
            <a:pPr lvl="1"/>
            <a:r>
              <a:rPr lang="en-US" dirty="0"/>
              <a:t>Bottlenecking racks of 10GigE or 100 GigE into 100 GigE uplinks</a:t>
            </a:r>
          </a:p>
          <a:p>
            <a:r>
              <a:rPr lang="en-US" dirty="0"/>
              <a:t>What if we get rid of the core routers?</a:t>
            </a:r>
          </a:p>
          <a:p>
            <a:pPr lvl="1"/>
            <a:r>
              <a:rPr lang="en-US" dirty="0"/>
              <a:t>Only use cheap switches</a:t>
            </a:r>
          </a:p>
          <a:p>
            <a:pPr lvl="1"/>
            <a:r>
              <a:rPr lang="en-US" dirty="0"/>
              <a:t>Try to maintain close to 1:1 oversubscription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5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53B00C-83E9-92BF-97FA-450BFE9318DF}"/>
              </a:ext>
            </a:extLst>
          </p:cNvPr>
          <p:cNvCxnSpPr>
            <a:cxnSpLocks/>
            <a:stCxn id="21" idx="0"/>
            <a:endCxn id="13" idx="2"/>
          </p:cNvCxnSpPr>
          <p:nvPr/>
        </p:nvCxnSpPr>
        <p:spPr>
          <a:xfrm flipV="1">
            <a:off x="2456703" y="2571750"/>
            <a:ext cx="429276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7E97FD-66CE-0728-960E-5538DF3E7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 Topology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66C53-6DF4-1487-709C-88D56BA5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9" y="812801"/>
            <a:ext cx="8668511" cy="465494"/>
          </a:xfrm>
        </p:spPr>
        <p:txBody>
          <a:bodyPr/>
          <a:lstStyle/>
          <a:p>
            <a:r>
              <a:rPr lang="en-US" dirty="0"/>
              <a:t>Generic term from the 1950’s for building networks with redundant paths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6D7D0-5E06-A854-EF64-43A373CD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70F83D4-E9C2-8A0C-ABCC-6ACF9A803E3C}"/>
              </a:ext>
            </a:extLst>
          </p:cNvPr>
          <p:cNvCxnSpPr>
            <a:cxnSpLocks/>
            <a:stCxn id="21" idx="0"/>
            <a:endCxn id="9" idx="2"/>
          </p:cNvCxnSpPr>
          <p:nvPr/>
        </p:nvCxnSpPr>
        <p:spPr>
          <a:xfrm flipV="1">
            <a:off x="2456703" y="2571750"/>
            <a:ext cx="3465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6E6752-68AB-3950-07A8-012916094AA7}"/>
              </a:ext>
            </a:extLst>
          </p:cNvPr>
          <p:cNvCxnSpPr>
            <a:cxnSpLocks/>
            <a:stCxn id="21" idx="0"/>
            <a:endCxn id="10" idx="2"/>
          </p:cNvCxnSpPr>
          <p:nvPr/>
        </p:nvCxnSpPr>
        <p:spPr>
          <a:xfrm flipV="1">
            <a:off x="2456703" y="2571750"/>
            <a:ext cx="109917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582500-E96C-8950-7D8E-0CA1AED2C936}"/>
              </a:ext>
            </a:extLst>
          </p:cNvPr>
          <p:cNvCxnSpPr>
            <a:cxnSpLocks/>
            <a:stCxn id="21" idx="0"/>
            <a:endCxn id="11" idx="2"/>
          </p:cNvCxnSpPr>
          <p:nvPr/>
        </p:nvCxnSpPr>
        <p:spPr>
          <a:xfrm flipV="1">
            <a:off x="2456703" y="2571750"/>
            <a:ext cx="216370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7772EAA-DDCE-1D26-94FE-2CB49DD22557}"/>
              </a:ext>
            </a:extLst>
          </p:cNvPr>
          <p:cNvCxnSpPr>
            <a:cxnSpLocks/>
            <a:stCxn id="21" idx="0"/>
            <a:endCxn id="14" idx="2"/>
          </p:cNvCxnSpPr>
          <p:nvPr/>
        </p:nvCxnSpPr>
        <p:spPr>
          <a:xfrm flipV="1">
            <a:off x="2456703" y="2571750"/>
            <a:ext cx="535729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93C197-6E7D-00A5-5A6C-58DB6CAB8F60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H="1" flipV="1">
            <a:off x="2491353" y="2571750"/>
            <a:ext cx="58934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13B7E7F-4D81-7428-E3FA-AEE7C3E35567}"/>
              </a:ext>
            </a:extLst>
          </p:cNvPr>
          <p:cNvCxnSpPr>
            <a:cxnSpLocks/>
            <a:stCxn id="16" idx="0"/>
            <a:endCxn id="10" idx="2"/>
          </p:cNvCxnSpPr>
          <p:nvPr/>
        </p:nvCxnSpPr>
        <p:spPr>
          <a:xfrm flipV="1">
            <a:off x="3080699" y="2571750"/>
            <a:ext cx="47518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41AA8CA-0C43-37E4-78B6-28856969303C}"/>
              </a:ext>
            </a:extLst>
          </p:cNvPr>
          <p:cNvCxnSpPr>
            <a:cxnSpLocks/>
            <a:stCxn id="16" idx="0"/>
            <a:endCxn id="11" idx="2"/>
          </p:cNvCxnSpPr>
          <p:nvPr/>
        </p:nvCxnSpPr>
        <p:spPr>
          <a:xfrm flipV="1">
            <a:off x="3080699" y="2571750"/>
            <a:ext cx="153971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45F99A7-1450-0E1E-FEB4-98BF90086340}"/>
              </a:ext>
            </a:extLst>
          </p:cNvPr>
          <p:cNvCxnSpPr>
            <a:cxnSpLocks/>
            <a:stCxn id="16" idx="0"/>
            <a:endCxn id="12" idx="2"/>
          </p:cNvCxnSpPr>
          <p:nvPr/>
        </p:nvCxnSpPr>
        <p:spPr>
          <a:xfrm flipV="1">
            <a:off x="3080699" y="2571750"/>
            <a:ext cx="260423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099AE9B-F76E-4172-9E77-FED96C2669B1}"/>
              </a:ext>
            </a:extLst>
          </p:cNvPr>
          <p:cNvCxnSpPr>
            <a:cxnSpLocks/>
            <a:stCxn id="16" idx="0"/>
            <a:endCxn id="13" idx="2"/>
          </p:cNvCxnSpPr>
          <p:nvPr/>
        </p:nvCxnSpPr>
        <p:spPr>
          <a:xfrm flipV="1">
            <a:off x="3080699" y="2571750"/>
            <a:ext cx="366876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A960D6E-E6ED-3EF0-C2DF-53F960C2E3B4}"/>
              </a:ext>
            </a:extLst>
          </p:cNvPr>
          <p:cNvCxnSpPr>
            <a:cxnSpLocks/>
            <a:stCxn id="16" idx="0"/>
            <a:endCxn id="14" idx="2"/>
          </p:cNvCxnSpPr>
          <p:nvPr/>
        </p:nvCxnSpPr>
        <p:spPr>
          <a:xfrm flipV="1">
            <a:off x="3080699" y="2571750"/>
            <a:ext cx="473329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A142303-8776-5667-9CEC-2BFFCB7B09E0}"/>
              </a:ext>
            </a:extLst>
          </p:cNvPr>
          <p:cNvCxnSpPr>
            <a:cxnSpLocks/>
            <a:stCxn id="22" idx="0"/>
            <a:endCxn id="9" idx="2"/>
          </p:cNvCxnSpPr>
          <p:nvPr/>
        </p:nvCxnSpPr>
        <p:spPr>
          <a:xfrm flipH="1" flipV="1">
            <a:off x="2491353" y="2571750"/>
            <a:ext cx="121334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547C39A-521A-39FD-CADB-39A0309C0842}"/>
              </a:ext>
            </a:extLst>
          </p:cNvPr>
          <p:cNvCxnSpPr>
            <a:cxnSpLocks/>
            <a:stCxn id="22" idx="0"/>
            <a:endCxn id="10" idx="2"/>
          </p:cNvCxnSpPr>
          <p:nvPr/>
        </p:nvCxnSpPr>
        <p:spPr>
          <a:xfrm flipH="1" flipV="1">
            <a:off x="3555881" y="2571750"/>
            <a:ext cx="14881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FE1D367-DE24-A944-30DC-8F5F78FDBF68}"/>
              </a:ext>
            </a:extLst>
          </p:cNvPr>
          <p:cNvCxnSpPr>
            <a:cxnSpLocks/>
            <a:stCxn id="22" idx="0"/>
            <a:endCxn id="11" idx="2"/>
          </p:cNvCxnSpPr>
          <p:nvPr/>
        </p:nvCxnSpPr>
        <p:spPr>
          <a:xfrm flipV="1">
            <a:off x="3704695" y="2571750"/>
            <a:ext cx="91571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69C17AC-0685-AF83-62F9-27C6812D24F1}"/>
              </a:ext>
            </a:extLst>
          </p:cNvPr>
          <p:cNvCxnSpPr>
            <a:cxnSpLocks/>
            <a:stCxn id="22" idx="0"/>
            <a:endCxn id="12" idx="2"/>
          </p:cNvCxnSpPr>
          <p:nvPr/>
        </p:nvCxnSpPr>
        <p:spPr>
          <a:xfrm flipV="1">
            <a:off x="3704695" y="2571750"/>
            <a:ext cx="198024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A4DC2FC-CB86-0964-4A71-FE4DE5209DC8}"/>
              </a:ext>
            </a:extLst>
          </p:cNvPr>
          <p:cNvCxnSpPr>
            <a:cxnSpLocks/>
            <a:stCxn id="22" idx="0"/>
            <a:endCxn id="13" idx="2"/>
          </p:cNvCxnSpPr>
          <p:nvPr/>
        </p:nvCxnSpPr>
        <p:spPr>
          <a:xfrm flipV="1">
            <a:off x="3704695" y="2571750"/>
            <a:ext cx="304477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D84F03-4A27-E4C5-1151-13A1C2B43823}"/>
              </a:ext>
            </a:extLst>
          </p:cNvPr>
          <p:cNvCxnSpPr>
            <a:cxnSpLocks/>
            <a:stCxn id="22" idx="0"/>
            <a:endCxn id="14" idx="2"/>
          </p:cNvCxnSpPr>
          <p:nvPr/>
        </p:nvCxnSpPr>
        <p:spPr>
          <a:xfrm flipV="1">
            <a:off x="3704695" y="2571750"/>
            <a:ext cx="410929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158F61C-60C3-0AB3-DCA6-8D798D5F32AB}"/>
              </a:ext>
            </a:extLst>
          </p:cNvPr>
          <p:cNvCxnSpPr>
            <a:cxnSpLocks/>
            <a:stCxn id="17" idx="0"/>
            <a:endCxn id="9" idx="2"/>
          </p:cNvCxnSpPr>
          <p:nvPr/>
        </p:nvCxnSpPr>
        <p:spPr>
          <a:xfrm flipH="1" flipV="1">
            <a:off x="2491353" y="2571750"/>
            <a:ext cx="183733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9C6C207-D341-13A2-3663-C0AE656D5608}"/>
              </a:ext>
            </a:extLst>
          </p:cNvPr>
          <p:cNvCxnSpPr>
            <a:cxnSpLocks/>
            <a:stCxn id="17" idx="0"/>
            <a:endCxn id="10" idx="2"/>
          </p:cNvCxnSpPr>
          <p:nvPr/>
        </p:nvCxnSpPr>
        <p:spPr>
          <a:xfrm flipH="1" flipV="1">
            <a:off x="3555881" y="2571750"/>
            <a:ext cx="77281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99E7E35-7BB0-72E8-C9BF-3EE3A0D1A260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>
          <a:xfrm flipV="1">
            <a:off x="4328691" y="2571750"/>
            <a:ext cx="29171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E6109F3-D4FB-89BC-E45B-2B1497BCD4DC}"/>
              </a:ext>
            </a:extLst>
          </p:cNvPr>
          <p:cNvCxnSpPr>
            <a:cxnSpLocks/>
            <a:stCxn id="17" idx="0"/>
            <a:endCxn id="12" idx="2"/>
          </p:cNvCxnSpPr>
          <p:nvPr/>
        </p:nvCxnSpPr>
        <p:spPr>
          <a:xfrm flipV="1">
            <a:off x="4328691" y="2571750"/>
            <a:ext cx="135624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AC8EB45-A065-E59D-5C9A-2DED5FE0201D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flipV="1">
            <a:off x="4328691" y="2571750"/>
            <a:ext cx="242077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E068DA4-FF2A-8572-4383-37204A65F7A9}"/>
              </a:ext>
            </a:extLst>
          </p:cNvPr>
          <p:cNvCxnSpPr>
            <a:cxnSpLocks/>
            <a:stCxn id="17" idx="0"/>
            <a:endCxn id="14" idx="2"/>
          </p:cNvCxnSpPr>
          <p:nvPr/>
        </p:nvCxnSpPr>
        <p:spPr>
          <a:xfrm flipV="1">
            <a:off x="4328691" y="2571750"/>
            <a:ext cx="348530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CB54472E-F4D6-F1D4-37A9-C8BEB54FFE4D}"/>
              </a:ext>
            </a:extLst>
          </p:cNvPr>
          <p:cNvCxnSpPr>
            <a:cxnSpLocks/>
            <a:stCxn id="23" idx="0"/>
            <a:endCxn id="14" idx="2"/>
          </p:cNvCxnSpPr>
          <p:nvPr/>
        </p:nvCxnSpPr>
        <p:spPr>
          <a:xfrm flipV="1">
            <a:off x="4952687" y="2571750"/>
            <a:ext cx="286130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2983DAD-DEA0-6790-8DCA-0075FA4AB14E}"/>
              </a:ext>
            </a:extLst>
          </p:cNvPr>
          <p:cNvCxnSpPr>
            <a:cxnSpLocks/>
            <a:stCxn id="23" idx="0"/>
            <a:endCxn id="13" idx="2"/>
          </p:cNvCxnSpPr>
          <p:nvPr/>
        </p:nvCxnSpPr>
        <p:spPr>
          <a:xfrm flipV="1">
            <a:off x="4952687" y="2571750"/>
            <a:ext cx="179677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52C9425-E2E1-14A1-76A9-72E5C3FABA49}"/>
              </a:ext>
            </a:extLst>
          </p:cNvPr>
          <p:cNvCxnSpPr>
            <a:cxnSpLocks/>
            <a:stCxn id="23" idx="0"/>
            <a:endCxn id="12" idx="2"/>
          </p:cNvCxnSpPr>
          <p:nvPr/>
        </p:nvCxnSpPr>
        <p:spPr>
          <a:xfrm flipV="1">
            <a:off x="4952687" y="2571750"/>
            <a:ext cx="73225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CEEB387-E0FA-D5F8-7AF0-DB57C4655D04}"/>
              </a:ext>
            </a:extLst>
          </p:cNvPr>
          <p:cNvCxnSpPr>
            <a:cxnSpLocks/>
            <a:stCxn id="23" idx="0"/>
            <a:endCxn id="11" idx="2"/>
          </p:cNvCxnSpPr>
          <p:nvPr/>
        </p:nvCxnSpPr>
        <p:spPr>
          <a:xfrm flipH="1" flipV="1">
            <a:off x="4620409" y="2571750"/>
            <a:ext cx="33227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F00457B-E9F7-84A0-6C8E-B03DF611A6E9}"/>
              </a:ext>
            </a:extLst>
          </p:cNvPr>
          <p:cNvCxnSpPr>
            <a:cxnSpLocks/>
            <a:stCxn id="23" idx="0"/>
            <a:endCxn id="10" idx="2"/>
          </p:cNvCxnSpPr>
          <p:nvPr/>
        </p:nvCxnSpPr>
        <p:spPr>
          <a:xfrm flipH="1" flipV="1">
            <a:off x="3555881" y="2571750"/>
            <a:ext cx="139680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677374D-8D8C-4254-B690-CFC6D8B035A0}"/>
              </a:ext>
            </a:extLst>
          </p:cNvPr>
          <p:cNvCxnSpPr>
            <a:cxnSpLocks/>
            <a:stCxn id="23" idx="0"/>
            <a:endCxn id="9" idx="2"/>
          </p:cNvCxnSpPr>
          <p:nvPr/>
        </p:nvCxnSpPr>
        <p:spPr>
          <a:xfrm flipH="1" flipV="1">
            <a:off x="2491353" y="2571750"/>
            <a:ext cx="246133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F485B4B-DBBF-98CA-6F26-BF274A7BE177}"/>
              </a:ext>
            </a:extLst>
          </p:cNvPr>
          <p:cNvCxnSpPr>
            <a:cxnSpLocks/>
            <a:stCxn id="18" idx="0"/>
            <a:endCxn id="14" idx="2"/>
          </p:cNvCxnSpPr>
          <p:nvPr/>
        </p:nvCxnSpPr>
        <p:spPr>
          <a:xfrm flipV="1">
            <a:off x="5576683" y="2571750"/>
            <a:ext cx="223731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99C8FCC-3769-2269-0B0B-88C987C62135}"/>
              </a:ext>
            </a:extLst>
          </p:cNvPr>
          <p:cNvCxnSpPr>
            <a:cxnSpLocks/>
            <a:stCxn id="18" idx="0"/>
            <a:endCxn id="13" idx="2"/>
          </p:cNvCxnSpPr>
          <p:nvPr/>
        </p:nvCxnSpPr>
        <p:spPr>
          <a:xfrm flipV="1">
            <a:off x="5576683" y="2571750"/>
            <a:ext cx="117278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F35B0DC-5543-A3A4-4161-91A54BDBC65E}"/>
              </a:ext>
            </a:extLst>
          </p:cNvPr>
          <p:cNvCxnSpPr>
            <a:cxnSpLocks/>
            <a:stCxn id="18" idx="0"/>
            <a:endCxn id="12" idx="2"/>
          </p:cNvCxnSpPr>
          <p:nvPr/>
        </p:nvCxnSpPr>
        <p:spPr>
          <a:xfrm flipV="1">
            <a:off x="5576683" y="2571750"/>
            <a:ext cx="10825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AAAD4C8-8906-792F-2C8A-01FA1F6C54AE}"/>
              </a:ext>
            </a:extLst>
          </p:cNvPr>
          <p:cNvCxnSpPr>
            <a:cxnSpLocks/>
            <a:stCxn id="18" idx="0"/>
            <a:endCxn id="11" idx="2"/>
          </p:cNvCxnSpPr>
          <p:nvPr/>
        </p:nvCxnSpPr>
        <p:spPr>
          <a:xfrm flipH="1" flipV="1">
            <a:off x="4620409" y="2571750"/>
            <a:ext cx="95627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DB40EB9E-0A8E-0207-AA3B-FE92BF212EB5}"/>
              </a:ext>
            </a:extLst>
          </p:cNvPr>
          <p:cNvCxnSpPr>
            <a:cxnSpLocks/>
            <a:stCxn id="18" idx="0"/>
            <a:endCxn id="10" idx="2"/>
          </p:cNvCxnSpPr>
          <p:nvPr/>
        </p:nvCxnSpPr>
        <p:spPr>
          <a:xfrm flipH="1" flipV="1">
            <a:off x="3555881" y="2571750"/>
            <a:ext cx="202080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F6A6E3BE-B20D-2656-0FF9-98BB90C99295}"/>
              </a:ext>
            </a:extLst>
          </p:cNvPr>
          <p:cNvCxnSpPr>
            <a:cxnSpLocks/>
            <a:stCxn id="18" idx="0"/>
            <a:endCxn id="9" idx="2"/>
          </p:cNvCxnSpPr>
          <p:nvPr/>
        </p:nvCxnSpPr>
        <p:spPr>
          <a:xfrm flipH="1" flipV="1">
            <a:off x="2491353" y="2571750"/>
            <a:ext cx="308533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EB43EBB-12AF-2E34-2B55-8E51ECBA06AB}"/>
              </a:ext>
            </a:extLst>
          </p:cNvPr>
          <p:cNvCxnSpPr>
            <a:cxnSpLocks/>
            <a:stCxn id="24" idx="0"/>
            <a:endCxn id="14" idx="2"/>
          </p:cNvCxnSpPr>
          <p:nvPr/>
        </p:nvCxnSpPr>
        <p:spPr>
          <a:xfrm flipV="1">
            <a:off x="6200679" y="2571750"/>
            <a:ext cx="161331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1C43A6EF-DF18-E6D6-ACF9-75FCF5BB7143}"/>
              </a:ext>
            </a:extLst>
          </p:cNvPr>
          <p:cNvCxnSpPr>
            <a:cxnSpLocks/>
            <a:stCxn id="24" idx="0"/>
            <a:endCxn id="13" idx="2"/>
          </p:cNvCxnSpPr>
          <p:nvPr/>
        </p:nvCxnSpPr>
        <p:spPr>
          <a:xfrm flipV="1">
            <a:off x="6200679" y="2571750"/>
            <a:ext cx="54878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8E34AFF-3EFE-0D9C-446D-E223007CCE38}"/>
              </a:ext>
            </a:extLst>
          </p:cNvPr>
          <p:cNvCxnSpPr>
            <a:cxnSpLocks/>
            <a:stCxn id="24" idx="0"/>
            <a:endCxn id="12" idx="2"/>
          </p:cNvCxnSpPr>
          <p:nvPr/>
        </p:nvCxnSpPr>
        <p:spPr>
          <a:xfrm flipH="1" flipV="1">
            <a:off x="5684937" y="2571750"/>
            <a:ext cx="51574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634E9B75-55DF-0804-3AF0-379C9A609901}"/>
              </a:ext>
            </a:extLst>
          </p:cNvPr>
          <p:cNvCxnSpPr>
            <a:cxnSpLocks/>
            <a:stCxn id="24" idx="0"/>
            <a:endCxn id="11" idx="2"/>
          </p:cNvCxnSpPr>
          <p:nvPr/>
        </p:nvCxnSpPr>
        <p:spPr>
          <a:xfrm flipH="1" flipV="1">
            <a:off x="4620409" y="2571750"/>
            <a:ext cx="158027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C7CEFF6-BD75-B5A6-954E-3F2CECBE8759}"/>
              </a:ext>
            </a:extLst>
          </p:cNvPr>
          <p:cNvCxnSpPr>
            <a:cxnSpLocks/>
            <a:stCxn id="24" idx="0"/>
            <a:endCxn id="10" idx="2"/>
          </p:cNvCxnSpPr>
          <p:nvPr/>
        </p:nvCxnSpPr>
        <p:spPr>
          <a:xfrm flipH="1" flipV="1">
            <a:off x="3555881" y="2571750"/>
            <a:ext cx="264479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2873498-9DA0-C6D5-0A5E-CDD826DF38DB}"/>
              </a:ext>
            </a:extLst>
          </p:cNvPr>
          <p:cNvCxnSpPr>
            <a:cxnSpLocks/>
            <a:stCxn id="24" idx="0"/>
            <a:endCxn id="9" idx="2"/>
          </p:cNvCxnSpPr>
          <p:nvPr/>
        </p:nvCxnSpPr>
        <p:spPr>
          <a:xfrm flipH="1" flipV="1">
            <a:off x="2491353" y="2571750"/>
            <a:ext cx="370932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317D040B-21D4-AA87-9428-388A55290BCA}"/>
              </a:ext>
            </a:extLst>
          </p:cNvPr>
          <p:cNvCxnSpPr>
            <a:cxnSpLocks/>
            <a:stCxn id="19" idx="0"/>
            <a:endCxn id="9" idx="2"/>
          </p:cNvCxnSpPr>
          <p:nvPr/>
        </p:nvCxnSpPr>
        <p:spPr>
          <a:xfrm flipH="1" flipV="1">
            <a:off x="2491353" y="2571750"/>
            <a:ext cx="433332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2EC3DC96-4B69-B3AB-053E-35B60D5E250D}"/>
              </a:ext>
            </a:extLst>
          </p:cNvPr>
          <p:cNvCxnSpPr>
            <a:cxnSpLocks/>
            <a:stCxn id="19" idx="0"/>
            <a:endCxn id="10" idx="2"/>
          </p:cNvCxnSpPr>
          <p:nvPr/>
        </p:nvCxnSpPr>
        <p:spPr>
          <a:xfrm flipH="1" flipV="1">
            <a:off x="3555881" y="2571750"/>
            <a:ext cx="326879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5A3519B8-E521-7A2B-6EDD-125E0DEAE48E}"/>
              </a:ext>
            </a:extLst>
          </p:cNvPr>
          <p:cNvCxnSpPr>
            <a:cxnSpLocks/>
            <a:stCxn id="19" idx="0"/>
            <a:endCxn id="11" idx="2"/>
          </p:cNvCxnSpPr>
          <p:nvPr/>
        </p:nvCxnSpPr>
        <p:spPr>
          <a:xfrm flipH="1" flipV="1">
            <a:off x="4620409" y="2571750"/>
            <a:ext cx="220426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709018B-7213-61AA-EB26-459CD5660006}"/>
              </a:ext>
            </a:extLst>
          </p:cNvPr>
          <p:cNvCxnSpPr>
            <a:cxnSpLocks/>
            <a:stCxn id="19" idx="0"/>
            <a:endCxn id="12" idx="2"/>
          </p:cNvCxnSpPr>
          <p:nvPr/>
        </p:nvCxnSpPr>
        <p:spPr>
          <a:xfrm flipH="1" flipV="1">
            <a:off x="5684937" y="2571750"/>
            <a:ext cx="113973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8E0AFEB-3080-3835-00E8-33EFE85EE45B}"/>
              </a:ext>
            </a:extLst>
          </p:cNvPr>
          <p:cNvCxnSpPr>
            <a:cxnSpLocks/>
            <a:stCxn id="19" idx="0"/>
            <a:endCxn id="13" idx="2"/>
          </p:cNvCxnSpPr>
          <p:nvPr/>
        </p:nvCxnSpPr>
        <p:spPr>
          <a:xfrm flipH="1" flipV="1">
            <a:off x="6749465" y="2571750"/>
            <a:ext cx="7521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CA9F23B6-3413-E666-03B1-4B85F2691FC6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flipV="1">
            <a:off x="6824675" y="2571750"/>
            <a:ext cx="98931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F95F1902-4ACD-57B3-EB7A-CCECFC7711C0}"/>
              </a:ext>
            </a:extLst>
          </p:cNvPr>
          <p:cNvCxnSpPr>
            <a:cxnSpLocks/>
            <a:stCxn id="25" idx="0"/>
            <a:endCxn id="14" idx="2"/>
          </p:cNvCxnSpPr>
          <p:nvPr/>
        </p:nvCxnSpPr>
        <p:spPr>
          <a:xfrm flipV="1">
            <a:off x="7448671" y="2571750"/>
            <a:ext cx="36532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5269F2A-58D9-E3AA-D39B-B3C92E711DEB}"/>
              </a:ext>
            </a:extLst>
          </p:cNvPr>
          <p:cNvCxnSpPr>
            <a:cxnSpLocks/>
            <a:stCxn id="25" idx="0"/>
            <a:endCxn id="13" idx="2"/>
          </p:cNvCxnSpPr>
          <p:nvPr/>
        </p:nvCxnSpPr>
        <p:spPr>
          <a:xfrm flipH="1" flipV="1">
            <a:off x="6749465" y="2571750"/>
            <a:ext cx="69920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39660F3B-5443-B1D5-6F70-7F42C637BD2A}"/>
              </a:ext>
            </a:extLst>
          </p:cNvPr>
          <p:cNvCxnSpPr>
            <a:cxnSpLocks/>
            <a:stCxn id="25" idx="0"/>
            <a:endCxn id="12" idx="2"/>
          </p:cNvCxnSpPr>
          <p:nvPr/>
        </p:nvCxnSpPr>
        <p:spPr>
          <a:xfrm flipH="1" flipV="1">
            <a:off x="5684937" y="2571750"/>
            <a:ext cx="176373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29448CC-77D0-1A55-AF25-6C9F2D232434}"/>
              </a:ext>
            </a:extLst>
          </p:cNvPr>
          <p:cNvCxnSpPr>
            <a:cxnSpLocks/>
            <a:stCxn id="25" idx="0"/>
            <a:endCxn id="11" idx="2"/>
          </p:cNvCxnSpPr>
          <p:nvPr/>
        </p:nvCxnSpPr>
        <p:spPr>
          <a:xfrm flipH="1" flipV="1">
            <a:off x="4620409" y="2571750"/>
            <a:ext cx="282826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1B1876D8-97F2-941B-5EBA-1CC37CF9AA6C}"/>
              </a:ext>
            </a:extLst>
          </p:cNvPr>
          <p:cNvCxnSpPr>
            <a:cxnSpLocks/>
            <a:stCxn id="25" idx="0"/>
            <a:endCxn id="10" idx="2"/>
          </p:cNvCxnSpPr>
          <p:nvPr/>
        </p:nvCxnSpPr>
        <p:spPr>
          <a:xfrm flipH="1" flipV="1">
            <a:off x="3555881" y="2571750"/>
            <a:ext cx="389279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6F27076-7C3F-9C0B-C0A7-1F563F8A32F8}"/>
              </a:ext>
            </a:extLst>
          </p:cNvPr>
          <p:cNvCxnSpPr>
            <a:cxnSpLocks/>
            <a:stCxn id="25" idx="0"/>
            <a:endCxn id="9" idx="2"/>
          </p:cNvCxnSpPr>
          <p:nvPr/>
        </p:nvCxnSpPr>
        <p:spPr>
          <a:xfrm flipH="1" flipV="1">
            <a:off x="2491353" y="2571750"/>
            <a:ext cx="495731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4FBB701D-8495-55F7-4A07-E998DCC67223}"/>
              </a:ext>
            </a:extLst>
          </p:cNvPr>
          <p:cNvCxnSpPr>
            <a:cxnSpLocks/>
            <a:stCxn id="20" idx="0"/>
            <a:endCxn id="14" idx="2"/>
          </p:cNvCxnSpPr>
          <p:nvPr/>
        </p:nvCxnSpPr>
        <p:spPr>
          <a:xfrm flipH="1" flipV="1">
            <a:off x="7813993" y="2571750"/>
            <a:ext cx="25867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EE3F5EA-4044-2CFF-B497-7B4382A151F7}"/>
              </a:ext>
            </a:extLst>
          </p:cNvPr>
          <p:cNvCxnSpPr>
            <a:cxnSpLocks/>
            <a:stCxn id="20" idx="0"/>
            <a:endCxn id="13" idx="2"/>
          </p:cNvCxnSpPr>
          <p:nvPr/>
        </p:nvCxnSpPr>
        <p:spPr>
          <a:xfrm flipH="1" flipV="1">
            <a:off x="6749465" y="2571750"/>
            <a:ext cx="1323202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A3994E3E-24B5-B8F1-F6EE-92E3AD6B981F}"/>
              </a:ext>
            </a:extLst>
          </p:cNvPr>
          <p:cNvCxnSpPr>
            <a:cxnSpLocks/>
            <a:stCxn id="20" idx="0"/>
            <a:endCxn id="12" idx="2"/>
          </p:cNvCxnSpPr>
          <p:nvPr/>
        </p:nvCxnSpPr>
        <p:spPr>
          <a:xfrm flipH="1" flipV="1">
            <a:off x="5684937" y="2571750"/>
            <a:ext cx="2387730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8721BED-7EC7-CF5F-96F0-3C99A4B0CF0B}"/>
              </a:ext>
            </a:extLst>
          </p:cNvPr>
          <p:cNvCxnSpPr>
            <a:cxnSpLocks/>
            <a:stCxn id="20" idx="0"/>
            <a:endCxn id="11" idx="2"/>
          </p:cNvCxnSpPr>
          <p:nvPr/>
        </p:nvCxnSpPr>
        <p:spPr>
          <a:xfrm flipH="1" flipV="1">
            <a:off x="4620409" y="2571750"/>
            <a:ext cx="3452258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DD4CE12D-D901-9FE3-F5EE-F94FEB9CF018}"/>
              </a:ext>
            </a:extLst>
          </p:cNvPr>
          <p:cNvCxnSpPr>
            <a:cxnSpLocks/>
            <a:stCxn id="20" idx="0"/>
            <a:endCxn id="10" idx="2"/>
          </p:cNvCxnSpPr>
          <p:nvPr/>
        </p:nvCxnSpPr>
        <p:spPr>
          <a:xfrm flipH="1" flipV="1">
            <a:off x="3555881" y="2571750"/>
            <a:ext cx="4516786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165B1BB-3030-097C-DEFD-A617356BDE2C}"/>
              </a:ext>
            </a:extLst>
          </p:cNvPr>
          <p:cNvCxnSpPr>
            <a:cxnSpLocks/>
            <a:stCxn id="20" idx="0"/>
            <a:endCxn id="9" idx="2"/>
          </p:cNvCxnSpPr>
          <p:nvPr/>
        </p:nvCxnSpPr>
        <p:spPr>
          <a:xfrm flipH="1" flipV="1">
            <a:off x="2491353" y="2571750"/>
            <a:ext cx="558131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A4EFA2B6-F432-B742-E748-E9632CCB67F8}"/>
              </a:ext>
            </a:extLst>
          </p:cNvPr>
          <p:cNvCxnSpPr>
            <a:cxnSpLocks/>
            <a:stCxn id="26" idx="0"/>
            <a:endCxn id="14" idx="2"/>
          </p:cNvCxnSpPr>
          <p:nvPr/>
        </p:nvCxnSpPr>
        <p:spPr>
          <a:xfrm flipH="1" flipV="1">
            <a:off x="7813993" y="2571750"/>
            <a:ext cx="882665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1CE2103-F932-321C-1047-FD7BCDD6AD37}"/>
              </a:ext>
            </a:extLst>
          </p:cNvPr>
          <p:cNvCxnSpPr>
            <a:cxnSpLocks/>
            <a:stCxn id="26" idx="0"/>
            <a:endCxn id="13" idx="2"/>
          </p:cNvCxnSpPr>
          <p:nvPr/>
        </p:nvCxnSpPr>
        <p:spPr>
          <a:xfrm flipH="1" flipV="1">
            <a:off x="6749465" y="2571750"/>
            <a:ext cx="1947193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E2910F-B737-BE14-43F3-D6AC569DC6BB}"/>
              </a:ext>
            </a:extLst>
          </p:cNvPr>
          <p:cNvCxnSpPr>
            <a:cxnSpLocks/>
            <a:stCxn id="26" idx="0"/>
            <a:endCxn id="12" idx="2"/>
          </p:cNvCxnSpPr>
          <p:nvPr/>
        </p:nvCxnSpPr>
        <p:spPr>
          <a:xfrm flipH="1" flipV="1">
            <a:off x="5684937" y="2571750"/>
            <a:ext cx="3011721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F890C1F2-6601-DE43-C608-7EB1E263B2E4}"/>
              </a:ext>
            </a:extLst>
          </p:cNvPr>
          <p:cNvCxnSpPr>
            <a:cxnSpLocks/>
            <a:stCxn id="26" idx="0"/>
            <a:endCxn id="11" idx="2"/>
          </p:cNvCxnSpPr>
          <p:nvPr/>
        </p:nvCxnSpPr>
        <p:spPr>
          <a:xfrm flipH="1" flipV="1">
            <a:off x="4620409" y="2571750"/>
            <a:ext cx="4076249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F029F143-D355-113C-DC12-9800AE1DA6BD}"/>
              </a:ext>
            </a:extLst>
          </p:cNvPr>
          <p:cNvCxnSpPr>
            <a:cxnSpLocks/>
            <a:stCxn id="26" idx="0"/>
            <a:endCxn id="10" idx="2"/>
          </p:cNvCxnSpPr>
          <p:nvPr/>
        </p:nvCxnSpPr>
        <p:spPr>
          <a:xfrm flipH="1" flipV="1">
            <a:off x="3555881" y="2571750"/>
            <a:ext cx="5140777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E6FCA3C9-F3FC-6D32-A799-C175243764CC}"/>
              </a:ext>
            </a:extLst>
          </p:cNvPr>
          <p:cNvCxnSpPr>
            <a:cxnSpLocks/>
            <a:stCxn id="26" idx="0"/>
            <a:endCxn id="9" idx="2"/>
          </p:cNvCxnSpPr>
          <p:nvPr/>
        </p:nvCxnSpPr>
        <p:spPr>
          <a:xfrm flipH="1" flipV="1">
            <a:off x="2491353" y="2571750"/>
            <a:ext cx="6205305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6CD792-85BC-A2E2-9AC2-87EE66955896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827503" y="2571750"/>
            <a:ext cx="663850" cy="131787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A1BF04-1F77-9A2D-7630-1675046AE462}"/>
              </a:ext>
            </a:extLst>
          </p:cNvPr>
          <p:cNvCxnSpPr>
            <a:cxnSpLocks/>
            <a:stCxn id="15" idx="0"/>
            <a:endCxn id="10" idx="2"/>
          </p:cNvCxnSpPr>
          <p:nvPr/>
        </p:nvCxnSpPr>
        <p:spPr>
          <a:xfrm flipV="1">
            <a:off x="1832707" y="2571750"/>
            <a:ext cx="1723174" cy="1284066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6B8DD4-DB79-F821-1D2A-1672BB40B602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>
          <a:xfrm flipV="1">
            <a:off x="1832707" y="2571750"/>
            <a:ext cx="2787702" cy="1284066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726240-C574-5634-E70F-BC7F3D14F752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1832707" y="2571750"/>
            <a:ext cx="5981286" cy="1284066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FFB88AE-50CB-245E-D1E8-C7A451404215}"/>
              </a:ext>
            </a:extLst>
          </p:cNvPr>
          <p:cNvCxnSpPr>
            <a:cxnSpLocks/>
            <a:stCxn id="21" idx="0"/>
            <a:endCxn id="12" idx="2"/>
          </p:cNvCxnSpPr>
          <p:nvPr/>
        </p:nvCxnSpPr>
        <p:spPr>
          <a:xfrm flipV="1">
            <a:off x="2456703" y="2571750"/>
            <a:ext cx="3228234" cy="128406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D96899F-B8F2-26BE-5F9B-1134493828F0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flipV="1">
            <a:off x="1832707" y="2571750"/>
            <a:ext cx="3852230" cy="1284066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E6DED9E-E0F4-A0B3-C6D7-1F0AE3D62A41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1832707" y="2571750"/>
            <a:ext cx="4916758" cy="1284066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6ADD6F4B-03FB-D14D-779F-27D4EE9B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4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774265E0-EA82-F3DB-5A9C-7623B6EE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0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21CFC63B-469F-38E3-FCD4-98A47611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6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582B5A34-39D6-22F4-BDCD-583BD8F5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72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1E7CE523-960C-99D3-5F26-D2A12F17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8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529DDA12-AB0E-C589-0613-94D536B9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4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EFD5D6AC-8536-7B57-52A0-281353CE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0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D37B3BFC-F3DC-8677-47BA-1AD4607B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6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BD117A8B-1315-B466-5C4F-59E7C17D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2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EA72DE01-6AB5-DBCD-F720-B5F87964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68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AE16CC55-F5A4-74DA-4F94-2638B86DD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40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2" descr="C:\Users\t0ph3r\Desktop\CS 276 Data Center Prez\server-rack.png">
            <a:extLst>
              <a:ext uri="{FF2B5EF4-FFF2-40B4-BE49-F238E27FC236}">
                <a16:creationId xmlns:a16="http://schemas.microsoft.com/office/drawing/2014/main" id="{B84938BD-B918-3B7E-4434-8D8D6A927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6" y="4049486"/>
            <a:ext cx="445215" cy="6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71A033A1-7C12-485A-2303-D08F90D7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5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E8D2338B-6BFE-08C6-6A04-91E4824C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37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27CAEE15-2B7E-AADA-F58D-E1129678B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29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DE6C314D-0364-4619-4605-0DA7C0EE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21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790E6746-DD05-FD12-5E45-8035C38A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13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6ABF3599-3E70-D2CF-F30F-D04F9B2F7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05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F6A98EB2-4129-6B2D-F256-8ED06BB7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41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1A4EF48E-86B1-50CA-B44E-AC9BCE0D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33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FD43E638-2EE4-8054-7A93-002641E1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25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7AFF11BB-CCE6-44D6-4060-E5F1BA2C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17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EE4979D2-C499-8CF9-07EC-A02B7E04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09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63799A45-8D4F-3F7A-4A70-359763834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196" y="385581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Content Placeholder 2">
            <a:extLst>
              <a:ext uri="{FF2B5EF4-FFF2-40B4-BE49-F238E27FC236}">
                <a16:creationId xmlns:a16="http://schemas.microsoft.com/office/drawing/2014/main" id="{8A402F78-3A6D-89EF-2925-C986C175E968}"/>
              </a:ext>
            </a:extLst>
          </p:cNvPr>
          <p:cNvSpPr txBox="1">
            <a:spLocks/>
          </p:cNvSpPr>
          <p:nvPr/>
        </p:nvSpPr>
        <p:spPr>
          <a:xfrm>
            <a:off x="479143" y="3610949"/>
            <a:ext cx="940188" cy="69864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" charset="2"/>
              <a:buChar char="§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.AppleSystemUIFont" charset="0"/>
              <a:buChar char="-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Leaf</a:t>
            </a:r>
          </a:p>
          <a:p>
            <a:pPr algn="r"/>
            <a:r>
              <a:rPr lang="en-US" dirty="0"/>
              <a:t>Switches</a:t>
            </a:r>
          </a:p>
        </p:txBody>
      </p:sp>
      <p:sp>
        <p:nvSpPr>
          <p:cNvPr id="258" name="Content Placeholder 2">
            <a:extLst>
              <a:ext uri="{FF2B5EF4-FFF2-40B4-BE49-F238E27FC236}">
                <a16:creationId xmlns:a16="http://schemas.microsoft.com/office/drawing/2014/main" id="{9A4AE50E-DBC5-9DEC-A057-41388C0AD4C1}"/>
              </a:ext>
            </a:extLst>
          </p:cNvPr>
          <p:cNvSpPr txBox="1">
            <a:spLocks/>
          </p:cNvSpPr>
          <p:nvPr/>
        </p:nvSpPr>
        <p:spPr>
          <a:xfrm>
            <a:off x="224672" y="2244882"/>
            <a:ext cx="1841474" cy="4074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" charset="2"/>
              <a:buChar char="§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.AppleSystemUIFont" charset="0"/>
              <a:buChar char="-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Spine Switches</a:t>
            </a:r>
          </a:p>
        </p:txBody>
      </p: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70A2CA60-4D83-946F-A3FE-7494148D220E}"/>
              </a:ext>
            </a:extLst>
          </p:cNvPr>
          <p:cNvCxnSpPr>
            <a:cxnSpLocks/>
            <a:stCxn id="9" idx="0"/>
            <a:endCxn id="260" idx="2"/>
          </p:cNvCxnSpPr>
          <p:nvPr/>
        </p:nvCxnSpPr>
        <p:spPr>
          <a:xfrm flipV="1">
            <a:off x="2491353" y="1767935"/>
            <a:ext cx="2682773" cy="55753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F9BF4101-ABC4-2319-5B17-5E8B219204C1}"/>
              </a:ext>
            </a:extLst>
          </p:cNvPr>
          <p:cNvCxnSpPr>
            <a:cxnSpLocks/>
            <a:stCxn id="10" idx="0"/>
            <a:endCxn id="260" idx="2"/>
          </p:cNvCxnSpPr>
          <p:nvPr/>
        </p:nvCxnSpPr>
        <p:spPr>
          <a:xfrm flipV="1">
            <a:off x="3555881" y="1767935"/>
            <a:ext cx="1618245" cy="55753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E984B73B-F738-9423-9CA6-A3836FCC2B26}"/>
              </a:ext>
            </a:extLst>
          </p:cNvPr>
          <p:cNvCxnSpPr>
            <a:cxnSpLocks/>
            <a:stCxn id="11" idx="0"/>
            <a:endCxn id="260" idx="2"/>
          </p:cNvCxnSpPr>
          <p:nvPr/>
        </p:nvCxnSpPr>
        <p:spPr>
          <a:xfrm flipV="1">
            <a:off x="4620409" y="1767935"/>
            <a:ext cx="553717" cy="55753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AE238812-779E-4113-3D22-9A02C3D96775}"/>
              </a:ext>
            </a:extLst>
          </p:cNvPr>
          <p:cNvCxnSpPr>
            <a:cxnSpLocks/>
            <a:stCxn id="12" idx="0"/>
            <a:endCxn id="260" idx="2"/>
          </p:cNvCxnSpPr>
          <p:nvPr/>
        </p:nvCxnSpPr>
        <p:spPr>
          <a:xfrm flipH="1" flipV="1">
            <a:off x="5174126" y="1767935"/>
            <a:ext cx="510811" cy="55753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964F33E0-0656-7455-63B9-2FD2F022C93A}"/>
              </a:ext>
            </a:extLst>
          </p:cNvPr>
          <p:cNvCxnSpPr>
            <a:cxnSpLocks/>
            <a:stCxn id="13" idx="0"/>
            <a:endCxn id="260" idx="2"/>
          </p:cNvCxnSpPr>
          <p:nvPr/>
        </p:nvCxnSpPr>
        <p:spPr>
          <a:xfrm flipH="1" flipV="1">
            <a:off x="5174126" y="1767935"/>
            <a:ext cx="1575339" cy="55753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2F50432C-9CE4-038A-AB39-F8EABA54BC2C}"/>
              </a:ext>
            </a:extLst>
          </p:cNvPr>
          <p:cNvCxnSpPr>
            <a:cxnSpLocks/>
            <a:stCxn id="14" idx="0"/>
            <a:endCxn id="260" idx="2"/>
          </p:cNvCxnSpPr>
          <p:nvPr/>
        </p:nvCxnSpPr>
        <p:spPr>
          <a:xfrm flipH="1" flipV="1">
            <a:off x="5174126" y="1767935"/>
            <a:ext cx="2639867" cy="55753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40190B68-EEF2-3839-9284-EF786AA29ABF}"/>
              </a:ext>
            </a:extLst>
          </p:cNvPr>
          <p:cNvCxnSpPr>
            <a:cxnSpLocks/>
            <a:stCxn id="14" idx="0"/>
            <a:endCxn id="261" idx="2"/>
          </p:cNvCxnSpPr>
          <p:nvPr/>
        </p:nvCxnSpPr>
        <p:spPr>
          <a:xfrm flipH="1" flipV="1">
            <a:off x="6535352" y="1766375"/>
            <a:ext cx="1278641" cy="55909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0CFBB60B-ED16-68C2-D0B1-A46FB0B42DAF}"/>
              </a:ext>
            </a:extLst>
          </p:cNvPr>
          <p:cNvCxnSpPr>
            <a:cxnSpLocks/>
            <a:stCxn id="13" idx="0"/>
            <a:endCxn id="261" idx="2"/>
          </p:cNvCxnSpPr>
          <p:nvPr/>
        </p:nvCxnSpPr>
        <p:spPr>
          <a:xfrm flipH="1" flipV="1">
            <a:off x="6535352" y="1766375"/>
            <a:ext cx="214113" cy="55909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AEBC7779-5BC2-AE01-7464-D2EE2C085BD7}"/>
              </a:ext>
            </a:extLst>
          </p:cNvPr>
          <p:cNvCxnSpPr>
            <a:cxnSpLocks/>
            <a:stCxn id="12" idx="0"/>
            <a:endCxn id="261" idx="2"/>
          </p:cNvCxnSpPr>
          <p:nvPr/>
        </p:nvCxnSpPr>
        <p:spPr>
          <a:xfrm flipV="1">
            <a:off x="5684937" y="1766375"/>
            <a:ext cx="850415" cy="55909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71F457D8-BFCE-28BF-1173-5B79C650D569}"/>
              </a:ext>
            </a:extLst>
          </p:cNvPr>
          <p:cNvCxnSpPr>
            <a:cxnSpLocks/>
            <a:stCxn id="11" idx="0"/>
            <a:endCxn id="261" idx="2"/>
          </p:cNvCxnSpPr>
          <p:nvPr/>
        </p:nvCxnSpPr>
        <p:spPr>
          <a:xfrm flipV="1">
            <a:off x="4620409" y="1766375"/>
            <a:ext cx="1914943" cy="55909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9B9D1F91-0EBA-4719-AB6C-636FDE92E7D5}"/>
              </a:ext>
            </a:extLst>
          </p:cNvPr>
          <p:cNvCxnSpPr>
            <a:cxnSpLocks/>
            <a:stCxn id="10" idx="0"/>
            <a:endCxn id="261" idx="2"/>
          </p:cNvCxnSpPr>
          <p:nvPr/>
        </p:nvCxnSpPr>
        <p:spPr>
          <a:xfrm flipV="1">
            <a:off x="3555881" y="1766375"/>
            <a:ext cx="2979471" cy="55909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A5403FA5-453E-D24B-EEDA-BD7BD7021582}"/>
              </a:ext>
            </a:extLst>
          </p:cNvPr>
          <p:cNvCxnSpPr>
            <a:cxnSpLocks/>
            <a:stCxn id="9" idx="0"/>
            <a:endCxn id="261" idx="2"/>
          </p:cNvCxnSpPr>
          <p:nvPr/>
        </p:nvCxnSpPr>
        <p:spPr>
          <a:xfrm flipV="1">
            <a:off x="2491353" y="1766375"/>
            <a:ext cx="4043999" cy="55909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8DB54C51-0016-032A-609E-5A7C9E6D3793}"/>
              </a:ext>
            </a:extLst>
          </p:cNvPr>
          <p:cNvCxnSpPr>
            <a:cxnSpLocks/>
            <a:stCxn id="9" idx="0"/>
            <a:endCxn id="259" idx="2"/>
          </p:cNvCxnSpPr>
          <p:nvPr/>
        </p:nvCxnSpPr>
        <p:spPr>
          <a:xfrm flipV="1">
            <a:off x="2491353" y="1770084"/>
            <a:ext cx="1468272" cy="555382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5F805CB6-692F-B35D-FE42-6AB28DB79F16}"/>
              </a:ext>
            </a:extLst>
          </p:cNvPr>
          <p:cNvCxnSpPr>
            <a:cxnSpLocks/>
            <a:stCxn id="10" idx="0"/>
            <a:endCxn id="259" idx="2"/>
          </p:cNvCxnSpPr>
          <p:nvPr/>
        </p:nvCxnSpPr>
        <p:spPr>
          <a:xfrm flipV="1">
            <a:off x="3555881" y="1770084"/>
            <a:ext cx="403744" cy="555382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82B9F4D5-97E4-46E6-ADEF-782CBE99E57B}"/>
              </a:ext>
            </a:extLst>
          </p:cNvPr>
          <p:cNvCxnSpPr>
            <a:cxnSpLocks/>
            <a:stCxn id="11" idx="0"/>
            <a:endCxn id="259" idx="2"/>
          </p:cNvCxnSpPr>
          <p:nvPr/>
        </p:nvCxnSpPr>
        <p:spPr>
          <a:xfrm flipH="1" flipV="1">
            <a:off x="3959625" y="1770084"/>
            <a:ext cx="660784" cy="555382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847A3F16-0323-FA48-C77A-C92CF15A06EC}"/>
              </a:ext>
            </a:extLst>
          </p:cNvPr>
          <p:cNvCxnSpPr>
            <a:cxnSpLocks/>
            <a:stCxn id="12" idx="0"/>
            <a:endCxn id="259" idx="2"/>
          </p:cNvCxnSpPr>
          <p:nvPr/>
        </p:nvCxnSpPr>
        <p:spPr>
          <a:xfrm flipH="1" flipV="1">
            <a:off x="3959625" y="1770084"/>
            <a:ext cx="1725312" cy="555382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DAAC31C7-4ED5-2A9C-917A-331E930C8257}"/>
              </a:ext>
            </a:extLst>
          </p:cNvPr>
          <p:cNvCxnSpPr>
            <a:cxnSpLocks/>
            <a:stCxn id="13" idx="0"/>
            <a:endCxn id="259" idx="2"/>
          </p:cNvCxnSpPr>
          <p:nvPr/>
        </p:nvCxnSpPr>
        <p:spPr>
          <a:xfrm flipH="1" flipV="1">
            <a:off x="3959625" y="1770084"/>
            <a:ext cx="2789840" cy="555382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BDD6C14B-D74C-1E83-23D8-E512E2C46F31}"/>
              </a:ext>
            </a:extLst>
          </p:cNvPr>
          <p:cNvCxnSpPr>
            <a:cxnSpLocks/>
            <a:stCxn id="14" idx="0"/>
            <a:endCxn id="259" idx="2"/>
          </p:cNvCxnSpPr>
          <p:nvPr/>
        </p:nvCxnSpPr>
        <p:spPr>
          <a:xfrm flipH="1" flipV="1">
            <a:off x="3959625" y="1770084"/>
            <a:ext cx="3854368" cy="555382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AA363500-EB32-1C45-A4E9-BB4E4A14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91" y="232546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228222BE-BF28-CA84-92DD-13C5C728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19" y="232546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DF2081C5-98B3-CBA7-6A54-CD66017E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47" y="232546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A202ACEF-6FA0-831E-1781-C8C9CF11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75" y="232546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AC9FA01E-8C12-45BD-B443-6DC3D6AB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03" y="232546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0ph3r\Desktop\CS 276 Data Center Prez\cisco-switch-icon.png">
            <a:extLst>
              <a:ext uri="{FF2B5EF4-FFF2-40B4-BE49-F238E27FC236}">
                <a16:creationId xmlns:a16="http://schemas.microsoft.com/office/drawing/2014/main" id="{6845184B-49C6-3608-C024-CA55A780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31" y="2325466"/>
            <a:ext cx="584924" cy="2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5" descr="C:\Users\t0ph3r\Desktop\CS 276 Data Center Prez\Router.png">
            <a:extLst>
              <a:ext uri="{FF2B5EF4-FFF2-40B4-BE49-F238E27FC236}">
                <a16:creationId xmlns:a16="http://schemas.microsoft.com/office/drawing/2014/main" id="{AC820588-B822-CC93-BF31-22DF7DE68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43" y="1362890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5" descr="C:\Users\t0ph3r\Desktop\CS 276 Data Center Prez\Router.png">
            <a:extLst>
              <a:ext uri="{FF2B5EF4-FFF2-40B4-BE49-F238E27FC236}">
                <a16:creationId xmlns:a16="http://schemas.microsoft.com/office/drawing/2014/main" id="{83BA042C-35EA-3825-D157-4133F9C0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44" y="1360741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5" descr="C:\Users\t0ph3r\Desktop\CS 276 Data Center Prez\Router.png">
            <a:extLst>
              <a:ext uri="{FF2B5EF4-FFF2-40B4-BE49-F238E27FC236}">
                <a16:creationId xmlns:a16="http://schemas.microsoft.com/office/drawing/2014/main" id="{CDB2B5F3-5563-27F7-427E-F4C9F5A7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70" y="1359181"/>
            <a:ext cx="690563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6" name="Content Placeholder 2">
            <a:extLst>
              <a:ext uri="{FF2B5EF4-FFF2-40B4-BE49-F238E27FC236}">
                <a16:creationId xmlns:a16="http://schemas.microsoft.com/office/drawing/2014/main" id="{B93B0B03-D610-3D14-1D8C-8692880E1313}"/>
              </a:ext>
            </a:extLst>
          </p:cNvPr>
          <p:cNvSpPr txBox="1">
            <a:spLocks/>
          </p:cNvSpPr>
          <p:nvPr/>
        </p:nvSpPr>
        <p:spPr>
          <a:xfrm>
            <a:off x="1908089" y="1350178"/>
            <a:ext cx="1527344" cy="4074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" charset="2"/>
              <a:buChar char="§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.AppleSystemUIFont" charset="0"/>
              <a:buChar char="-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Core Routers</a:t>
            </a:r>
          </a:p>
        </p:txBody>
      </p:sp>
    </p:spTree>
    <p:extLst>
      <p:ext uri="{BB962C8B-B14F-4D97-AF65-F5344CB8AC3E}">
        <p14:creationId xmlns:p14="http://schemas.microsoft.com/office/powerpoint/2010/main" val="1701080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 Topologies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good</a:t>
            </a:r>
          </a:p>
          <a:p>
            <a:pPr lvl="1"/>
            <a:r>
              <a:rPr lang="en-US" dirty="0"/>
              <a:t>Less oversubscription due to multiple paths in the leaf-spine mesh</a:t>
            </a:r>
          </a:p>
          <a:p>
            <a:pPr lvl="1"/>
            <a:r>
              <a:rPr lang="en-US" dirty="0"/>
              <a:t>More link redundancy in case of line failures or spine switch failures</a:t>
            </a:r>
          </a:p>
          <a:p>
            <a:pPr lvl="1"/>
            <a:r>
              <a:rPr lang="en-US" dirty="0"/>
              <a:t>Customizable based on the ratio of leaf to spine routers</a:t>
            </a:r>
          </a:p>
          <a:p>
            <a:r>
              <a:rPr lang="en-US" dirty="0"/>
              <a:t>The bad</a:t>
            </a:r>
          </a:p>
          <a:p>
            <a:pPr lvl="1"/>
            <a:r>
              <a:rPr lang="en-US" dirty="0"/>
              <a:t>Need custom layer-2 routing protocols</a:t>
            </a:r>
          </a:p>
          <a:p>
            <a:pPr lvl="2"/>
            <a:r>
              <a:rPr lang="en-US" dirty="0"/>
              <a:t>Spanning tree no longer works</a:t>
            </a:r>
          </a:p>
          <a:p>
            <a:pPr lvl="1"/>
            <a:r>
              <a:rPr lang="en-US" dirty="0"/>
              <a:t>Does not achieve full bisection bandwidth</a:t>
            </a:r>
          </a:p>
          <a:p>
            <a:pPr lvl="1"/>
            <a:r>
              <a:rPr lang="en-US" dirty="0"/>
              <a:t>Cost due to more switches</a:t>
            </a:r>
          </a:p>
          <a:p>
            <a:r>
              <a:rPr lang="en-US" dirty="0"/>
              <a:t>The ugly</a:t>
            </a:r>
          </a:p>
          <a:p>
            <a:pPr lvl="1"/>
            <a:r>
              <a:rPr lang="en-US" dirty="0"/>
              <a:t>OMG, the wires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35792-2747-FB61-117A-7F26EAB8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5F453-F6FD-B131-A2D6-707197A8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0"/>
            <a:ext cx="6684549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205BD-6D6F-8BBA-A032-A3068B08A868}"/>
              </a:ext>
            </a:extLst>
          </p:cNvPr>
          <p:cNvSpPr txBox="1"/>
          <p:nvPr/>
        </p:nvSpPr>
        <p:spPr>
          <a:xfrm>
            <a:off x="7123922" y="3699587"/>
            <a:ext cx="183719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https://pc.nanog.org/static/published/meetings/NANOG76/1996/20190610_Gashinsky_Demystifying_Datacenter_Clos_v1.pdf</a:t>
            </a:r>
          </a:p>
        </p:txBody>
      </p:sp>
    </p:spTree>
    <p:extLst>
      <p:ext uri="{BB962C8B-B14F-4D97-AF65-F5344CB8AC3E}">
        <p14:creationId xmlns:p14="http://schemas.microsoft.com/office/powerpoint/2010/main" val="98608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1145" y="1012004"/>
            <a:ext cx="6467772" cy="704342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solidFill>
              <a:schemeClr val="tx1"/>
            </a:solidFill>
          </a:ln>
          <a:effectLst>
            <a:outerShdw blurRad="38100" dist="381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Optimizing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Key goal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Send clients to server with best end-to-end performance</a:t>
            </a:r>
          </a:p>
          <a:p>
            <a:r>
              <a:rPr lang="en-US" dirty="0"/>
              <a:t>Performance depends on</a:t>
            </a:r>
          </a:p>
          <a:p>
            <a:pPr lvl="1"/>
            <a:r>
              <a:rPr lang="en-US" dirty="0"/>
              <a:t>Server load</a:t>
            </a:r>
          </a:p>
          <a:p>
            <a:pPr lvl="1"/>
            <a:r>
              <a:rPr lang="en-US" dirty="0"/>
              <a:t>Content at that server</a:t>
            </a:r>
          </a:p>
          <a:p>
            <a:pPr lvl="1"/>
            <a:r>
              <a:rPr lang="en-US" dirty="0"/>
              <a:t>Network conditions</a:t>
            </a:r>
          </a:p>
          <a:p>
            <a:pPr lvl="1"/>
            <a:endParaRPr lang="en-US" dirty="0"/>
          </a:p>
          <a:p>
            <a:r>
              <a:rPr lang="en-US" dirty="0"/>
              <a:t>Optimizing for server load</a:t>
            </a:r>
          </a:p>
          <a:p>
            <a:pPr lvl="1"/>
            <a:r>
              <a:rPr lang="en-US" dirty="0"/>
              <a:t>Load balancing, monitoring at servers</a:t>
            </a:r>
          </a:p>
          <a:p>
            <a:pPr lvl="1"/>
            <a:r>
              <a:rPr lang="en-US" dirty="0"/>
              <a:t>Generally solved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Straight Connector 123"/>
          <p:cNvCxnSpPr/>
          <p:nvPr/>
        </p:nvCxnSpPr>
        <p:spPr>
          <a:xfrm flipV="1">
            <a:off x="1771650" y="4079397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2507230" y="4079397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3284309" y="407939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V="1">
            <a:off x="4019889" y="407939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V="1">
            <a:off x="4817336" y="4057650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V="1">
            <a:off x="5552916" y="4057650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V="1">
            <a:off x="6425819" y="407939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V="1">
            <a:off x="7161399" y="407939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V="1">
            <a:off x="1933299" y="2170261"/>
            <a:ext cx="1804557" cy="113062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V="1">
            <a:off x="2628057" y="2173504"/>
            <a:ext cx="2642827" cy="113062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V="1">
            <a:off x="2642130" y="2228851"/>
            <a:ext cx="4237236" cy="106980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V="1">
            <a:off x="3396782" y="2173504"/>
            <a:ext cx="449232" cy="108827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flipV="1">
            <a:off x="4164277" y="2188669"/>
            <a:ext cx="1106606" cy="108827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4165306" y="2228850"/>
            <a:ext cx="2714060" cy="104809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H="1" flipV="1">
            <a:off x="3940165" y="2173504"/>
            <a:ext cx="957378" cy="110343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5334266" y="2195485"/>
            <a:ext cx="322788" cy="108827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5668783" y="2228850"/>
            <a:ext cx="1210583" cy="1059894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H="1" flipV="1">
            <a:off x="3932789" y="2188669"/>
            <a:ext cx="2576929" cy="112316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 flipV="1">
            <a:off x="5352174" y="2195485"/>
            <a:ext cx="1856574" cy="1093259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flipH="1" flipV="1">
            <a:off x="6879367" y="2188669"/>
            <a:ext cx="330410" cy="1141799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2643860" y="337400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3299" y="4049005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933299" y="3363205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668879" y="4049005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933299" y="3363205"/>
            <a:ext cx="735580" cy="62348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33299" y="3363205"/>
            <a:ext cx="710561" cy="64536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</a:t>
            </a:r>
            <a:r>
              <a:rPr lang="en-US" dirty="0" err="1"/>
              <a:t>ary</a:t>
            </a:r>
            <a:r>
              <a:rPr lang="en-US" dirty="0"/>
              <a:t> Fat Tree Topology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30</a:t>
            </a:fld>
            <a:endParaRPr lang="en-US"/>
          </a:p>
        </p:txBody>
      </p:sp>
      <p:pic>
        <p:nvPicPr>
          <p:cNvPr id="57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98" y="1981272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1702090" y="3894273"/>
            <a:ext cx="415854" cy="18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5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74" y="3894274"/>
            <a:ext cx="594236" cy="2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1485900" y="4280237"/>
            <a:ext cx="739297" cy="914400"/>
            <a:chOff x="327695" y="4684923"/>
            <a:chExt cx="1219200" cy="1507969"/>
          </a:xfrm>
        </p:grpSpPr>
        <p:pic>
          <p:nvPicPr>
            <p:cNvPr id="66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>
            <a:off x="2272482" y="4286249"/>
            <a:ext cx="739297" cy="914400"/>
            <a:chOff x="327695" y="4684923"/>
            <a:chExt cx="1219200" cy="1507969"/>
          </a:xfrm>
        </p:grpSpPr>
        <p:pic>
          <p:nvPicPr>
            <p:cNvPr id="71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Group 117"/>
          <p:cNvGrpSpPr/>
          <p:nvPr/>
        </p:nvGrpSpPr>
        <p:grpSpPr>
          <a:xfrm>
            <a:off x="2325979" y="3894274"/>
            <a:ext cx="594236" cy="250205"/>
            <a:chOff x="468861" y="3255905"/>
            <a:chExt cx="792314" cy="333607"/>
          </a:xfrm>
        </p:grpSpPr>
        <p:sp>
          <p:nvSpPr>
            <p:cNvPr id="119" name="Rectangle 118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0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8" name="Straight Connector 127"/>
          <p:cNvCxnSpPr/>
          <p:nvPr/>
        </p:nvCxnSpPr>
        <p:spPr>
          <a:xfrm flipV="1">
            <a:off x="4156519" y="3374009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3445958" y="4049006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3445958" y="3363205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4181538" y="4049006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445959" y="3363206"/>
            <a:ext cx="735580" cy="62348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3445958" y="3363206"/>
            <a:ext cx="710561" cy="64536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3214749" y="3894274"/>
            <a:ext cx="415854" cy="18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5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34" y="3894274"/>
            <a:ext cx="594236" cy="2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9" name="Group 138"/>
          <p:cNvGrpSpPr/>
          <p:nvPr/>
        </p:nvGrpSpPr>
        <p:grpSpPr>
          <a:xfrm>
            <a:off x="2998560" y="4280238"/>
            <a:ext cx="739297" cy="914400"/>
            <a:chOff x="327695" y="4684923"/>
            <a:chExt cx="1219200" cy="1507969"/>
          </a:xfrm>
        </p:grpSpPr>
        <p:pic>
          <p:nvPicPr>
            <p:cNvPr id="140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" name="Group 141"/>
          <p:cNvGrpSpPr/>
          <p:nvPr/>
        </p:nvGrpSpPr>
        <p:grpSpPr>
          <a:xfrm>
            <a:off x="3785142" y="4286249"/>
            <a:ext cx="739297" cy="914400"/>
            <a:chOff x="327695" y="4684923"/>
            <a:chExt cx="1219200" cy="1507969"/>
          </a:xfrm>
        </p:grpSpPr>
        <p:pic>
          <p:nvPicPr>
            <p:cNvPr id="143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3838638" y="3894275"/>
            <a:ext cx="594236" cy="250205"/>
            <a:chOff x="468861" y="3255905"/>
            <a:chExt cx="792314" cy="333607"/>
          </a:xfrm>
        </p:grpSpPr>
        <p:sp>
          <p:nvSpPr>
            <p:cNvPr id="146" name="Rectangle 145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7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1" name="Straight Connector 150"/>
          <p:cNvCxnSpPr/>
          <p:nvPr/>
        </p:nvCxnSpPr>
        <p:spPr>
          <a:xfrm flipV="1">
            <a:off x="5689546" y="3352261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4978985" y="402725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V="1">
            <a:off x="4978985" y="334145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V="1">
            <a:off x="5714565" y="4027258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4978986" y="3341458"/>
            <a:ext cx="735580" cy="62348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4978985" y="3341458"/>
            <a:ext cx="710561" cy="64536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/>
          <p:cNvSpPr/>
          <p:nvPr/>
        </p:nvSpPr>
        <p:spPr>
          <a:xfrm>
            <a:off x="4747776" y="3872526"/>
            <a:ext cx="415854" cy="18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8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61" y="3872527"/>
            <a:ext cx="594236" cy="2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161"/>
          <p:cNvGrpSpPr/>
          <p:nvPr/>
        </p:nvGrpSpPr>
        <p:grpSpPr>
          <a:xfrm>
            <a:off x="4531587" y="4258490"/>
            <a:ext cx="739297" cy="914400"/>
            <a:chOff x="327695" y="4684923"/>
            <a:chExt cx="1219200" cy="1507969"/>
          </a:xfrm>
        </p:grpSpPr>
        <p:pic>
          <p:nvPicPr>
            <p:cNvPr id="163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5" name="Group 164"/>
          <p:cNvGrpSpPr/>
          <p:nvPr/>
        </p:nvGrpSpPr>
        <p:grpSpPr>
          <a:xfrm>
            <a:off x="5318169" y="4264502"/>
            <a:ext cx="739297" cy="914400"/>
            <a:chOff x="327695" y="4684923"/>
            <a:chExt cx="1219200" cy="1507969"/>
          </a:xfrm>
        </p:grpSpPr>
        <p:pic>
          <p:nvPicPr>
            <p:cNvPr id="166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8" name="Group 167"/>
          <p:cNvGrpSpPr/>
          <p:nvPr/>
        </p:nvGrpSpPr>
        <p:grpSpPr>
          <a:xfrm>
            <a:off x="5371665" y="3872527"/>
            <a:ext cx="594236" cy="250205"/>
            <a:chOff x="468861" y="3255905"/>
            <a:chExt cx="792314" cy="333607"/>
          </a:xfrm>
        </p:grpSpPr>
        <p:sp>
          <p:nvSpPr>
            <p:cNvPr id="169" name="Rectangle 168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0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4" name="Straight Connector 173"/>
          <p:cNvCxnSpPr/>
          <p:nvPr/>
        </p:nvCxnSpPr>
        <p:spPr>
          <a:xfrm flipV="1">
            <a:off x="7298029" y="3374010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6587468" y="4049007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6587468" y="3363206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7323048" y="4049007"/>
            <a:ext cx="0" cy="645368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6587469" y="3363207"/>
            <a:ext cx="735580" cy="623480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6587468" y="3363206"/>
            <a:ext cx="710561" cy="64536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/>
          <p:cNvSpPr/>
          <p:nvPr/>
        </p:nvSpPr>
        <p:spPr>
          <a:xfrm>
            <a:off x="6356259" y="3894275"/>
            <a:ext cx="415854" cy="18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1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44" y="3894275"/>
            <a:ext cx="594236" cy="2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5" name="Group 184"/>
          <p:cNvGrpSpPr/>
          <p:nvPr/>
        </p:nvGrpSpPr>
        <p:grpSpPr>
          <a:xfrm>
            <a:off x="6140070" y="4280239"/>
            <a:ext cx="739297" cy="914400"/>
            <a:chOff x="327695" y="4684923"/>
            <a:chExt cx="1219200" cy="1507969"/>
          </a:xfrm>
        </p:grpSpPr>
        <p:pic>
          <p:nvPicPr>
            <p:cNvPr id="186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8" name="Group 187"/>
          <p:cNvGrpSpPr/>
          <p:nvPr/>
        </p:nvGrpSpPr>
        <p:grpSpPr>
          <a:xfrm>
            <a:off x="6926652" y="4286250"/>
            <a:ext cx="739297" cy="914400"/>
            <a:chOff x="327695" y="4684923"/>
            <a:chExt cx="1219200" cy="1507969"/>
          </a:xfrm>
        </p:grpSpPr>
        <p:pic>
          <p:nvPicPr>
            <p:cNvPr id="189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97369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2" descr="C:\Users\t0ph3r\Desktop\CS 276 Data Center Prez\icon_server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95" y="468492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" name="Group 190"/>
          <p:cNvGrpSpPr/>
          <p:nvPr/>
        </p:nvGrpSpPr>
        <p:grpSpPr>
          <a:xfrm>
            <a:off x="6980148" y="3894276"/>
            <a:ext cx="594236" cy="250205"/>
            <a:chOff x="468861" y="3255905"/>
            <a:chExt cx="792314" cy="333607"/>
          </a:xfrm>
        </p:grpSpPr>
        <p:sp>
          <p:nvSpPr>
            <p:cNvPr id="192" name="Rectangle 191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93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" name="Group 193"/>
          <p:cNvGrpSpPr/>
          <p:nvPr/>
        </p:nvGrpSpPr>
        <p:grpSpPr>
          <a:xfrm>
            <a:off x="6987524" y="3208475"/>
            <a:ext cx="594236" cy="250205"/>
            <a:chOff x="468861" y="3255905"/>
            <a:chExt cx="792314" cy="333607"/>
          </a:xfrm>
        </p:grpSpPr>
        <p:sp>
          <p:nvSpPr>
            <p:cNvPr id="195" name="Rectangle 194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96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7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84" y="1992321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89" y="2000129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1933300" y="2154861"/>
            <a:ext cx="486830" cy="1167913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2420129" y="2154861"/>
            <a:ext cx="976653" cy="1156969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427506" y="2136004"/>
            <a:ext cx="2507073" cy="1143134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97429" y="2136004"/>
            <a:ext cx="4090040" cy="1143134"/>
          </a:xfrm>
          <a:prstGeom prst="line">
            <a:avLst/>
          </a:prstGeom>
          <a:ln w="889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3" descr="C:\Users\t0ph3r\Desktop\CS 276 Data Center Prez\cisco-switch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1981272"/>
            <a:ext cx="734981" cy="3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Group 112"/>
          <p:cNvGrpSpPr/>
          <p:nvPr/>
        </p:nvGrpSpPr>
        <p:grpSpPr>
          <a:xfrm>
            <a:off x="1591774" y="3208474"/>
            <a:ext cx="594236" cy="250205"/>
            <a:chOff x="468861" y="3255905"/>
            <a:chExt cx="792314" cy="333607"/>
          </a:xfrm>
        </p:grpSpPr>
        <p:sp>
          <p:nvSpPr>
            <p:cNvPr id="52" name="Rectangle 51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Group 120"/>
          <p:cNvGrpSpPr/>
          <p:nvPr/>
        </p:nvGrpSpPr>
        <p:grpSpPr>
          <a:xfrm>
            <a:off x="2333355" y="3208474"/>
            <a:ext cx="594236" cy="250205"/>
            <a:chOff x="468861" y="3255905"/>
            <a:chExt cx="792314" cy="333607"/>
          </a:xfrm>
        </p:grpSpPr>
        <p:sp>
          <p:nvSpPr>
            <p:cNvPr id="122" name="Rectangle 121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3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Group 135"/>
          <p:cNvGrpSpPr/>
          <p:nvPr/>
        </p:nvGrpSpPr>
        <p:grpSpPr>
          <a:xfrm>
            <a:off x="3104434" y="3208474"/>
            <a:ext cx="594236" cy="250205"/>
            <a:chOff x="468861" y="3255905"/>
            <a:chExt cx="792314" cy="333607"/>
          </a:xfrm>
        </p:grpSpPr>
        <p:sp>
          <p:nvSpPr>
            <p:cNvPr id="137" name="Rectangle 136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38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" name="Group 147"/>
          <p:cNvGrpSpPr/>
          <p:nvPr/>
        </p:nvGrpSpPr>
        <p:grpSpPr>
          <a:xfrm>
            <a:off x="3846014" y="3208474"/>
            <a:ext cx="594236" cy="250205"/>
            <a:chOff x="468861" y="3255905"/>
            <a:chExt cx="792314" cy="333607"/>
          </a:xfrm>
        </p:grpSpPr>
        <p:sp>
          <p:nvSpPr>
            <p:cNvPr id="149" name="Rectangle 148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0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9" name="Group 158"/>
          <p:cNvGrpSpPr/>
          <p:nvPr/>
        </p:nvGrpSpPr>
        <p:grpSpPr>
          <a:xfrm>
            <a:off x="4637461" y="3186727"/>
            <a:ext cx="594236" cy="250205"/>
            <a:chOff x="468861" y="3255905"/>
            <a:chExt cx="792314" cy="333607"/>
          </a:xfrm>
        </p:grpSpPr>
        <p:sp>
          <p:nvSpPr>
            <p:cNvPr id="160" name="Rectangle 159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1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1" name="Group 170"/>
          <p:cNvGrpSpPr/>
          <p:nvPr/>
        </p:nvGrpSpPr>
        <p:grpSpPr>
          <a:xfrm>
            <a:off x="5379041" y="3186727"/>
            <a:ext cx="594236" cy="250205"/>
            <a:chOff x="468861" y="3255905"/>
            <a:chExt cx="792314" cy="333607"/>
          </a:xfrm>
        </p:grpSpPr>
        <p:sp>
          <p:nvSpPr>
            <p:cNvPr id="172" name="Rectangle 171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3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Group 181"/>
          <p:cNvGrpSpPr/>
          <p:nvPr/>
        </p:nvGrpSpPr>
        <p:grpSpPr>
          <a:xfrm>
            <a:off x="6245944" y="3208475"/>
            <a:ext cx="594236" cy="250205"/>
            <a:chOff x="468861" y="3255905"/>
            <a:chExt cx="792314" cy="333607"/>
          </a:xfrm>
        </p:grpSpPr>
        <p:sp>
          <p:nvSpPr>
            <p:cNvPr id="183" name="Rectangle 182"/>
            <p:cNvSpPr/>
            <p:nvPr/>
          </p:nvSpPr>
          <p:spPr>
            <a:xfrm>
              <a:off x="594395" y="3255905"/>
              <a:ext cx="554472" cy="24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4" name="Picture 3" descr="C:\Users\t0ph3r\Desktop\CS 276 Data Center Prez\cisco-switch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" y="3255906"/>
              <a:ext cx="792314" cy="33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0" name="TextBox 229"/>
          <p:cNvSpPr txBox="1"/>
          <p:nvPr/>
        </p:nvSpPr>
        <p:spPr>
          <a:xfrm>
            <a:off x="216291" y="796991"/>
            <a:ext cx="2460012" cy="113107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To build a K-</a:t>
            </a:r>
            <a:r>
              <a:rPr lang="en-US" sz="1350" dirty="0" err="1"/>
              <a:t>ary</a:t>
            </a:r>
            <a:r>
              <a:rPr lang="en-US" sz="1350" dirty="0"/>
              <a:t> fat tree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K-port switches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K pods, each with K switches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K</a:t>
            </a:r>
            <a:r>
              <a:rPr lang="en-US" sz="1350" baseline="30000" dirty="0"/>
              <a:t>3</a:t>
            </a:r>
            <a:r>
              <a:rPr lang="en-US" sz="1350" dirty="0"/>
              <a:t>/4 servers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(K/2)</a:t>
            </a:r>
            <a:r>
              <a:rPr lang="en-US" sz="1350" baseline="30000" dirty="0"/>
              <a:t>2</a:t>
            </a:r>
            <a:r>
              <a:rPr lang="en-US" sz="1350" dirty="0"/>
              <a:t> core switches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6155512" y="793040"/>
            <a:ext cx="2805608" cy="113107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In this example K=4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4-port switches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4 pods, each with 4 switches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K</a:t>
            </a:r>
            <a:r>
              <a:rPr lang="en-US" sz="1350" baseline="30000" dirty="0"/>
              <a:t>3</a:t>
            </a:r>
            <a:r>
              <a:rPr lang="en-US" sz="1350" dirty="0"/>
              <a:t>/4 = 16 servers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350" dirty="0"/>
              <a:t>(K/2)</a:t>
            </a:r>
            <a:r>
              <a:rPr lang="en-US" sz="1350" baseline="30000" dirty="0"/>
              <a:t>2</a:t>
            </a:r>
            <a:r>
              <a:rPr lang="en-US" sz="1350" dirty="0"/>
              <a:t> = 4 core switches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6143362" y="3106319"/>
            <a:ext cx="1566578" cy="194615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05" name="Group 204"/>
          <p:cNvGrpSpPr/>
          <p:nvPr/>
        </p:nvGrpSpPr>
        <p:grpSpPr>
          <a:xfrm>
            <a:off x="7145913" y="2467705"/>
            <a:ext cx="747511" cy="448781"/>
            <a:chOff x="407055" y="3480742"/>
            <a:chExt cx="1255060" cy="598374"/>
          </a:xfrm>
        </p:grpSpPr>
        <p:sp>
          <p:nvSpPr>
            <p:cNvPr id="206" name="Rectangular Callout 205"/>
            <p:cNvSpPr/>
            <p:nvPr/>
          </p:nvSpPr>
          <p:spPr>
            <a:xfrm flipH="1">
              <a:off x="407056" y="3480742"/>
              <a:ext cx="1255059" cy="581044"/>
            </a:xfrm>
            <a:prstGeom prst="wedgeRectCallout">
              <a:avLst>
                <a:gd name="adj1" fmla="val 33914"/>
                <a:gd name="adj2" fmla="val 86317"/>
              </a:avLst>
            </a:prstGeom>
            <a:solidFill>
              <a:schemeClr val="accent2"/>
            </a:solidFill>
            <a:ln w="381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 flipH="1">
              <a:off x="407055" y="3525119"/>
              <a:ext cx="125506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</a:rPr>
                <a:t>Pod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0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</a:t>
            </a:r>
            <a:r>
              <a:rPr lang="en-US" dirty="0" err="1"/>
              <a:t>ary</a:t>
            </a:r>
            <a:r>
              <a:rPr lang="en-US" dirty="0"/>
              <a:t> Fat Trees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good</a:t>
            </a:r>
          </a:p>
          <a:p>
            <a:pPr lvl="1"/>
            <a:r>
              <a:rPr lang="en-US" dirty="0"/>
              <a:t>Full bisection bandwidth</a:t>
            </a:r>
          </a:p>
          <a:p>
            <a:pPr lvl="1"/>
            <a:r>
              <a:rPr lang="en-US" dirty="0"/>
              <a:t>Lots of redundancy for failover</a:t>
            </a:r>
          </a:p>
          <a:p>
            <a:r>
              <a:rPr lang="en-US" dirty="0"/>
              <a:t>The bad</a:t>
            </a:r>
          </a:p>
          <a:p>
            <a:pPr lvl="1"/>
            <a:r>
              <a:rPr lang="en-US" dirty="0"/>
              <a:t>Need custom layer-2 routing protocols</a:t>
            </a:r>
          </a:p>
          <a:p>
            <a:pPr lvl="2"/>
            <a:r>
              <a:rPr lang="en-US" dirty="0"/>
              <a:t>Spanning tree no longer works</a:t>
            </a:r>
          </a:p>
          <a:p>
            <a:pPr lvl="1"/>
            <a:r>
              <a:rPr lang="en-US" dirty="0"/>
              <a:t>Cost </a:t>
            </a:r>
            <a:r>
              <a:rPr lang="en-US" dirty="0">
                <a:sym typeface="Wingdings" pitchFamily="2" charset="2"/>
              </a:rPr>
              <a:t> 3</a:t>
            </a:r>
            <a:r>
              <a:rPr lang="en-US" dirty="0"/>
              <a:t>K</a:t>
            </a:r>
            <a:r>
              <a:rPr lang="en-US" baseline="30000" dirty="0"/>
              <a:t>2</a:t>
            </a:r>
            <a:r>
              <a:rPr lang="en-US" dirty="0"/>
              <a:t>/2 switches</a:t>
            </a:r>
          </a:p>
          <a:p>
            <a:pPr lvl="2"/>
            <a:r>
              <a:rPr lang="en-US" dirty="0"/>
              <a:t>48 port switches = 3456</a:t>
            </a:r>
          </a:p>
          <a:p>
            <a:r>
              <a:rPr lang="en-US" dirty="0"/>
              <a:t>The ugly</a:t>
            </a:r>
          </a:p>
          <a:p>
            <a:pPr lvl="1"/>
            <a:r>
              <a:rPr lang="en-US" sz="3000" dirty="0"/>
              <a:t>OMG THE WIRES!!!! </a:t>
            </a:r>
            <a:r>
              <a:rPr lang="en-US" sz="3000" dirty="0">
                <a:sym typeface="Wingdings" pitchFamily="2" charset="2"/>
              </a:rPr>
              <a:t> </a:t>
            </a:r>
            <a:r>
              <a:rPr lang="en-US" sz="3000" dirty="0"/>
              <a:t>(K</a:t>
            </a:r>
            <a:r>
              <a:rPr lang="en-US" sz="3000" baseline="30000" dirty="0"/>
              <a:t>3</a:t>
            </a:r>
            <a:r>
              <a:rPr lang="en-US" sz="3000" dirty="0"/>
              <a:t>+2K</a:t>
            </a:r>
            <a:r>
              <a:rPr lang="en-US" sz="3000" baseline="30000" dirty="0"/>
              <a:t>2</a:t>
            </a:r>
            <a:r>
              <a:rPr lang="en-US" sz="3000" dirty="0"/>
              <a:t>)/4</a:t>
            </a:r>
          </a:p>
          <a:p>
            <a:pPr lvl="2"/>
            <a:r>
              <a:rPr lang="en-US" dirty="0"/>
              <a:t>48 port switches = 28800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22960" y="1401367"/>
            <a:ext cx="7040881" cy="3189683"/>
          </a:xfrm>
        </p:spPr>
        <p:txBody>
          <a:bodyPr>
            <a:noAutofit/>
          </a:bodyPr>
          <a:lstStyle/>
          <a:p>
            <a:pPr marL="462915" indent="-428625">
              <a:buFont typeface="Wingdings" charset="2"/>
              <a:buChar char="q"/>
            </a:pPr>
            <a:r>
              <a:rPr lang="en-US" sz="2700" dirty="0"/>
              <a:t>Network Topology and Routing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Fat Tree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Clos</a:t>
            </a:r>
          </a:p>
          <a:p>
            <a:pPr marL="493776" indent="-342900">
              <a:buFont typeface="Wingdings" charset="2"/>
              <a:buChar char="q"/>
            </a:pPr>
            <a:r>
              <a:rPr lang="en-US" sz="2850" dirty="0"/>
              <a:t>Transport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ECN</a:t>
            </a:r>
          </a:p>
          <a:p>
            <a:pPr marL="836676" lvl="1" indent="-342900">
              <a:buFont typeface="Wingdings" charset="2"/>
              <a:buChar char="q"/>
            </a:pPr>
            <a:r>
              <a:rPr lang="en-US" sz="2400" dirty="0"/>
              <a:t>DCTCP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fld id="{D96B701E-7DD7-4BEC-ABF2-184AD04044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6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Transport on the Internet vs. the Data Center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2610" y="1041400"/>
            <a:ext cx="3798864" cy="3594608"/>
          </a:xfrm>
        </p:spPr>
        <p:txBody>
          <a:bodyPr>
            <a:normAutofit/>
          </a:bodyPr>
          <a:lstStyle/>
          <a:p>
            <a:r>
              <a:rPr lang="en-US" dirty="0"/>
              <a:t>TCP is optimized for the WAN</a:t>
            </a:r>
          </a:p>
          <a:p>
            <a:pPr lvl="1"/>
            <a:r>
              <a:rPr lang="en-US" dirty="0"/>
              <a:t>Fairness</a:t>
            </a:r>
          </a:p>
          <a:p>
            <a:pPr lvl="2"/>
            <a:r>
              <a:rPr lang="en-US" dirty="0"/>
              <a:t>Slow-start</a:t>
            </a:r>
          </a:p>
          <a:p>
            <a:pPr lvl="2"/>
            <a:r>
              <a:rPr lang="en-US" dirty="0"/>
              <a:t>AIMD convergence</a:t>
            </a:r>
          </a:p>
          <a:p>
            <a:pPr lvl="1"/>
            <a:r>
              <a:rPr lang="en-US" dirty="0"/>
              <a:t>Defense against network failures</a:t>
            </a:r>
          </a:p>
          <a:p>
            <a:pPr lvl="2"/>
            <a:r>
              <a:rPr lang="en-US" dirty="0"/>
              <a:t>Three-way handshake</a:t>
            </a:r>
          </a:p>
          <a:p>
            <a:pPr lvl="2"/>
            <a:r>
              <a:rPr lang="en-US" dirty="0"/>
              <a:t>Reordering</a:t>
            </a:r>
          </a:p>
          <a:p>
            <a:pPr lvl="1"/>
            <a:r>
              <a:rPr lang="en-US" dirty="0"/>
              <a:t>Zero knowledge congestion control</a:t>
            </a:r>
          </a:p>
          <a:p>
            <a:pPr lvl="2"/>
            <a:r>
              <a:rPr lang="en-US" dirty="0"/>
              <a:t>Self-induces congestion</a:t>
            </a:r>
          </a:p>
          <a:p>
            <a:pPr lvl="2"/>
            <a:r>
              <a:rPr lang="en-US" dirty="0"/>
              <a:t>Loss always equals congestion</a:t>
            </a:r>
          </a:p>
          <a:p>
            <a:pPr lvl="1"/>
            <a:r>
              <a:rPr lang="en-US" dirty="0"/>
              <a:t>Delay tolerance</a:t>
            </a:r>
          </a:p>
          <a:p>
            <a:pPr lvl="2"/>
            <a:r>
              <a:rPr lang="en-US" dirty="0"/>
              <a:t>Ethernet, fiber, Wi-Fi, cellular, satellite,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33</a:t>
            </a:fld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A67CE83-CD2A-917F-AA9D-28328C62A432}"/>
              </a:ext>
            </a:extLst>
          </p:cNvPr>
          <p:cNvSpPr txBox="1">
            <a:spLocks/>
          </p:cNvSpPr>
          <p:nvPr/>
        </p:nvSpPr>
        <p:spPr>
          <a:xfrm>
            <a:off x="4508492" y="1041400"/>
            <a:ext cx="3798864" cy="35946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" charset="2"/>
              <a:buChar char="§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.AppleSystemUIFont" charset="0"/>
              <a:buChar char="-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centers are not the Internet!</a:t>
            </a:r>
          </a:p>
          <a:p>
            <a:pPr lvl="1"/>
            <a:r>
              <a:rPr lang="en-US" dirty="0"/>
              <a:t>Networks are very reliable</a:t>
            </a:r>
          </a:p>
          <a:p>
            <a:pPr lvl="2"/>
            <a:r>
              <a:rPr lang="en-US" dirty="0"/>
              <a:t>Self-induced congestion is a bigger problem</a:t>
            </a:r>
          </a:p>
          <a:p>
            <a:pPr lvl="1"/>
            <a:r>
              <a:rPr lang="en-US" dirty="0"/>
              <a:t>Latencies are very small (250µs)</a:t>
            </a:r>
          </a:p>
          <a:p>
            <a:pPr lvl="2"/>
            <a:r>
              <a:rPr lang="en-US" dirty="0"/>
              <a:t>Agility is key!</a:t>
            </a:r>
          </a:p>
          <a:p>
            <a:pPr lvl="2"/>
            <a:r>
              <a:rPr lang="en-US" dirty="0"/>
              <a:t>Delay-based congestion control approaches fail</a:t>
            </a:r>
          </a:p>
          <a:p>
            <a:pPr lvl="1"/>
            <a:r>
              <a:rPr lang="en-US" dirty="0"/>
              <a:t>Many flows are small</a:t>
            </a:r>
          </a:p>
          <a:p>
            <a:pPr lvl="2"/>
            <a:r>
              <a:rPr lang="en-US" dirty="0"/>
              <a:t>TCP is biased against small flows</a:t>
            </a:r>
          </a:p>
          <a:p>
            <a:pPr lvl="2"/>
            <a:r>
              <a:rPr lang="en-US" dirty="0"/>
              <a:t>Low delay + many small flows = challenging network contention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20019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Rethinking Data Center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insight: possible to make unilateral changes in data center networks</a:t>
            </a:r>
          </a:p>
          <a:p>
            <a:pPr lvl="1"/>
            <a:r>
              <a:rPr lang="en-US" dirty="0"/>
              <a:t>Homogeneous hardware/software</a:t>
            </a:r>
          </a:p>
          <a:p>
            <a:pPr lvl="1"/>
            <a:r>
              <a:rPr lang="en-US" dirty="0"/>
              <a:t>Single administrative domain</a:t>
            </a:r>
          </a:p>
          <a:p>
            <a:pPr lvl="1"/>
            <a:endParaRPr lang="en-US" dirty="0"/>
          </a:p>
          <a:p>
            <a:r>
              <a:rPr lang="en-US" dirty="0"/>
              <a:t>Approach 1: Explicit Congestion Notification</a:t>
            </a:r>
          </a:p>
          <a:p>
            <a:pPr lvl="1"/>
            <a:r>
              <a:rPr lang="en-US" dirty="0"/>
              <a:t>Feature that is already part of TCP/IP, but does not work on the Internet</a:t>
            </a:r>
          </a:p>
          <a:p>
            <a:pPr lvl="1"/>
            <a:endParaRPr lang="en-US" dirty="0"/>
          </a:p>
          <a:p>
            <a:r>
              <a:rPr lang="en-US" dirty="0"/>
              <a:t>Approach 2: Modify TCP</a:t>
            </a:r>
          </a:p>
          <a:p>
            <a:pPr lvl="1"/>
            <a:r>
              <a:rPr lang="en-US" dirty="0"/>
              <a:t>Data Center TCP (DCTCP)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08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9532-DEAD-5435-779E-597F5399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Explicit Congestion Notification (ECN)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2F240-2748-6D5B-12FB-3BC2975F4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9" y="1041399"/>
            <a:ext cx="8668511" cy="3887147"/>
          </a:xfrm>
        </p:spPr>
        <p:txBody>
          <a:bodyPr/>
          <a:lstStyle/>
          <a:p>
            <a:r>
              <a:rPr lang="en-US" dirty="0"/>
              <a:t>Use TCP/IP headers to explicitly signal congestion to senders</a:t>
            </a:r>
          </a:p>
          <a:p>
            <a:r>
              <a:rPr lang="en-US" dirty="0"/>
              <a:t>Implementation sketch</a:t>
            </a:r>
          </a:p>
          <a:p>
            <a:pPr marL="493776" lvl="1" indent="-342900">
              <a:buFont typeface="+mj-lt"/>
              <a:buAutoNum type="arabicPeriod"/>
            </a:pPr>
            <a:r>
              <a:rPr lang="en-US" dirty="0"/>
              <a:t>Routers that are about to experience congestion set the ECN bit in IP headers</a:t>
            </a:r>
          </a:p>
          <a:p>
            <a:pPr marL="493776" lvl="1" indent="-342900">
              <a:buFont typeface="+mj-lt"/>
              <a:buAutoNum type="arabicPeriod"/>
            </a:pPr>
            <a:r>
              <a:rPr lang="en-US" dirty="0"/>
              <a:t>Receiver copies the ECN bit into the ECN flag of the TCP ACK packet</a:t>
            </a:r>
          </a:p>
          <a:p>
            <a:pPr marL="493776" lvl="1" indent="-342900">
              <a:buFont typeface="+mj-lt"/>
              <a:buAutoNum type="arabicPeriod"/>
            </a:pPr>
            <a:r>
              <a:rPr lang="en-US" dirty="0"/>
              <a:t>Sender receives the ACK with the ECN flag set</a:t>
            </a:r>
          </a:p>
          <a:p>
            <a:pPr marL="493776" lvl="1" indent="-342900">
              <a:buFont typeface="+mj-lt"/>
              <a:buAutoNum type="arabicPeriod"/>
            </a:pPr>
            <a:r>
              <a:rPr lang="en-US" dirty="0"/>
              <a:t>Sender treats the ECN-ACK just like a dropped packet, triggers congestion backoff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Already part of the TCP/IP specification</a:t>
            </a:r>
          </a:p>
          <a:p>
            <a:pPr lvl="1"/>
            <a:r>
              <a:rPr lang="en-US" dirty="0"/>
              <a:t>Modern switches/routers support ECN but it’s off by default. Just turn it on!</a:t>
            </a:r>
          </a:p>
          <a:p>
            <a:pPr lvl="1"/>
            <a:r>
              <a:rPr lang="en-US" dirty="0"/>
              <a:t>No need for TCP congestion control to rely on imperfect signals like packet loss or delay</a:t>
            </a:r>
          </a:p>
          <a:p>
            <a:pPr lvl="1"/>
            <a:r>
              <a:rPr lang="en-US" dirty="0"/>
              <a:t>No need to actually drop packets anymore unless load is severe!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EF4FE-993D-3270-A1C7-76B5A314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83F0-6610-AE0E-5196-9E9FD7BAD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IP Header,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590BB-A035-2439-7DEC-D01525F9A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9" y="1041400"/>
            <a:ext cx="8668511" cy="992460"/>
          </a:xfrm>
        </p:spPr>
        <p:txBody>
          <a:bodyPr/>
          <a:lstStyle/>
          <a:p>
            <a:r>
              <a:rPr lang="en-US" dirty="0"/>
              <a:t>Last time you saw this, we ignored the DSCP/ECN field</a:t>
            </a:r>
          </a:p>
          <a:p>
            <a:r>
              <a:rPr lang="en-US" dirty="0"/>
              <a:t>Turns out, it’s actually useful!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3CC0B-509E-819D-2651-16579F2A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7E5E9-EF72-2485-312D-1EE67D21B255}"/>
              </a:ext>
            </a:extLst>
          </p:cNvPr>
          <p:cNvSpPr/>
          <p:nvPr/>
        </p:nvSpPr>
        <p:spPr>
          <a:xfrm>
            <a:off x="1015568" y="2528389"/>
            <a:ext cx="857458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Version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61670F-B9B3-9B52-BD21-24F814554DE1}"/>
              </a:ext>
            </a:extLst>
          </p:cNvPr>
          <p:cNvSpPr/>
          <p:nvPr/>
        </p:nvSpPr>
        <p:spPr>
          <a:xfrm>
            <a:off x="1873027" y="2528387"/>
            <a:ext cx="949925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HLen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B7D74-4B1D-B178-D650-A617D97F9CB0}"/>
              </a:ext>
            </a:extLst>
          </p:cNvPr>
          <p:cNvSpPr/>
          <p:nvPr/>
        </p:nvSpPr>
        <p:spPr>
          <a:xfrm>
            <a:off x="2822951" y="2528389"/>
            <a:ext cx="1857910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DSCP/ECN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F4229-70DC-20F6-05C4-15BF2283767E}"/>
              </a:ext>
            </a:extLst>
          </p:cNvPr>
          <p:cNvSpPr/>
          <p:nvPr/>
        </p:nvSpPr>
        <p:spPr>
          <a:xfrm>
            <a:off x="4680861" y="2528386"/>
            <a:ext cx="3658278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Datagram Length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297AA-F14C-1DA1-4D1A-FD6E0FB36FBC}"/>
              </a:ext>
            </a:extLst>
          </p:cNvPr>
          <p:cNvSpPr/>
          <p:nvPr/>
        </p:nvSpPr>
        <p:spPr>
          <a:xfrm>
            <a:off x="716122" y="2038502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735BFD-6FA1-3ED3-2180-AB1D35DC9A0A}"/>
              </a:ext>
            </a:extLst>
          </p:cNvPr>
          <p:cNvSpPr/>
          <p:nvPr/>
        </p:nvSpPr>
        <p:spPr>
          <a:xfrm>
            <a:off x="2523506" y="2038502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AD16A4-7C0E-E528-2DD7-BCFBD2F99507}"/>
              </a:ext>
            </a:extLst>
          </p:cNvPr>
          <p:cNvSpPr/>
          <p:nvPr/>
        </p:nvSpPr>
        <p:spPr>
          <a:xfrm>
            <a:off x="4381416" y="2038502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4291C2-E748-1491-4E1C-52E5235B3E36}"/>
              </a:ext>
            </a:extLst>
          </p:cNvPr>
          <p:cNvSpPr/>
          <p:nvPr/>
        </p:nvSpPr>
        <p:spPr>
          <a:xfrm>
            <a:off x="6249601" y="2038501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E3228E-BC6F-607E-C758-BDE35D771BB9}"/>
              </a:ext>
            </a:extLst>
          </p:cNvPr>
          <p:cNvSpPr/>
          <p:nvPr/>
        </p:nvSpPr>
        <p:spPr>
          <a:xfrm>
            <a:off x="8039693" y="2038500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1D46E-6C29-4F9F-51AA-E2529A917611}"/>
              </a:ext>
            </a:extLst>
          </p:cNvPr>
          <p:cNvSpPr/>
          <p:nvPr/>
        </p:nvSpPr>
        <p:spPr>
          <a:xfrm>
            <a:off x="1573581" y="2038502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17809E-3803-4277-2018-1CB9EE2655DC}"/>
              </a:ext>
            </a:extLst>
          </p:cNvPr>
          <p:cNvSpPr/>
          <p:nvPr/>
        </p:nvSpPr>
        <p:spPr>
          <a:xfrm>
            <a:off x="3434200" y="2038499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EE46E2-98B6-78FA-8D6F-B59BE9E8C1F1}"/>
              </a:ext>
            </a:extLst>
          </p:cNvPr>
          <p:cNvSpPr/>
          <p:nvPr/>
        </p:nvSpPr>
        <p:spPr>
          <a:xfrm>
            <a:off x="5117487" y="2038502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A03F8-55D0-F138-FD60-90A56DDBFC5C}"/>
              </a:ext>
            </a:extLst>
          </p:cNvPr>
          <p:cNvSpPr/>
          <p:nvPr/>
        </p:nvSpPr>
        <p:spPr>
          <a:xfrm>
            <a:off x="1015569" y="2912041"/>
            <a:ext cx="3665293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Identifier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4E1386-9B8A-B69A-20EC-35BBAC1446E4}"/>
              </a:ext>
            </a:extLst>
          </p:cNvPr>
          <p:cNvSpPr/>
          <p:nvPr/>
        </p:nvSpPr>
        <p:spPr>
          <a:xfrm>
            <a:off x="4680861" y="2912043"/>
            <a:ext cx="729974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Flags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6191A8-8428-CDFA-C283-C9486382526B}"/>
              </a:ext>
            </a:extLst>
          </p:cNvPr>
          <p:cNvSpPr/>
          <p:nvPr/>
        </p:nvSpPr>
        <p:spPr>
          <a:xfrm>
            <a:off x="5416932" y="2912040"/>
            <a:ext cx="2922207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Offset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9ABC93-9C40-5D68-C682-46BE6EB24AEF}"/>
              </a:ext>
            </a:extLst>
          </p:cNvPr>
          <p:cNvSpPr/>
          <p:nvPr/>
        </p:nvSpPr>
        <p:spPr>
          <a:xfrm>
            <a:off x="1015567" y="3295692"/>
            <a:ext cx="1807384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TTL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843195-E73C-1B22-E2DE-76A7C23D4EC6}"/>
              </a:ext>
            </a:extLst>
          </p:cNvPr>
          <p:cNvSpPr/>
          <p:nvPr/>
        </p:nvSpPr>
        <p:spPr>
          <a:xfrm>
            <a:off x="2822950" y="3295692"/>
            <a:ext cx="1857910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Protocol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FAC652-97FA-F645-89A9-1D5D15157E5B}"/>
              </a:ext>
            </a:extLst>
          </p:cNvPr>
          <p:cNvSpPr/>
          <p:nvPr/>
        </p:nvSpPr>
        <p:spPr>
          <a:xfrm>
            <a:off x="4680860" y="3295689"/>
            <a:ext cx="3658278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Checksum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EB6864-3C82-7B53-EB40-2BA72E0E1B9F}"/>
              </a:ext>
            </a:extLst>
          </p:cNvPr>
          <p:cNvSpPr/>
          <p:nvPr/>
        </p:nvSpPr>
        <p:spPr>
          <a:xfrm>
            <a:off x="1012192" y="3679344"/>
            <a:ext cx="7326946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Source IP Address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9FCB5A-E6F9-A38E-DCEE-CF17E223BC1C}"/>
              </a:ext>
            </a:extLst>
          </p:cNvPr>
          <p:cNvSpPr/>
          <p:nvPr/>
        </p:nvSpPr>
        <p:spPr>
          <a:xfrm>
            <a:off x="1017388" y="4062996"/>
            <a:ext cx="7326946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Destination IP Address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B30041-0F10-834F-5977-7DECF61A048F}"/>
              </a:ext>
            </a:extLst>
          </p:cNvPr>
          <p:cNvSpPr/>
          <p:nvPr/>
        </p:nvSpPr>
        <p:spPr>
          <a:xfrm>
            <a:off x="1017388" y="4446648"/>
            <a:ext cx="7326946" cy="38365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Options (if any, usually not)</a:t>
            </a:r>
          </a:p>
        </p:txBody>
      </p:sp>
    </p:spTree>
    <p:extLst>
      <p:ext uri="{BB962C8B-B14F-4D97-AF65-F5344CB8AC3E}">
        <p14:creationId xmlns:p14="http://schemas.microsoft.com/office/powerpoint/2010/main" val="3378699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5649-AC9C-54D7-F217-53DD62BC4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TCP Header,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C7632-D99D-DE54-A085-03C963EDB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9" y="1041400"/>
            <a:ext cx="8668511" cy="8340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Common TCP flags: SYN, ACK, RST, FIN</a:t>
            </a:r>
          </a:p>
          <a:p>
            <a:pPr marL="0" indent="0">
              <a:buNone/>
            </a:pPr>
            <a:r>
              <a:rPr lang="en-US" dirty="0"/>
              <a:t>ECN is also a flag!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DAE90-833C-BD5F-85C7-CC202403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9DF20-C93C-EBFF-6E66-1B0E21087F6E}"/>
              </a:ext>
            </a:extLst>
          </p:cNvPr>
          <p:cNvSpPr/>
          <p:nvPr/>
        </p:nvSpPr>
        <p:spPr>
          <a:xfrm>
            <a:off x="906708" y="4409728"/>
            <a:ext cx="7323572" cy="38365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16DE7-54FF-431D-565A-A1592BCE4D24}"/>
              </a:ext>
            </a:extLst>
          </p:cNvPr>
          <p:cNvSpPr/>
          <p:nvPr/>
        </p:nvSpPr>
        <p:spPr>
          <a:xfrm>
            <a:off x="4572000" y="2498288"/>
            <a:ext cx="3658278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Destination 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F787C-AE0D-0791-2AA2-86DF840823CC}"/>
              </a:ext>
            </a:extLst>
          </p:cNvPr>
          <p:cNvSpPr/>
          <p:nvPr/>
        </p:nvSpPr>
        <p:spPr>
          <a:xfrm>
            <a:off x="607261" y="2008404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51C441-BB9B-BECF-8535-AF609D8F771F}"/>
              </a:ext>
            </a:extLst>
          </p:cNvPr>
          <p:cNvSpPr/>
          <p:nvPr/>
        </p:nvSpPr>
        <p:spPr>
          <a:xfrm>
            <a:off x="4272555" y="2008404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CD7DBE-C9D1-D836-2FF7-1D1D40C9E768}"/>
              </a:ext>
            </a:extLst>
          </p:cNvPr>
          <p:cNvSpPr/>
          <p:nvPr/>
        </p:nvSpPr>
        <p:spPr>
          <a:xfrm>
            <a:off x="7930832" y="2008402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A53077-2007-5CE5-A248-64D060EF5FB7}"/>
              </a:ext>
            </a:extLst>
          </p:cNvPr>
          <p:cNvSpPr/>
          <p:nvPr/>
        </p:nvSpPr>
        <p:spPr>
          <a:xfrm>
            <a:off x="906707" y="2881943"/>
            <a:ext cx="7323572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Sequence Number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C82B6-4BFA-09CC-0B6A-7506F94302F8}"/>
              </a:ext>
            </a:extLst>
          </p:cNvPr>
          <p:cNvSpPr/>
          <p:nvPr/>
        </p:nvSpPr>
        <p:spPr>
          <a:xfrm>
            <a:off x="906707" y="2497333"/>
            <a:ext cx="3665293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Source 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D709E9-067F-659B-76D7-C6805758EDAC}"/>
              </a:ext>
            </a:extLst>
          </p:cNvPr>
          <p:cNvSpPr/>
          <p:nvPr/>
        </p:nvSpPr>
        <p:spPr>
          <a:xfrm>
            <a:off x="906704" y="3262303"/>
            <a:ext cx="7323572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Acknowledgement Number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CD7509-D2FE-5433-996C-9CBD58553718}"/>
              </a:ext>
            </a:extLst>
          </p:cNvPr>
          <p:cNvSpPr/>
          <p:nvPr/>
        </p:nvSpPr>
        <p:spPr>
          <a:xfrm>
            <a:off x="4571998" y="3640072"/>
            <a:ext cx="3658278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Advertised Window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032BD-3415-9A7B-C98D-204980318E0D}"/>
              </a:ext>
            </a:extLst>
          </p:cNvPr>
          <p:cNvSpPr/>
          <p:nvPr/>
        </p:nvSpPr>
        <p:spPr>
          <a:xfrm>
            <a:off x="4572001" y="4026073"/>
            <a:ext cx="3658278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Urgent Pointer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09434C-B0B7-C7E2-FC69-2105E30AFB7D}"/>
              </a:ext>
            </a:extLst>
          </p:cNvPr>
          <p:cNvSpPr/>
          <p:nvPr/>
        </p:nvSpPr>
        <p:spPr>
          <a:xfrm>
            <a:off x="1837980" y="3645955"/>
            <a:ext cx="2730510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Flags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A6AC75-83B6-8B09-9A19-047A5B574A42}"/>
              </a:ext>
            </a:extLst>
          </p:cNvPr>
          <p:cNvSpPr/>
          <p:nvPr/>
        </p:nvSpPr>
        <p:spPr>
          <a:xfrm>
            <a:off x="910219" y="4030265"/>
            <a:ext cx="3661783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Checksum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17D8DE-AB0C-8E2B-CCFD-5C322CFFD0BA}"/>
              </a:ext>
            </a:extLst>
          </p:cNvPr>
          <p:cNvSpPr/>
          <p:nvPr/>
        </p:nvSpPr>
        <p:spPr>
          <a:xfrm>
            <a:off x="1538535" y="2008401"/>
            <a:ext cx="598893" cy="60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BD57F0-9D4F-5FFB-B3AB-FFEB89A08AD4}"/>
              </a:ext>
            </a:extLst>
          </p:cNvPr>
          <p:cNvSpPr/>
          <p:nvPr/>
        </p:nvSpPr>
        <p:spPr>
          <a:xfrm>
            <a:off x="910219" y="3640072"/>
            <a:ext cx="938157" cy="38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HLen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844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Explicit Congestion Notification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2609" y="1041399"/>
            <a:ext cx="8668511" cy="3777861"/>
          </a:xfrm>
        </p:spPr>
        <p:txBody>
          <a:bodyPr/>
          <a:lstStyle/>
          <a:p>
            <a:r>
              <a:rPr lang="en-US" dirty="0"/>
              <a:t>Use TCP/IP headers to send ECN signals</a:t>
            </a:r>
          </a:p>
          <a:p>
            <a:pPr lvl="1"/>
            <a:r>
              <a:rPr lang="en-US" dirty="0"/>
              <a:t>Router sets ECN bit in IP header if there is congestion</a:t>
            </a:r>
          </a:p>
          <a:p>
            <a:pPr lvl="1"/>
            <a:r>
              <a:rPr lang="en-US" dirty="0"/>
              <a:t>Host TCP treats ECN marked packets the same as packet drops (i.e., congestion signal)</a:t>
            </a:r>
          </a:p>
          <a:p>
            <a:pPr lvl="2"/>
            <a:r>
              <a:rPr lang="en-US" dirty="0"/>
              <a:t>But no packets are dropped :)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2448729" y="3513017"/>
            <a:ext cx="956192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t0ph3r\Documents\CS 4700\assets\Rou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21" y="3370369"/>
            <a:ext cx="483836" cy="2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stCxn id="22" idx="1"/>
            <a:endCxn id="6" idx="3"/>
          </p:cNvCxnSpPr>
          <p:nvPr/>
        </p:nvCxnSpPr>
        <p:spPr>
          <a:xfrm flipH="1">
            <a:off x="3888757" y="3513016"/>
            <a:ext cx="1464422" cy="1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36894" y="2914989"/>
            <a:ext cx="644985" cy="265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5491426" y="2914650"/>
            <a:ext cx="161246" cy="2653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62" y="3285392"/>
            <a:ext cx="455250" cy="4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t0ph3r\Documents\CS 4700\assets\Rou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80" y="3370368"/>
            <a:ext cx="483836" cy="2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>
            <a:stCxn id="22" idx="3"/>
          </p:cNvCxnSpPr>
          <p:nvPr/>
        </p:nvCxnSpPr>
        <p:spPr>
          <a:xfrm flipV="1">
            <a:off x="5837016" y="3513015"/>
            <a:ext cx="906820" cy="1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19" y="3285392"/>
            <a:ext cx="455250" cy="4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527252" y="2914989"/>
            <a:ext cx="644985" cy="265340"/>
            <a:chOff x="2155914" y="4718496"/>
            <a:chExt cx="859980" cy="353786"/>
          </a:xfrm>
        </p:grpSpPr>
        <p:sp>
          <p:nvSpPr>
            <p:cNvPr id="30" name="Rectangle 29"/>
            <p:cNvSpPr/>
            <p:nvPr/>
          </p:nvSpPr>
          <p:spPr>
            <a:xfrm>
              <a:off x="2155914" y="4718496"/>
              <a:ext cx="859980" cy="35378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574994" y="4718496"/>
              <a:ext cx="214995" cy="35378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33" name="Group 32"/>
          <p:cNvGrpSpPr/>
          <p:nvPr/>
        </p:nvGrpSpPr>
        <p:grpSpPr>
          <a:xfrm flipH="1">
            <a:off x="3331441" y="3849781"/>
            <a:ext cx="1515845" cy="738664"/>
            <a:chOff x="1219200" y="4876799"/>
            <a:chExt cx="5181606" cy="1429674"/>
          </a:xfrm>
        </p:grpSpPr>
        <p:sp>
          <p:nvSpPr>
            <p:cNvPr id="34" name="Rectangular Callout 33"/>
            <p:cNvSpPr/>
            <p:nvPr/>
          </p:nvSpPr>
          <p:spPr>
            <a:xfrm>
              <a:off x="1219200" y="4876799"/>
              <a:ext cx="5181601" cy="1384995"/>
            </a:xfrm>
            <a:prstGeom prst="wedgeRectCallout">
              <a:avLst>
                <a:gd name="adj1" fmla="val 33320"/>
                <a:gd name="adj2" fmla="val -86636"/>
              </a:avLst>
            </a:prstGeom>
            <a:solidFill>
              <a:schemeClr val="accent2"/>
            </a:solidFill>
            <a:ln w="381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19203" y="4876799"/>
              <a:ext cx="5181603" cy="142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</a:rPr>
                <a:t>No Congestion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5325711" y="3830038"/>
            <a:ext cx="1515845" cy="415498"/>
            <a:chOff x="1219200" y="4876799"/>
            <a:chExt cx="5181606" cy="1454606"/>
          </a:xfrm>
        </p:grpSpPr>
        <p:sp>
          <p:nvSpPr>
            <p:cNvPr id="37" name="Rectangular Callout 36"/>
            <p:cNvSpPr/>
            <p:nvPr/>
          </p:nvSpPr>
          <p:spPr>
            <a:xfrm>
              <a:off x="1219200" y="4876799"/>
              <a:ext cx="5181601" cy="1384995"/>
            </a:xfrm>
            <a:prstGeom prst="wedgeRectCallout">
              <a:avLst>
                <a:gd name="adj1" fmla="val 33859"/>
                <a:gd name="adj2" fmla="val -110357"/>
              </a:avLst>
            </a:prstGeom>
            <a:solidFill>
              <a:schemeClr val="accent2"/>
            </a:solidFill>
            <a:ln w="381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19203" y="4876799"/>
              <a:ext cx="5181603" cy="14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</a:rPr>
                <a:t>Congestion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 flipH="1">
            <a:off x="6083635" y="3849781"/>
            <a:ext cx="1515845" cy="738664"/>
            <a:chOff x="1219200" y="4876799"/>
            <a:chExt cx="5181606" cy="1429674"/>
          </a:xfrm>
          <a:solidFill>
            <a:schemeClr val="accent2"/>
          </a:solidFill>
        </p:grpSpPr>
        <p:sp>
          <p:nvSpPr>
            <p:cNvPr id="44" name="Rectangular Callout 43"/>
            <p:cNvSpPr/>
            <p:nvPr/>
          </p:nvSpPr>
          <p:spPr>
            <a:xfrm>
              <a:off x="1219200" y="4876799"/>
              <a:ext cx="5181601" cy="1384995"/>
            </a:xfrm>
            <a:prstGeom prst="wedgeRectCallout">
              <a:avLst>
                <a:gd name="adj1" fmla="val -7075"/>
                <a:gd name="adj2" fmla="val -80932"/>
              </a:avLst>
            </a:prstGeom>
            <a:grpFill/>
            <a:ln w="381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19203" y="4876799"/>
              <a:ext cx="5181603" cy="1429674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</a:rPr>
                <a:t>ECN flag set in TCP ACK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 flipH="1">
            <a:off x="1410976" y="3849781"/>
            <a:ext cx="2235860" cy="738664"/>
            <a:chOff x="1219200" y="4876799"/>
            <a:chExt cx="5181606" cy="1429674"/>
          </a:xfrm>
        </p:grpSpPr>
        <p:sp>
          <p:nvSpPr>
            <p:cNvPr id="47" name="Rectangular Callout 46"/>
            <p:cNvSpPr/>
            <p:nvPr/>
          </p:nvSpPr>
          <p:spPr>
            <a:xfrm>
              <a:off x="1219200" y="4876799"/>
              <a:ext cx="5181601" cy="1384995"/>
            </a:xfrm>
            <a:prstGeom prst="wedgeRectCallout">
              <a:avLst>
                <a:gd name="adj1" fmla="val 8836"/>
                <a:gd name="adj2" fmla="val -78650"/>
              </a:avLst>
            </a:prstGeom>
            <a:solidFill>
              <a:schemeClr val="accent2"/>
            </a:solidFill>
            <a:ln w="381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19205" y="4876799"/>
              <a:ext cx="5181601" cy="142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</a:rPr>
                <a:t>Sender receives 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57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95062E-6 L 0.14079 -3.95062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79 -3.95062E-6 L 0.35312 -3.95062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12 -3.95062E-6 L 0.48038 -0.000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6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3.95062E-6 L 0.129 -0.00062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6 -0.00061 L -0.49114 3.33333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2" grpId="4" animBg="1"/>
      <p:bldP spid="16" grpId="0" animBg="1"/>
      <p:bldP spid="16" grpId="1" animBg="1"/>
      <p:bldP spid="16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DE46-6FF8-8284-8FCB-07410AC9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Wait A Minute…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34105-857E-01D4-ED54-C692CC3AF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ECN is so great, why don’t we have it on the Internet?</a:t>
            </a:r>
          </a:p>
          <a:p>
            <a:r>
              <a:rPr lang="en-US" dirty="0"/>
              <a:t>All modern OS and switches/routers support ECN, but it’s not always enabled</a:t>
            </a:r>
          </a:p>
          <a:p>
            <a:pPr lvl="1"/>
            <a:r>
              <a:rPr lang="en-US" dirty="0"/>
              <a:t>86% of the top 100K websites appear to support ECN</a:t>
            </a:r>
          </a:p>
          <a:p>
            <a:pPr lvl="1"/>
            <a:r>
              <a:rPr lang="en-US" dirty="0"/>
              <a:t>However, not all client OSes signal support in their TCP SYN</a:t>
            </a:r>
          </a:p>
          <a:p>
            <a:r>
              <a:rPr lang="en-US" dirty="0"/>
              <a:t>End host support is not the same as network support</a:t>
            </a:r>
          </a:p>
          <a:p>
            <a:pPr lvl="1"/>
            <a:r>
              <a:rPr lang="en-US" dirty="0"/>
              <a:t>Routers with ECN disabled still drop packets</a:t>
            </a:r>
          </a:p>
          <a:p>
            <a:r>
              <a:rPr lang="en-US" dirty="0"/>
              <a:t>Some networks “bleach” the ECN bits</a:t>
            </a:r>
          </a:p>
          <a:p>
            <a:pPr lvl="1"/>
            <a:r>
              <a:rPr lang="en-US" dirty="0"/>
              <a:t>Erase the bits in TCP/IP headers</a:t>
            </a:r>
          </a:p>
          <a:p>
            <a:pPr lvl="1"/>
            <a:r>
              <a:rPr lang="en-US" dirty="0"/>
              <a:t>Some even drop packets with the ECN bits set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D586C-8CFE-2EAC-BAB7-E57E0721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5259E-5C61-8E04-5638-FEFFC3B8E7F1}"/>
              </a:ext>
            </a:extLst>
          </p:cNvPr>
          <p:cNvSpPr txBox="1"/>
          <p:nvPr/>
        </p:nvSpPr>
        <p:spPr>
          <a:xfrm>
            <a:off x="5379098" y="4623293"/>
            <a:ext cx="3648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https://arxiv.org/pdf/2208.14523.pdf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03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DNS Redirection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050253"/>
            <a:ext cx="6502004" cy="357758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33798" y="2350770"/>
            <a:ext cx="3429000" cy="1146810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539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Beyond ECN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 with ECN: feedback is treated as binary</a:t>
            </a:r>
          </a:p>
          <a:p>
            <a:pPr lvl="1"/>
            <a:r>
              <a:rPr lang="en-US" dirty="0"/>
              <a:t>If ECN flag is set, treat it the same as packet loss</a:t>
            </a:r>
          </a:p>
          <a:p>
            <a:pPr lvl="1"/>
            <a:r>
              <a:rPr lang="en-US" dirty="0"/>
              <a:t>Multiplicative decrease in TCP </a:t>
            </a:r>
            <a:r>
              <a:rPr lang="en-US" i="1" dirty="0" err="1"/>
              <a:t>cwnd</a:t>
            </a:r>
            <a:r>
              <a:rPr lang="en-US" dirty="0"/>
              <a:t>, adjust thresholds downward</a:t>
            </a:r>
          </a:p>
          <a:p>
            <a:pPr lvl="1"/>
            <a:r>
              <a:rPr lang="en-US" dirty="0"/>
              <a:t>No concept of proportionality</a:t>
            </a:r>
          </a:p>
          <a:p>
            <a:pPr lvl="1"/>
            <a:endParaRPr lang="en-US" dirty="0"/>
          </a:p>
          <a:p>
            <a:r>
              <a:rPr lang="en-US" dirty="0"/>
              <a:t>Idea: turn single-bit ECN scheme into multi-bit</a:t>
            </a:r>
          </a:p>
          <a:p>
            <a:pPr lvl="1"/>
            <a:r>
              <a:rPr lang="en-US" dirty="0"/>
              <a:t>Use existing ECN functionality in routers to mark packets</a:t>
            </a:r>
          </a:p>
          <a:p>
            <a:pPr lvl="1"/>
            <a:r>
              <a:rPr lang="en-US" dirty="0"/>
              <a:t>Scale window in proportion to congestion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Center TCP (DCTCP)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Alter TCP implementation in the OS to achieve low latency, no queue buildup</a:t>
            </a:r>
          </a:p>
          <a:p>
            <a:pPr lvl="1"/>
            <a:r>
              <a:rPr lang="en-US" dirty="0"/>
              <a:t>Do not modify applications, switches, or routers</a:t>
            </a:r>
          </a:p>
          <a:p>
            <a:pPr lvl="1"/>
            <a:r>
              <a:rPr lang="en-US" dirty="0"/>
              <a:t>Work with cheap, shallow buffered switches</a:t>
            </a:r>
          </a:p>
          <a:p>
            <a:r>
              <a:rPr lang="en-US" dirty="0"/>
              <a:t>DCTCP scheme</a:t>
            </a:r>
          </a:p>
          <a:p>
            <a:pPr lvl="1"/>
            <a:r>
              <a:rPr lang="en-US" dirty="0"/>
              <a:t>Switches/routers mark ECN bits in IP headers as usual (no change)</a:t>
            </a:r>
          </a:p>
          <a:p>
            <a:pPr lvl="1"/>
            <a:r>
              <a:rPr lang="en-US" dirty="0"/>
              <a:t>Receiver echoes the ECN bits as usual (no change)</a:t>
            </a:r>
          </a:p>
          <a:p>
            <a:pPr lvl="1"/>
            <a:r>
              <a:rPr lang="en-US" dirty="0"/>
              <a:t>Sender estimates congestion (0 ≤ </a:t>
            </a:r>
            <a:r>
              <a:rPr lang="el-GR" dirty="0"/>
              <a:t>α</a:t>
            </a:r>
            <a:r>
              <a:rPr lang="en-US" dirty="0"/>
              <a:t> ≤ 1) each RTT based on fraction of marked ACKs</a:t>
            </a:r>
          </a:p>
          <a:p>
            <a:pPr lvl="1"/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* (1 – </a:t>
            </a:r>
            <a:r>
              <a:rPr lang="el-GR" dirty="0"/>
              <a:t>α</a:t>
            </a:r>
            <a:r>
              <a:rPr lang="en-US" dirty="0"/>
              <a:t>/2)</a:t>
            </a:r>
          </a:p>
          <a:p>
            <a:pPr lvl="1"/>
            <a:endParaRPr lang="en-US" dirty="0"/>
          </a:p>
          <a:p>
            <a:r>
              <a:rPr lang="en-US" sz="1400" dirty="0"/>
              <a:t>Original DCTCP paper: </a:t>
            </a:r>
            <a:r>
              <a:rPr lang="en-US" sz="1400" dirty="0">
                <a:hlinkClick r:id="rId2"/>
              </a:rPr>
              <a:t>https://dl.acm.org/doi/pdf/10.1145/1851182.1851192</a:t>
            </a:r>
            <a:endParaRPr lang="en-US" sz="1400" dirty="0"/>
          </a:p>
          <a:p>
            <a:r>
              <a:rPr lang="en-US" sz="1400" dirty="0"/>
              <a:t>Performance and fairness evaluation: </a:t>
            </a:r>
            <a:r>
              <a:rPr lang="en-US" sz="1400" dirty="0">
                <a:hlinkClick r:id="rId3"/>
              </a:rPr>
              <a:t>https://dl.acm.org/doi/pdf/10.1145/2007116.2007125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26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DCTCP vs. TCP+RED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42</a:t>
            </a:fld>
            <a:endParaRPr lang="en-US"/>
          </a:p>
        </p:txBody>
      </p:sp>
      <p:pic>
        <p:nvPicPr>
          <p:cNvPr id="15362" name="Picture 2" descr="C:\Users\t0ph3r\Desktop\CS 276 Data Center Prez\dctcp_vs_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2" y="969855"/>
            <a:ext cx="7624330" cy="359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13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Query Completion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43</a:t>
            </a:fld>
            <a:endParaRPr lang="en-US"/>
          </a:p>
        </p:txBody>
      </p:sp>
      <p:pic>
        <p:nvPicPr>
          <p:cNvPr id="16386" name="Picture 2" descr="C:\Users\t0ph3r\Desktop\CS 276 Data Center Prez\query_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68" y="1329827"/>
            <a:ext cx="3834406" cy="29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834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DCTCP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9" y="1041400"/>
            <a:ext cx="8668511" cy="2947437"/>
          </a:xfrm>
        </p:spPr>
        <p:txBody>
          <a:bodyPr>
            <a:normAutofit/>
          </a:bodyPr>
          <a:lstStyle/>
          <a:p>
            <a:r>
              <a:rPr lang="en-US" dirty="0"/>
              <a:t>Benefits of DCTCP</a:t>
            </a:r>
          </a:p>
          <a:p>
            <a:pPr lvl="1"/>
            <a:r>
              <a:rPr lang="en-US" dirty="0"/>
              <a:t>Better performance than TCP</a:t>
            </a:r>
          </a:p>
          <a:p>
            <a:pPr lvl="1"/>
            <a:r>
              <a:rPr lang="en-US" dirty="0"/>
              <a:t>Alleviates losses due to buffer pressure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Simple, straightforward implementation</a:t>
            </a:r>
          </a:p>
          <a:p>
            <a:r>
              <a:rPr lang="en-US" dirty="0">
                <a:solidFill>
                  <a:schemeClr val="tx1"/>
                </a:solidFill>
              </a:rPr>
              <a:t>DCTCP is used in practice in many data centers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RFC 8257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Implemented in the Linux kernel</a:t>
            </a:r>
          </a:p>
          <a:p>
            <a:r>
              <a:rPr lang="en-US" dirty="0">
                <a:solidFill>
                  <a:schemeClr val="tx1"/>
                </a:solidFill>
              </a:rPr>
              <a:t>QUIC uses the DCTCP congestion controller on ECN-enabled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43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FAE79-032C-D742-9A5E-F0430D88C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Swift: Google’s CC for the Datacenter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3F550-BCED-914B-A053-57AF4559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Context</a:t>
            </a:r>
          </a:p>
          <a:p>
            <a:pPr lvl="1"/>
            <a:r>
              <a:rPr lang="en-US" dirty="0"/>
              <a:t>Low latency workloads</a:t>
            </a:r>
          </a:p>
          <a:p>
            <a:pPr lvl="1"/>
            <a:r>
              <a:rPr lang="en-US" dirty="0"/>
              <a:t>OS bypass by networking stacks</a:t>
            </a:r>
          </a:p>
          <a:p>
            <a:pPr lvl="1"/>
            <a:r>
              <a:rPr lang="en-US" dirty="0"/>
              <a:t>Increasing line rates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Diverse workload</a:t>
            </a:r>
          </a:p>
          <a:p>
            <a:pPr lvl="1"/>
            <a:r>
              <a:rPr lang="en-US" dirty="0"/>
              <a:t>Large-scale </a:t>
            </a:r>
            <a:r>
              <a:rPr lang="en-US" dirty="0" err="1"/>
              <a:t>incast</a:t>
            </a:r>
            <a:endParaRPr lang="en-US" dirty="0"/>
          </a:p>
          <a:p>
            <a:pPr lvl="1"/>
            <a:r>
              <a:rPr lang="en-US" dirty="0"/>
              <a:t>Host/fabric congestion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Hardware timestamps on modern NICs offer high-accuracy RTT estimation</a:t>
            </a:r>
          </a:p>
          <a:p>
            <a:pPr lvl="1"/>
            <a:r>
              <a:rPr lang="en-US" dirty="0"/>
              <a:t>Build delay-based CC on top of these accurate timestamps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E1024-3F43-F443-9A94-634F08E6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30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47CA-C620-394F-8168-940A0A0B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Swift: Google’s CC for the Datacenter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F22AE-D242-E443-9415-805DAB428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  <a:p>
            <a:pPr lvl="1"/>
            <a:r>
              <a:rPr lang="en-US" dirty="0"/>
              <a:t>Uses AIMD like standard TCP</a:t>
            </a:r>
          </a:p>
          <a:p>
            <a:pPr lvl="1"/>
            <a:r>
              <a:rPr lang="en-US" dirty="0"/>
              <a:t>Use a </a:t>
            </a:r>
            <a:r>
              <a:rPr lang="en-US" i="1" dirty="0"/>
              <a:t>target</a:t>
            </a:r>
            <a:r>
              <a:rPr lang="en-US" dirty="0"/>
              <a:t> delay in TCP, and aggressively pace to ensure flows are kept at the target</a:t>
            </a:r>
          </a:p>
          <a:p>
            <a:pPr lvl="1"/>
            <a:r>
              <a:rPr lang="en-US" dirty="0"/>
              <a:t>Breaks down delay into host vs fabric, adjusts accordingly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Nearly 100% line rate for 100Gbps links</a:t>
            </a:r>
          </a:p>
          <a:p>
            <a:pPr lvl="1"/>
            <a:r>
              <a:rPr lang="en-US" dirty="0"/>
              <a:t>Nearly zero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C7D54-F469-7744-B38B-4690C710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2C698-7672-D04D-A43C-94F40B00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8628"/>
            <a:ext cx="5522556" cy="1890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33850-DDAF-4945-8101-BE0E6486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106" y="2838704"/>
            <a:ext cx="4630445" cy="18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3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centers are a super hot topic in the research community</a:t>
            </a:r>
          </a:p>
          <a:p>
            <a:pPr lvl="1"/>
            <a:r>
              <a:rPr lang="en-US" dirty="0"/>
              <a:t>Heat, power, ecological friendliness</a:t>
            </a:r>
          </a:p>
          <a:p>
            <a:pPr lvl="1"/>
            <a:r>
              <a:rPr lang="en-US" dirty="0"/>
              <a:t>Topology, routing, software-defined networking</a:t>
            </a:r>
          </a:p>
          <a:p>
            <a:pPr lvl="1"/>
            <a:r>
              <a:rPr lang="en-US" dirty="0"/>
              <a:t>Congestion control</a:t>
            </a:r>
          </a:p>
          <a:p>
            <a:pPr lvl="1"/>
            <a:r>
              <a:rPr lang="en-US" dirty="0"/>
              <a:t>VM migration, management, debugging</a:t>
            </a:r>
          </a:p>
          <a:p>
            <a:pPr lvl="1"/>
            <a:r>
              <a:rPr lang="en-US" dirty="0"/>
              <a:t>Applications: Hive, Spark, Kafka, NoSQL, MapReduce, Hadoop, Cassandra, Dynamo</a:t>
            </a:r>
          </a:p>
          <a:p>
            <a:r>
              <a:rPr lang="en-US" dirty="0"/>
              <a:t>Tough to bootstrap research</a:t>
            </a:r>
          </a:p>
          <a:p>
            <a:pPr lvl="1"/>
            <a:r>
              <a:rPr lang="en-US" dirty="0"/>
              <a:t>Most papers from a large company (Microsoft, FB, Google, Cloudflare, etc.)</a:t>
            </a:r>
          </a:p>
          <a:p>
            <a:pPr lvl="1"/>
            <a:r>
              <a:rPr lang="en-US" dirty="0"/>
              <a:t>Who else has the hardware to do the research?</a:t>
            </a:r>
          </a:p>
          <a:p>
            <a:pPr lvl="1"/>
            <a:r>
              <a:rPr lang="en-US" dirty="0"/>
              <a:t>Who has real traces of data center traffic to analyze and use for simulation?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4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fill in DNS response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Geolocation</a:t>
            </a:r>
            <a:endParaRPr lang="en-US" dirty="0"/>
          </a:p>
          <a:p>
            <a:pPr lvl="1"/>
            <a:r>
              <a:rPr lang="en-US" dirty="0" err="1"/>
              <a:t>GeoIP</a:t>
            </a:r>
            <a:r>
              <a:rPr lang="en-US" dirty="0"/>
              <a:t> database provides IP-&gt;location</a:t>
            </a:r>
          </a:p>
          <a:p>
            <a:pPr lvl="1"/>
            <a:r>
              <a:rPr lang="en-US" dirty="0"/>
              <a:t>Which IP address should you lookup?</a:t>
            </a:r>
          </a:p>
          <a:p>
            <a:pPr lvl="1"/>
            <a:r>
              <a:rPr lang="en-US" dirty="0"/>
              <a:t>How should you use the location?</a:t>
            </a:r>
          </a:p>
          <a:p>
            <a:r>
              <a:rPr lang="en-US" dirty="0"/>
              <a:t>Active measurement</a:t>
            </a:r>
          </a:p>
          <a:p>
            <a:pPr lvl="1"/>
            <a:r>
              <a:rPr lang="en-US" dirty="0"/>
              <a:t>Ping latencies</a:t>
            </a:r>
          </a:p>
          <a:p>
            <a:pPr lvl="1"/>
            <a:r>
              <a:rPr lang="en-US" dirty="0"/>
              <a:t>What should you probe?</a:t>
            </a:r>
          </a:p>
          <a:p>
            <a:pPr lvl="1"/>
            <a:r>
              <a:rPr lang="en-US" dirty="0" err="1"/>
              <a:t>iPlane</a:t>
            </a:r>
            <a:r>
              <a:rPr lang="en-US" dirty="0"/>
              <a:t> dataset contains useful information</a:t>
            </a:r>
          </a:p>
          <a:p>
            <a:r>
              <a:rPr lang="en-US" dirty="0"/>
              <a:t>Passive measurement</a:t>
            </a:r>
          </a:p>
          <a:p>
            <a:pPr lvl="1"/>
            <a:r>
              <a:rPr lang="en-US" dirty="0"/>
              <a:t>How can you measure RTT without any active probes?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8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Caching Web server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 on each account is limited</a:t>
            </a:r>
          </a:p>
          <a:p>
            <a:pPr lvl="1"/>
            <a:r>
              <a:rPr lang="en-US" dirty="0"/>
              <a:t>20 MB for a corpus that much larger</a:t>
            </a:r>
          </a:p>
          <a:p>
            <a:pPr lvl="1"/>
            <a:r>
              <a:rPr lang="en-US" dirty="0"/>
              <a:t>Distribution of requests to content:</a:t>
            </a:r>
          </a:p>
          <a:p>
            <a:pPr lvl="2"/>
            <a:r>
              <a:rPr lang="en-US" dirty="0"/>
              <a:t>/course/cs5700sp17/</a:t>
            </a:r>
            <a:r>
              <a:rPr lang="en-US" dirty="0" err="1"/>
              <a:t>popular_raw.html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General approach</a:t>
            </a:r>
          </a:p>
          <a:p>
            <a:pPr lvl="1"/>
            <a:r>
              <a:rPr lang="en-US" dirty="0"/>
              <a:t>Examine GET parameters</a:t>
            </a:r>
          </a:p>
          <a:p>
            <a:pPr lvl="1"/>
            <a:r>
              <a:rPr lang="en-US" dirty="0"/>
              <a:t>Check database for content</a:t>
            </a:r>
          </a:p>
          <a:p>
            <a:pPr lvl="2"/>
            <a:r>
              <a:rPr lang="en-US" dirty="0"/>
              <a:t>If present, serve from cache</a:t>
            </a:r>
          </a:p>
          <a:p>
            <a:pPr lvl="2"/>
            <a:r>
              <a:rPr lang="en-US" dirty="0"/>
              <a:t>If not, fetch from origin and (possibly) cache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0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Running replicated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Debug on a single machine interactively</a:t>
            </a:r>
          </a:p>
          <a:p>
            <a:r>
              <a:rPr lang="en-US" dirty="0"/>
              <a:t>Step 2: Develop scripts to automate running</a:t>
            </a:r>
          </a:p>
          <a:p>
            <a:r>
              <a:rPr lang="en-US" dirty="0"/>
              <a:t>Step 3: Test on </a:t>
            </a:r>
            <a:r>
              <a:rPr lang="en-US" b="1" dirty="0"/>
              <a:t>one</a:t>
            </a:r>
            <a:r>
              <a:rPr lang="en-US" dirty="0"/>
              <a:t> server and make sure everything works properly</a:t>
            </a:r>
          </a:p>
          <a:p>
            <a:r>
              <a:rPr lang="en-US" dirty="0"/>
              <a:t>Step 4: Test on </a:t>
            </a:r>
            <a:r>
              <a:rPr lang="en-US" b="1" dirty="0"/>
              <a:t>two</a:t>
            </a:r>
            <a:r>
              <a:rPr lang="en-US" dirty="0"/>
              <a:t> servers in a fully automated deployment</a:t>
            </a:r>
          </a:p>
          <a:p>
            <a:r>
              <a:rPr lang="en-US" dirty="0"/>
              <a:t>Step 5: Deploy on all servers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500"/>
              <a:t>CS 4700 / CS 5700</a:t>
            </a:r>
            <a:br>
              <a:rPr lang="en-US" sz="4500"/>
            </a:br>
            <a:r>
              <a:rPr lang="en-US" sz="3675"/>
              <a:t>Network Fundamentals</a:t>
            </a:r>
            <a:endParaRPr lang="en-US" sz="3675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Revised 4/4/2024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2960" y="2257845"/>
            <a:ext cx="6594511" cy="16002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</a:rPr>
              <a:t>Data Center Networks</a:t>
            </a:r>
          </a:p>
          <a:p>
            <a:r>
              <a:rPr lang="en-US" sz="2700" b="1" dirty="0">
                <a:solidFill>
                  <a:schemeClr val="tx1"/>
                </a:solidFill>
              </a:rPr>
              <a:t>(What’s in all those clouds?)</a:t>
            </a:r>
          </a:p>
        </p:txBody>
      </p:sp>
    </p:spTree>
    <p:extLst>
      <p:ext uri="{BB962C8B-B14F-4D97-AF65-F5344CB8AC3E}">
        <p14:creationId xmlns:p14="http://schemas.microsoft.com/office/powerpoint/2010/main" val="3265509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“The Network is the Computer”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computing has been around forever</a:t>
            </a:r>
          </a:p>
          <a:p>
            <a:pPr lvl="1"/>
            <a:r>
              <a:rPr lang="en-US" dirty="0"/>
              <a:t>Grid computing</a:t>
            </a:r>
          </a:p>
          <a:p>
            <a:pPr lvl="1"/>
            <a:r>
              <a:rPr lang="en-US" dirty="0"/>
              <a:t>High-performance computing</a:t>
            </a:r>
          </a:p>
          <a:p>
            <a:pPr lvl="1"/>
            <a:r>
              <a:rPr lang="en-US" dirty="0"/>
              <a:t>Clusters (Beowulf)</a:t>
            </a:r>
          </a:p>
          <a:p>
            <a:r>
              <a:rPr lang="en-US" dirty="0"/>
              <a:t>Highly specialized</a:t>
            </a:r>
          </a:p>
          <a:p>
            <a:pPr lvl="1"/>
            <a:r>
              <a:rPr lang="en-US" dirty="0"/>
              <a:t>Nuclear simulation</a:t>
            </a:r>
          </a:p>
          <a:p>
            <a:pPr lvl="1"/>
            <a:r>
              <a:rPr lang="en-US" dirty="0"/>
              <a:t>Stock trading</a:t>
            </a:r>
          </a:p>
          <a:p>
            <a:pPr lvl="1"/>
            <a:r>
              <a:rPr lang="en-US" dirty="0"/>
              <a:t>Weather prediction</a:t>
            </a:r>
          </a:p>
          <a:p>
            <a:r>
              <a:rPr lang="en-US" dirty="0"/>
              <a:t>Datacenters/the cloud are a HOT area</a:t>
            </a:r>
          </a:p>
          <a:p>
            <a:pPr lvl="1"/>
            <a:r>
              <a:rPr lang="en-US" dirty="0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D96B701E-7DD7-4BEC-ABF2-184AD04044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3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175108</TotalTime>
  <Words>2317</Words>
  <Application>Microsoft Office PowerPoint</Application>
  <PresentationFormat>On-screen Show (16:9)</PresentationFormat>
  <Paragraphs>495</Paragraphs>
  <Slides>47</Slides>
  <Notes>3</Notes>
  <HiddenSlides>12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.AppleSystemUIFont</vt:lpstr>
      <vt:lpstr>Arial</vt:lpstr>
      <vt:lpstr>Calibri</vt:lpstr>
      <vt:lpstr>Calibri Light</vt:lpstr>
      <vt:lpstr>Tw Cen MT</vt:lpstr>
      <vt:lpstr>Wingdings</vt:lpstr>
      <vt:lpstr>Retrospect</vt:lpstr>
      <vt:lpstr>CS 4700 / CS 5700 Network Fundamentals</vt:lpstr>
      <vt:lpstr>DNS server issue</vt:lpstr>
      <vt:lpstr>Review: Optimizing Performance</vt:lpstr>
      <vt:lpstr>DNS Redirection</vt:lpstr>
      <vt:lpstr>How to fill in DNS response</vt:lpstr>
      <vt:lpstr>Caching Web server</vt:lpstr>
      <vt:lpstr>Running replicated services</vt:lpstr>
      <vt:lpstr>CS 4700 / CS 5700 Network Fundamentals</vt:lpstr>
      <vt:lpstr>“The Network is the Computer”</vt:lpstr>
      <vt:lpstr>The Internet Made Me Do It</vt:lpstr>
      <vt:lpstr>The Nebulous Cloud</vt:lpstr>
      <vt:lpstr>Example: Amazon EC2</vt:lpstr>
      <vt:lpstr>Example: Amazon Lambda</vt:lpstr>
      <vt:lpstr>PowerPoint Presentation</vt:lpstr>
      <vt:lpstr>PowerPoint Presentation</vt:lpstr>
      <vt:lpstr>PowerPoint Presentation</vt:lpstr>
      <vt:lpstr>Typical Datacenter Topology: the Fat Tree</vt:lpstr>
      <vt:lpstr>Advantages of Current Designs</vt:lpstr>
      <vt:lpstr>Lots of Problems</vt:lpstr>
      <vt:lpstr>Outline</vt:lpstr>
      <vt:lpstr>Network Problems</vt:lpstr>
      <vt:lpstr>Problem: Routing</vt:lpstr>
      <vt:lpstr>Virtual Layer-2 (VL2)</vt:lpstr>
      <vt:lpstr>VL2 at a Glance</vt:lpstr>
      <vt:lpstr>Problem: Oversubscription in Fat Tree Topologies</vt:lpstr>
      <vt:lpstr>Consequences of Oversubscription</vt:lpstr>
      <vt:lpstr>Clos Topology</vt:lpstr>
      <vt:lpstr>Clos Topologies at a Glance</vt:lpstr>
      <vt:lpstr>PowerPoint Presentation</vt:lpstr>
      <vt:lpstr>K-ary Fat Tree Topology</vt:lpstr>
      <vt:lpstr>K-ary Fat Trees at a Glance</vt:lpstr>
      <vt:lpstr>Outline</vt:lpstr>
      <vt:lpstr>Transport on the Internet vs. the Data Center</vt:lpstr>
      <vt:lpstr>Rethinking Data Center Transport</vt:lpstr>
      <vt:lpstr>Explicit Congestion Notification (ECN)</vt:lpstr>
      <vt:lpstr>IP Header, Revisited</vt:lpstr>
      <vt:lpstr>TCP Header, Revisited</vt:lpstr>
      <vt:lpstr>Explicit Congestion Notification</vt:lpstr>
      <vt:lpstr>Wait A Minute…</vt:lpstr>
      <vt:lpstr>Beyond ECN</vt:lpstr>
      <vt:lpstr>Data Center TCP (DCTCP)</vt:lpstr>
      <vt:lpstr>DCTCP vs. TCP+RED</vt:lpstr>
      <vt:lpstr>Query Completion Times</vt:lpstr>
      <vt:lpstr>DCTCP in Practice</vt:lpstr>
      <vt:lpstr>Swift: Google’s CC for the Datacenter</vt:lpstr>
      <vt:lpstr>Swift: Google’s CC for the Datacenter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 Wilson</dc:creator>
  <cp:lastModifiedBy>Christo Wilson</cp:lastModifiedBy>
  <cp:revision>1129</cp:revision>
  <cp:lastPrinted>2012-08-22T04:00:45Z</cp:lastPrinted>
  <dcterms:created xsi:type="dcterms:W3CDTF">2012-01-03T02:22:46Z</dcterms:created>
  <dcterms:modified xsi:type="dcterms:W3CDTF">2024-04-04T05:31:19Z</dcterms:modified>
</cp:coreProperties>
</file>