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7"/>
  </p:notesMasterIdLst>
  <p:handoutMasterIdLst>
    <p:handoutMasterId r:id="rId28"/>
  </p:handoutMasterIdLst>
  <p:sldIdLst>
    <p:sldId id="388" r:id="rId2"/>
    <p:sldId id="389" r:id="rId3"/>
    <p:sldId id="390" r:id="rId4"/>
    <p:sldId id="391" r:id="rId5"/>
    <p:sldId id="392" r:id="rId6"/>
    <p:sldId id="393" r:id="rId7"/>
    <p:sldId id="394" r:id="rId8"/>
    <p:sldId id="401" r:id="rId9"/>
    <p:sldId id="411" r:id="rId10"/>
    <p:sldId id="402" r:id="rId11"/>
    <p:sldId id="403" r:id="rId12"/>
    <p:sldId id="399" r:id="rId13"/>
    <p:sldId id="400" r:id="rId14"/>
    <p:sldId id="404" r:id="rId15"/>
    <p:sldId id="416" r:id="rId16"/>
    <p:sldId id="405" r:id="rId17"/>
    <p:sldId id="406" r:id="rId18"/>
    <p:sldId id="407" r:id="rId19"/>
    <p:sldId id="408" r:id="rId20"/>
    <p:sldId id="410" r:id="rId21"/>
    <p:sldId id="409" r:id="rId22"/>
    <p:sldId id="412" r:id="rId23"/>
    <p:sldId id="413" r:id="rId24"/>
    <p:sldId id="414" r:id="rId25"/>
    <p:sldId id="415" r:id="rId26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389"/>
            <p14:sldId id="390"/>
            <p14:sldId id="391"/>
            <p14:sldId id="392"/>
            <p14:sldId id="393"/>
            <p14:sldId id="394"/>
            <p14:sldId id="401"/>
            <p14:sldId id="411"/>
            <p14:sldId id="402"/>
            <p14:sldId id="403"/>
            <p14:sldId id="399"/>
            <p14:sldId id="400"/>
            <p14:sldId id="404"/>
            <p14:sldId id="416"/>
            <p14:sldId id="405"/>
            <p14:sldId id="406"/>
            <p14:sldId id="407"/>
            <p14:sldId id="408"/>
            <p14:sldId id="410"/>
            <p14:sldId id="409"/>
            <p14:sldId id="412"/>
            <p14:sldId id="413"/>
            <p14:sldId id="414"/>
            <p14:sldId id="4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77" autoAdjust="0"/>
    <p:restoredTop sz="90205" autoAdjust="0"/>
  </p:normalViewPr>
  <p:slideViewPr>
    <p:cSldViewPr snapToGrid="0">
      <p:cViewPr varScale="1">
        <p:scale>
          <a:sx n="114" d="100"/>
          <a:sy n="114" d="100"/>
        </p:scale>
        <p:origin x="9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beej.us/net2/html/syscall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0"/>
            <a:ext cx="8709991" cy="1828800"/>
          </a:xfrm>
        </p:spPr>
        <p:txBody>
          <a:bodyPr>
            <a:normAutofit/>
          </a:bodyPr>
          <a:lstStyle/>
          <a:p>
            <a:r>
              <a:rPr lang="en-US" sz="6000" cap="none" dirty="0"/>
              <a:t>CS 4700</a:t>
            </a:r>
            <a:br>
              <a:rPr lang="en-US" sz="6000" cap="none" dirty="0"/>
            </a:br>
            <a:r>
              <a:rPr lang="en-US" sz="4900" cap="none" dirty="0"/>
              <a:t>Networks and Distributed Systems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799" y="3496235"/>
            <a:ext cx="7734870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</a:rPr>
              <a:t>Crash Course in C Sockets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(Prepare yourself for Project 1)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Revised 8/19/15</a:t>
            </a:r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socket(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991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Most basic call, used by clients and servers</a:t>
            </a:r>
          </a:p>
          <a:p>
            <a:r>
              <a:rPr lang="en-US" dirty="0"/>
              <a:t>Get a new socket</a:t>
            </a:r>
          </a:p>
          <a:p>
            <a:r>
              <a:rPr lang="en-US" dirty="0"/>
              <a:t>Parameters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/>
              <a:t>domain</a:t>
            </a:r>
            <a:r>
              <a:rPr lang="en-US" dirty="0"/>
              <a:t>: a constant, usually </a:t>
            </a:r>
            <a:r>
              <a:rPr lang="en-US" i="1" dirty="0"/>
              <a:t>PF_INET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/>
              <a:t>type</a:t>
            </a:r>
            <a:r>
              <a:rPr lang="en-US" dirty="0"/>
              <a:t>: a constant, usually </a:t>
            </a:r>
            <a:r>
              <a:rPr lang="en-US" i="1" dirty="0"/>
              <a:t>SOCK_STREAM</a:t>
            </a:r>
            <a:r>
              <a:rPr lang="en-US" dirty="0"/>
              <a:t> or </a:t>
            </a:r>
            <a:r>
              <a:rPr lang="en-US" i="1" dirty="0"/>
              <a:t>SOCK_DGRAM</a:t>
            </a:r>
          </a:p>
          <a:p>
            <a:pPr lvl="2"/>
            <a:r>
              <a:rPr lang="en-US" i="1" dirty="0"/>
              <a:t>SOCK_STREAM</a:t>
            </a:r>
            <a:r>
              <a:rPr lang="en-US" dirty="0"/>
              <a:t> means TCP</a:t>
            </a:r>
          </a:p>
          <a:p>
            <a:pPr lvl="2"/>
            <a:r>
              <a:rPr lang="en-US" i="1" dirty="0"/>
              <a:t>SOCK_DGRAM</a:t>
            </a:r>
            <a:r>
              <a:rPr lang="en-US" dirty="0"/>
              <a:t> means UDP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/>
              <a:t>protocol</a:t>
            </a:r>
            <a:r>
              <a:rPr lang="en-US" dirty="0"/>
              <a:t>: usually 0 (zero)</a:t>
            </a:r>
          </a:p>
          <a:p>
            <a:r>
              <a:rPr lang="en-US" dirty="0"/>
              <a:t>Return: new file descriptor, -1 on error</a:t>
            </a:r>
          </a:p>
          <a:p>
            <a:r>
              <a:rPr lang="en-US" dirty="0"/>
              <a:t>Many other constants are available</a:t>
            </a:r>
          </a:p>
          <a:p>
            <a:pPr lvl="1"/>
            <a:r>
              <a:rPr lang="en-US" dirty="0"/>
              <a:t>Why so many options?</a:t>
            </a:r>
          </a:p>
        </p:txBody>
      </p:sp>
      <p:grpSp>
        <p:nvGrpSpPr>
          <p:cNvPr id="8" name="Group 7"/>
          <p:cNvGrpSpPr/>
          <p:nvPr/>
        </p:nvGrpSpPr>
        <p:grpSpPr>
          <a:xfrm flipH="1">
            <a:off x="2110854" y="2816227"/>
            <a:ext cx="8147712" cy="2381854"/>
            <a:chOff x="1219200" y="4876799"/>
            <a:chExt cx="5181605" cy="1384995"/>
          </a:xfrm>
        </p:grpSpPr>
        <p:sp>
          <p:nvSpPr>
            <p:cNvPr id="9" name="Rectangular Callout 8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33515"/>
                <a:gd name="adj2" fmla="val 8787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19204" y="4876799"/>
              <a:ext cx="5181601" cy="1306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u="sng" kern="0" dirty="0">
                  <a:solidFill>
                    <a:sysClr val="window" lastClr="FFFFFF"/>
                  </a:solidFill>
                </a:rPr>
                <a:t>The C socket API is extensible.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The Internet isn’t the only network domain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TCP/UDP aren’t the only transport protocols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In theory, transport protocols may have different dialects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191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int</a:t>
            </a:r>
            <a:r>
              <a:rPr lang="en-US" dirty="0"/>
              <a:t> bind(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*, 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Used by servers to associate a socket to a network interface and a port</a:t>
            </a:r>
          </a:p>
          <a:p>
            <a:pPr lvl="1"/>
            <a:r>
              <a:rPr lang="en-US" dirty="0"/>
              <a:t>Why is this necessary?</a:t>
            </a:r>
          </a:p>
          <a:p>
            <a:r>
              <a:rPr lang="en-US" dirty="0"/>
              <a:t>Parameters: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sockfd</a:t>
            </a:r>
            <a:r>
              <a:rPr lang="en-US" dirty="0"/>
              <a:t>: an unbound socket</a:t>
            </a:r>
          </a:p>
          <a:p>
            <a:pPr lvl="1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* </a:t>
            </a:r>
            <a:r>
              <a:rPr lang="en-US" i="1" dirty="0" err="1"/>
              <a:t>my_addr</a:t>
            </a:r>
            <a:r>
              <a:rPr lang="en-US" dirty="0"/>
              <a:t>: the desired IP address and port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addrlen</a:t>
            </a:r>
            <a:r>
              <a:rPr lang="en-US" dirty="0"/>
              <a:t>: </a:t>
            </a:r>
            <a:r>
              <a:rPr lang="en-US" i="1" dirty="0" err="1"/>
              <a:t>sizeof</a:t>
            </a:r>
            <a:r>
              <a:rPr lang="en-US" i="1" dirty="0"/>
              <a:t>(</a:t>
            </a:r>
            <a:r>
              <a:rPr lang="en-US" i="1" dirty="0" err="1"/>
              <a:t>struct</a:t>
            </a:r>
            <a:r>
              <a:rPr lang="en-US" i="1" dirty="0"/>
              <a:t> </a:t>
            </a:r>
            <a:r>
              <a:rPr lang="en-US" i="1" dirty="0" err="1"/>
              <a:t>sockaddr</a:t>
            </a:r>
            <a:r>
              <a:rPr lang="en-US" i="1" dirty="0"/>
              <a:t>)</a:t>
            </a:r>
          </a:p>
          <a:p>
            <a:r>
              <a:rPr lang="en-US" dirty="0"/>
              <a:t>Return: 0 on success, -1 on failure</a:t>
            </a:r>
          </a:p>
          <a:p>
            <a:pPr lvl="1"/>
            <a:r>
              <a:rPr lang="en-US" dirty="0"/>
              <a:t>Why might </a:t>
            </a:r>
            <a:r>
              <a:rPr lang="en-US" i="1" dirty="0"/>
              <a:t>bind()</a:t>
            </a:r>
            <a:r>
              <a:rPr lang="en-US" dirty="0"/>
              <a:t> fail?</a:t>
            </a:r>
          </a:p>
        </p:txBody>
      </p:sp>
      <p:grpSp>
        <p:nvGrpSpPr>
          <p:cNvPr id="5" name="Group 4"/>
          <p:cNvGrpSpPr/>
          <p:nvPr/>
        </p:nvGrpSpPr>
        <p:grpSpPr>
          <a:xfrm flipH="1">
            <a:off x="1698172" y="3410662"/>
            <a:ext cx="8795656" cy="2746865"/>
            <a:chOff x="1219200" y="4876799"/>
            <a:chExt cx="5181605" cy="1384995"/>
          </a:xfrm>
        </p:grpSpPr>
        <p:sp>
          <p:nvSpPr>
            <p:cNvPr id="6" name="Rectangular Callout 5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33348"/>
                <a:gd name="adj2" fmla="val -7944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9204" y="4898755"/>
              <a:ext cx="5181601" cy="1132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Each machine may have </a:t>
              </a:r>
              <a:r>
                <a:rPr lang="en-US" sz="2800" b="1" i="1" kern="0" dirty="0">
                  <a:solidFill>
                    <a:sysClr val="window" lastClr="FFFFFF"/>
                  </a:solidFill>
                </a:rPr>
                <a:t>multiple</a:t>
              </a:r>
              <a:r>
                <a:rPr lang="en-US" sz="2800" kern="0" dirty="0">
                  <a:solidFill>
                    <a:sysClr val="window" lastClr="FFFFFF"/>
                  </a:solidFill>
                </a:rPr>
                <a:t> network interfaces</a:t>
              </a:r>
            </a:p>
            <a:p>
              <a:pPr marL="914400" lvl="1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Example: </a:t>
              </a:r>
              <a:r>
                <a:rPr lang="en-US" sz="2800" kern="0" dirty="0" err="1">
                  <a:solidFill>
                    <a:sysClr val="window" lastClr="FFFFFF"/>
                  </a:solidFill>
                </a:rPr>
                <a:t>Wifi</a:t>
              </a:r>
              <a:r>
                <a:rPr lang="en-US" sz="2800" kern="0" dirty="0">
                  <a:solidFill>
                    <a:sysClr val="window" lastClr="FFFFFF"/>
                  </a:solidFill>
                </a:rPr>
                <a:t> and Ethernet in your laptop</a:t>
              </a:r>
            </a:p>
            <a:p>
              <a:pPr marL="914400" lvl="1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Example: Cellular and Bluetooth in your phone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Each network interface has its own IP address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We’ll talk about ports next…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748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 Numbers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mechanism for </a:t>
            </a:r>
            <a:r>
              <a:rPr lang="en-US" dirty="0">
                <a:solidFill>
                  <a:schemeClr val="accent1"/>
                </a:solidFill>
              </a:rPr>
              <a:t>multiplexing </a:t>
            </a:r>
            <a:r>
              <a:rPr lang="en-US" dirty="0"/>
              <a:t>applications per host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/>
              <a:t>65,535 ports available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Ports &lt;1024 are </a:t>
            </a:r>
            <a:r>
              <a:rPr lang="en-US" dirty="0">
                <a:solidFill>
                  <a:schemeClr val="accent1"/>
                </a:solidFill>
              </a:rPr>
              <a:t>reserved</a:t>
            </a:r>
          </a:p>
          <a:p>
            <a:pPr lvl="1"/>
            <a:r>
              <a:rPr lang="en-US" dirty="0"/>
              <a:t>Only privileged processes (e.g. </a:t>
            </a:r>
            <a:r>
              <a:rPr lang="en-US" dirty="0" err="1"/>
              <a:t>superuser</a:t>
            </a:r>
            <a:r>
              <a:rPr lang="en-US" dirty="0"/>
              <a:t>) may access</a:t>
            </a:r>
          </a:p>
          <a:p>
            <a:pPr lvl="1"/>
            <a:r>
              <a:rPr lang="en-US" dirty="0"/>
              <a:t>Why?</a:t>
            </a:r>
          </a:p>
          <a:p>
            <a:pPr lvl="1"/>
            <a:r>
              <a:rPr lang="en-US" dirty="0"/>
              <a:t>Does this cause security issues?</a:t>
            </a:r>
          </a:p>
          <a:p>
            <a:r>
              <a:rPr lang="en-US" dirty="0"/>
              <a:t>“I tried to open a port and got an error”</a:t>
            </a:r>
          </a:p>
          <a:p>
            <a:pPr lvl="1"/>
            <a:r>
              <a:rPr lang="en-US" dirty="0"/>
              <a:t>Port collision: only one app per port per host</a:t>
            </a:r>
          </a:p>
          <a:p>
            <a:pPr lvl="1"/>
            <a:r>
              <a:rPr lang="en-US" dirty="0"/>
              <a:t>Dangling sockets…</a:t>
            </a:r>
          </a:p>
        </p:txBody>
      </p:sp>
      <p:grpSp>
        <p:nvGrpSpPr>
          <p:cNvPr id="5" name="Group 4"/>
          <p:cNvGrpSpPr/>
          <p:nvPr/>
        </p:nvGrpSpPr>
        <p:grpSpPr>
          <a:xfrm flipH="1">
            <a:off x="3917847" y="2625515"/>
            <a:ext cx="3691266" cy="954109"/>
            <a:chOff x="1219200" y="4876799"/>
            <a:chExt cx="5181605" cy="1384999"/>
          </a:xfrm>
        </p:grpSpPr>
        <p:sp>
          <p:nvSpPr>
            <p:cNvPr id="6" name="Rectangular Callout 5"/>
            <p:cNvSpPr/>
            <p:nvPr/>
          </p:nvSpPr>
          <p:spPr>
            <a:xfrm>
              <a:off x="1219200" y="4876802"/>
              <a:ext cx="5181602" cy="1384996"/>
            </a:xfrm>
            <a:prstGeom prst="wedgeRectCallout">
              <a:avLst>
                <a:gd name="adj1" fmla="val 108285"/>
                <a:gd name="adj2" fmla="val -3056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9203" y="4876799"/>
              <a:ext cx="5181602" cy="1384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TCP/UDP port field is 16-bits wide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 flipH="1">
            <a:off x="3320143" y="4030000"/>
            <a:ext cx="7238998" cy="1999887"/>
            <a:chOff x="1219203" y="4829539"/>
            <a:chExt cx="5204128" cy="1384995"/>
          </a:xfrm>
        </p:grpSpPr>
        <p:sp>
          <p:nvSpPr>
            <p:cNvPr id="9" name="Rectangular Callout 8"/>
            <p:cNvSpPr/>
            <p:nvPr/>
          </p:nvSpPr>
          <p:spPr>
            <a:xfrm>
              <a:off x="1241730" y="4829539"/>
              <a:ext cx="5181601" cy="1384995"/>
            </a:xfrm>
            <a:prstGeom prst="wedgeRectCallout">
              <a:avLst>
                <a:gd name="adj1" fmla="val 69588"/>
                <a:gd name="adj2" fmla="val -3482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19203" y="4876799"/>
              <a:ext cx="5181602" cy="1257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In olden times, all important apps used low port numbers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Examples: IMAP, POP, HTTP, SSH, FTP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This rule is no longer useful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614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Dangling Sockets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Common error: bind fails with “already in use” error</a:t>
            </a:r>
          </a:p>
          <a:p>
            <a:r>
              <a:rPr lang="en-US" dirty="0"/>
              <a:t>OS kernel keeps sockets alive in memory after </a:t>
            </a:r>
            <a:r>
              <a:rPr lang="en-US" i="1" dirty="0"/>
              <a:t>close()</a:t>
            </a:r>
          </a:p>
          <a:p>
            <a:pPr lvl="1"/>
            <a:r>
              <a:rPr lang="en-US" dirty="0"/>
              <a:t>Usually a one minute timeout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Allowing socket reuse</a:t>
            </a:r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yes=1; </a:t>
            </a:r>
          </a:p>
          <a:p>
            <a:pPr marL="0" indent="0">
              <a:buNone/>
            </a:pPr>
            <a:r>
              <a:rPr lang="en-US" sz="2400" dirty="0"/>
              <a:t>if (</a:t>
            </a:r>
            <a:r>
              <a:rPr lang="en-US" sz="2400" dirty="0" err="1"/>
              <a:t>setsockopt</a:t>
            </a:r>
            <a:r>
              <a:rPr lang="en-US" sz="2400" dirty="0"/>
              <a:t>(listener, SOL_SOCKET, SO_REUSEADDR, &amp;yes, 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)) == -1) { 	</a:t>
            </a:r>
            <a:r>
              <a:rPr lang="en-US" sz="2400" dirty="0" err="1"/>
              <a:t>perror</a:t>
            </a:r>
            <a:r>
              <a:rPr lang="en-US" sz="2400" dirty="0"/>
              <a:t>("</a:t>
            </a:r>
            <a:r>
              <a:rPr lang="en-US" sz="2400" dirty="0" err="1"/>
              <a:t>setsockopt</a:t>
            </a:r>
            <a:r>
              <a:rPr lang="en-US" sz="2400" dirty="0"/>
              <a:t>");</a:t>
            </a:r>
          </a:p>
          <a:p>
            <a:pPr marL="0" indent="0">
              <a:buNone/>
            </a:pPr>
            <a:r>
              <a:rPr lang="en-US" sz="2400" dirty="0"/>
              <a:t>	exit(1);</a:t>
            </a:r>
          </a:p>
          <a:p>
            <a:pPr marL="0" indent="0">
              <a:buNone/>
            </a:pPr>
            <a:r>
              <a:rPr lang="en-US" sz="2400" dirty="0"/>
              <a:t>} </a:t>
            </a:r>
          </a:p>
        </p:txBody>
      </p:sp>
      <p:grpSp>
        <p:nvGrpSpPr>
          <p:cNvPr id="5" name="Group 4"/>
          <p:cNvGrpSpPr/>
          <p:nvPr/>
        </p:nvGrpSpPr>
        <p:grpSpPr>
          <a:xfrm flipH="1">
            <a:off x="1796949" y="4245057"/>
            <a:ext cx="8598101" cy="2381854"/>
            <a:chOff x="1219200" y="4876799"/>
            <a:chExt cx="5181605" cy="1384995"/>
          </a:xfrm>
        </p:grpSpPr>
        <p:sp>
          <p:nvSpPr>
            <p:cNvPr id="6" name="Rectangular Callout 5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49457"/>
                <a:gd name="adj2" fmla="val -8943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9204" y="4876799"/>
              <a:ext cx="5181601" cy="1306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Closing a TCP socket is a multi-step process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Involves contacting the remote machine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“Hey, this connection is closing”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Remote machine must acknowledge the closing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All this book keeping takes 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937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991600" cy="5105400"/>
          </a:xfrm>
        </p:spPr>
        <p:txBody>
          <a:bodyPr>
            <a:normAutofit/>
          </a:bodyPr>
          <a:lstStyle/>
          <a:p>
            <a:r>
              <a:rPr lang="en-US" dirty="0"/>
              <a:t>Structure for storing naming information</a:t>
            </a:r>
          </a:p>
          <a:p>
            <a:pPr lvl="1"/>
            <a:r>
              <a:rPr lang="en-US" dirty="0"/>
              <a:t>But, different networks have different naming conventions</a:t>
            </a:r>
          </a:p>
          <a:p>
            <a:pPr lvl="1"/>
            <a:r>
              <a:rPr lang="en-US" dirty="0"/>
              <a:t>Example: IPv4 (32-bit addresses) vs. IPv6 (64-bit addresses)</a:t>
            </a:r>
          </a:p>
          <a:p>
            <a:r>
              <a:rPr lang="en-US" dirty="0"/>
              <a:t>In practice, use more specific structure 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sockaddr_in</a:t>
            </a:r>
            <a:r>
              <a:rPr lang="en-US" dirty="0"/>
              <a:t> </a:t>
            </a:r>
            <a:r>
              <a:rPr lang="en-US" dirty="0" err="1"/>
              <a:t>my_addr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memset</a:t>
            </a:r>
            <a:r>
              <a:rPr lang="en-US" dirty="0"/>
              <a:t>(&amp;</a:t>
            </a:r>
            <a:r>
              <a:rPr lang="en-US" dirty="0" err="1"/>
              <a:t>my_addr</a:t>
            </a:r>
            <a:r>
              <a:rPr lang="en-US" dirty="0"/>
              <a:t>, 0,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sockaddr_in</a:t>
            </a:r>
            <a:r>
              <a:rPr lang="en-US" dirty="0"/>
              <a:t>));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my_addr.sin_family</a:t>
            </a:r>
            <a:r>
              <a:rPr lang="en-US" dirty="0"/>
              <a:t> = </a:t>
            </a:r>
            <a:r>
              <a:rPr lang="en-US" dirty="0" err="1"/>
              <a:t>htons</a:t>
            </a:r>
            <a:r>
              <a:rPr lang="en-US" dirty="0"/>
              <a:t>(AF_INET);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my_addr.sin_port</a:t>
            </a:r>
            <a:r>
              <a:rPr lang="en-US" dirty="0"/>
              <a:t> = </a:t>
            </a:r>
            <a:r>
              <a:rPr lang="en-US" dirty="0" err="1"/>
              <a:t>htons</a:t>
            </a:r>
            <a:r>
              <a:rPr lang="en-US" dirty="0"/>
              <a:t>(</a:t>
            </a:r>
            <a:r>
              <a:rPr lang="en-US" dirty="0" err="1"/>
              <a:t>MyAwesomePort</a:t>
            </a:r>
            <a:r>
              <a:rPr lang="en-US" dirty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my_addr.sin_addr.s_addr</a:t>
            </a:r>
            <a:r>
              <a:rPr lang="en-US" dirty="0"/>
              <a:t> = </a:t>
            </a:r>
            <a:r>
              <a:rPr lang="en-US" dirty="0" err="1"/>
              <a:t>inet_addr</a:t>
            </a:r>
            <a:r>
              <a:rPr lang="en-US" dirty="0"/>
              <a:t>("10.12.110.57");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114655" y="4108371"/>
            <a:ext cx="177664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308223" y="4642908"/>
            <a:ext cx="6380852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280928" y="5177444"/>
            <a:ext cx="552104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280927" y="5725629"/>
            <a:ext cx="6408148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308224" y="6267390"/>
            <a:ext cx="82505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21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htons</a:t>
            </a:r>
            <a:r>
              <a:rPr lang="en-US" dirty="0"/>
              <a:t>(), </a:t>
            </a:r>
            <a:r>
              <a:rPr lang="en-US" dirty="0" err="1"/>
              <a:t>htonl</a:t>
            </a:r>
            <a:r>
              <a:rPr lang="en-US" dirty="0"/>
              <a:t>(), </a:t>
            </a:r>
            <a:r>
              <a:rPr lang="en-US" dirty="0" err="1"/>
              <a:t>ntohs</a:t>
            </a:r>
            <a:r>
              <a:rPr lang="en-US" dirty="0"/>
              <a:t>(), </a:t>
            </a:r>
            <a:r>
              <a:rPr lang="en-US" dirty="0" err="1"/>
              <a:t>ntohl</a:t>
            </a:r>
            <a:r>
              <a:rPr lang="en-US" dirty="0"/>
              <a:t>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Little Endian vs. Big Endian</a:t>
            </a:r>
          </a:p>
          <a:p>
            <a:pPr lvl="1"/>
            <a:r>
              <a:rPr lang="en-US" dirty="0"/>
              <a:t>Not a big deal as long as data stays local</a:t>
            </a:r>
          </a:p>
          <a:p>
            <a:pPr lvl="1"/>
            <a:r>
              <a:rPr lang="en-US" dirty="0"/>
              <a:t>What about when hosts communicate over networks?</a:t>
            </a:r>
          </a:p>
          <a:p>
            <a:r>
              <a:rPr lang="en-US" dirty="0"/>
              <a:t>Network byte order</a:t>
            </a:r>
          </a:p>
          <a:p>
            <a:pPr lvl="1"/>
            <a:r>
              <a:rPr lang="en-US" dirty="0"/>
              <a:t>Standardized to Big Endian</a:t>
            </a:r>
          </a:p>
          <a:p>
            <a:pPr lvl="1"/>
            <a:r>
              <a:rPr lang="en-US" dirty="0"/>
              <a:t>Be careful: x86 is Little Endian</a:t>
            </a:r>
          </a:p>
          <a:p>
            <a:r>
              <a:rPr lang="en-US" dirty="0"/>
              <a:t>Functions for converting </a:t>
            </a:r>
            <a:r>
              <a:rPr lang="en-US" dirty="0">
                <a:solidFill>
                  <a:schemeClr val="accent1"/>
                </a:solidFill>
              </a:rPr>
              <a:t>h</a:t>
            </a:r>
            <a:r>
              <a:rPr lang="en-US" dirty="0"/>
              <a:t>ost order to </a:t>
            </a:r>
            <a:r>
              <a:rPr lang="en-US" dirty="0">
                <a:solidFill>
                  <a:schemeClr val="accent1"/>
                </a:solidFill>
              </a:rPr>
              <a:t>n</a:t>
            </a:r>
            <a:r>
              <a:rPr lang="en-US" dirty="0"/>
              <a:t>etwork order</a:t>
            </a:r>
          </a:p>
          <a:p>
            <a:pPr lvl="1"/>
            <a:r>
              <a:rPr lang="en-US" dirty="0"/>
              <a:t>h to n s – host to network short (16 bits)</a:t>
            </a:r>
          </a:p>
          <a:p>
            <a:pPr lvl="1"/>
            <a:r>
              <a:rPr lang="en-US" dirty="0"/>
              <a:t>h to n l – host to network long (32 bits)</a:t>
            </a:r>
          </a:p>
          <a:p>
            <a:pPr lvl="1"/>
            <a:r>
              <a:rPr lang="en-US" dirty="0"/>
              <a:t>n to h * – the opposite </a:t>
            </a:r>
          </a:p>
        </p:txBody>
      </p:sp>
    </p:spTree>
    <p:extLst>
      <p:ext uri="{BB962C8B-B14F-4D97-AF65-F5344CB8AC3E}">
        <p14:creationId xmlns:p14="http://schemas.microsoft.com/office/powerpoint/2010/main" val="325515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Binding Shortcuts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31304" y="1531960"/>
            <a:ext cx="10184296" cy="5257800"/>
          </a:xfrm>
        </p:spPr>
        <p:txBody>
          <a:bodyPr>
            <a:normAutofit/>
          </a:bodyPr>
          <a:lstStyle/>
          <a:p>
            <a:r>
              <a:rPr lang="en-US" dirty="0"/>
              <a:t>If you don’t care about the port</a:t>
            </a:r>
          </a:p>
          <a:p>
            <a:pPr lvl="1"/>
            <a:r>
              <a:rPr lang="en-US" dirty="0" err="1"/>
              <a:t>my_addr.sin_port</a:t>
            </a:r>
            <a:r>
              <a:rPr lang="en-US" dirty="0"/>
              <a:t> = </a:t>
            </a:r>
            <a:r>
              <a:rPr lang="en-US" dirty="0" err="1"/>
              <a:t>htons</a:t>
            </a:r>
            <a:r>
              <a:rPr lang="en-US" dirty="0"/>
              <a:t>(0);</a:t>
            </a:r>
          </a:p>
          <a:p>
            <a:pPr lvl="1"/>
            <a:r>
              <a:rPr lang="en-US" dirty="0"/>
              <a:t>Chooses a free port at random</a:t>
            </a:r>
          </a:p>
          <a:p>
            <a:pPr lvl="1"/>
            <a:r>
              <a:rPr lang="en-US" dirty="0"/>
              <a:t>This is rarely the behavior you want for a server (but okay for clients)</a:t>
            </a:r>
          </a:p>
          <a:p>
            <a:r>
              <a:rPr lang="en-US" dirty="0"/>
              <a:t>If you don’t care about the IP address</a:t>
            </a:r>
          </a:p>
          <a:p>
            <a:pPr lvl="1"/>
            <a:r>
              <a:rPr lang="en-US" dirty="0" err="1"/>
              <a:t>my_addr.sin_addr.s_addr</a:t>
            </a:r>
            <a:r>
              <a:rPr lang="en-US" dirty="0"/>
              <a:t> = </a:t>
            </a:r>
            <a:r>
              <a:rPr lang="en-US" dirty="0" err="1"/>
              <a:t>htonl</a:t>
            </a:r>
            <a:r>
              <a:rPr lang="en-US" dirty="0"/>
              <a:t>(INADDR_ANY);</a:t>
            </a:r>
          </a:p>
          <a:p>
            <a:pPr lvl="1"/>
            <a:r>
              <a:rPr lang="en-US" dirty="0"/>
              <a:t>INADDR_ANY == 0</a:t>
            </a:r>
          </a:p>
          <a:p>
            <a:pPr lvl="1"/>
            <a:r>
              <a:rPr lang="en-US" dirty="0"/>
              <a:t>Meaning: don’t bind to a specific IP</a:t>
            </a:r>
          </a:p>
          <a:p>
            <a:pPr lvl="1"/>
            <a:r>
              <a:rPr lang="en-US" dirty="0"/>
              <a:t>Traffic on </a:t>
            </a:r>
            <a:r>
              <a:rPr lang="en-US" dirty="0">
                <a:solidFill>
                  <a:schemeClr val="accent1"/>
                </a:solidFill>
              </a:rPr>
              <a:t>any</a:t>
            </a:r>
            <a:r>
              <a:rPr lang="en-US" dirty="0"/>
              <a:t> interface will reach the server</a:t>
            </a:r>
          </a:p>
          <a:p>
            <a:pPr lvl="2"/>
            <a:r>
              <a:rPr lang="en-US"/>
              <a:t>Assuming it’s </a:t>
            </a:r>
            <a:r>
              <a:rPr lang="en-US" dirty="0"/>
              <a:t>on the right port</a:t>
            </a:r>
          </a:p>
          <a:p>
            <a:pPr lvl="1"/>
            <a:r>
              <a:rPr lang="en-US" dirty="0"/>
              <a:t>This is usually the behavior you want for a server (but not clients)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6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listen(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Put a socket into listen mode</a:t>
            </a:r>
          </a:p>
          <a:p>
            <a:pPr lvl="1"/>
            <a:r>
              <a:rPr lang="en-US" dirty="0"/>
              <a:t>Used on the server side</a:t>
            </a:r>
          </a:p>
          <a:p>
            <a:pPr lvl="1"/>
            <a:r>
              <a:rPr lang="en-US" dirty="0"/>
              <a:t>Wait around for a client to </a:t>
            </a:r>
            <a:r>
              <a:rPr lang="en-US" i="1" dirty="0"/>
              <a:t>connect()</a:t>
            </a:r>
            <a:endParaRPr lang="en-US" dirty="0"/>
          </a:p>
          <a:p>
            <a:r>
              <a:rPr lang="en-US" dirty="0"/>
              <a:t>Parameters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sockfd</a:t>
            </a:r>
            <a:r>
              <a:rPr lang="en-US" dirty="0"/>
              <a:t>: the socket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/>
              <a:t>backlog</a:t>
            </a:r>
            <a:r>
              <a:rPr lang="en-US" dirty="0"/>
              <a:t>: length of the pending connection queue</a:t>
            </a:r>
          </a:p>
          <a:p>
            <a:pPr lvl="2"/>
            <a:r>
              <a:rPr lang="en-US" dirty="0"/>
              <a:t>New connections wait around until you </a:t>
            </a:r>
            <a:r>
              <a:rPr lang="en-US" i="1" dirty="0"/>
              <a:t>accept()</a:t>
            </a:r>
            <a:r>
              <a:rPr lang="en-US" dirty="0"/>
              <a:t> them</a:t>
            </a:r>
          </a:p>
          <a:p>
            <a:pPr lvl="2"/>
            <a:r>
              <a:rPr lang="en-US" dirty="0"/>
              <a:t>Just set this to a semi-large number, e.g. 1000</a:t>
            </a:r>
          </a:p>
          <a:p>
            <a:r>
              <a:rPr lang="en-US" dirty="0"/>
              <a:t>Return: 0 on success, -1 on error</a:t>
            </a:r>
          </a:p>
        </p:txBody>
      </p:sp>
    </p:spTree>
    <p:extLst>
      <p:ext uri="{BB962C8B-B14F-4D97-AF65-F5344CB8AC3E}">
        <p14:creationId xmlns:p14="http://schemas.microsoft.com/office/powerpoint/2010/main" val="3147769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accept(</a:t>
            </a:r>
            <a:r>
              <a:rPr lang="en-US" dirty="0" err="1"/>
              <a:t>int</a:t>
            </a:r>
            <a:r>
              <a:rPr lang="en-US" dirty="0"/>
              <a:t>, void *, </a:t>
            </a:r>
            <a:r>
              <a:rPr lang="en-US" dirty="0" err="1"/>
              <a:t>int</a:t>
            </a:r>
            <a:r>
              <a:rPr lang="en-US" dirty="0"/>
              <a:t> *)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Accept an incoming connection on a socket</a:t>
            </a:r>
          </a:p>
          <a:p>
            <a:r>
              <a:rPr lang="en-US" dirty="0"/>
              <a:t>Parameters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sockfd</a:t>
            </a:r>
            <a:r>
              <a:rPr lang="en-US" dirty="0"/>
              <a:t>: the </a:t>
            </a:r>
            <a:r>
              <a:rPr lang="en-US" i="1" dirty="0"/>
              <a:t>listen()</a:t>
            </a:r>
            <a:r>
              <a:rPr lang="en-US" dirty="0" err="1"/>
              <a:t>ing</a:t>
            </a:r>
            <a:r>
              <a:rPr lang="en-US" dirty="0"/>
              <a:t> socket</a:t>
            </a:r>
          </a:p>
          <a:p>
            <a:pPr lvl="1"/>
            <a:r>
              <a:rPr lang="en-US" dirty="0"/>
              <a:t>void * </a:t>
            </a:r>
            <a:r>
              <a:rPr lang="en-US" i="1" dirty="0" err="1"/>
              <a:t>addr</a:t>
            </a:r>
            <a:r>
              <a:rPr lang="en-US" dirty="0"/>
              <a:t>: pointer to an empty </a:t>
            </a:r>
            <a:r>
              <a:rPr lang="en-US" i="1" dirty="0" err="1"/>
              <a:t>struct</a:t>
            </a:r>
            <a:r>
              <a:rPr lang="en-US" i="1" dirty="0"/>
              <a:t> </a:t>
            </a:r>
            <a:r>
              <a:rPr lang="en-US" i="1" dirty="0" err="1"/>
              <a:t>sockaddr</a:t>
            </a:r>
            <a:endParaRPr lang="en-US" dirty="0"/>
          </a:p>
          <a:p>
            <a:pPr lvl="2"/>
            <a:r>
              <a:rPr lang="en-US" dirty="0"/>
              <a:t>Clients IP address and port number go here</a:t>
            </a:r>
          </a:p>
          <a:p>
            <a:pPr lvl="2"/>
            <a:r>
              <a:rPr lang="en-US" dirty="0"/>
              <a:t>In practice, use a </a:t>
            </a:r>
            <a:r>
              <a:rPr lang="en-US" i="1" dirty="0" err="1"/>
              <a:t>struct</a:t>
            </a:r>
            <a:r>
              <a:rPr lang="en-US" i="1" dirty="0"/>
              <a:t> </a:t>
            </a:r>
            <a:r>
              <a:rPr lang="en-US" i="1" dirty="0" err="1"/>
              <a:t>sockaddr_in</a:t>
            </a:r>
            <a:endParaRPr lang="en-US" dirty="0"/>
          </a:p>
          <a:p>
            <a:pPr lvl="1"/>
            <a:r>
              <a:rPr lang="en-US" dirty="0" err="1"/>
              <a:t>int</a:t>
            </a:r>
            <a:r>
              <a:rPr lang="en-US" dirty="0"/>
              <a:t> * </a:t>
            </a:r>
            <a:r>
              <a:rPr lang="en-US" i="1" dirty="0" err="1"/>
              <a:t>addrlen</a:t>
            </a:r>
            <a:r>
              <a:rPr lang="en-US" dirty="0"/>
              <a:t>: length of the data in </a:t>
            </a:r>
            <a:r>
              <a:rPr lang="en-US" i="1" dirty="0" err="1"/>
              <a:t>addr</a:t>
            </a:r>
            <a:endParaRPr lang="en-US" i="1" dirty="0"/>
          </a:p>
          <a:p>
            <a:pPr lvl="2"/>
            <a:r>
              <a:rPr lang="en-US" dirty="0"/>
              <a:t>In practice, </a:t>
            </a:r>
            <a:r>
              <a:rPr lang="en-US" i="1" dirty="0" err="1"/>
              <a:t>addrlen</a:t>
            </a:r>
            <a:r>
              <a:rPr lang="en-US" dirty="0"/>
              <a:t> ==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i="1" dirty="0" err="1"/>
              <a:t>struct</a:t>
            </a:r>
            <a:r>
              <a:rPr lang="en-US" i="1" dirty="0"/>
              <a:t> </a:t>
            </a:r>
            <a:r>
              <a:rPr lang="en-US" i="1" dirty="0" err="1"/>
              <a:t>sockaddr_in</a:t>
            </a:r>
            <a:r>
              <a:rPr lang="en-US" dirty="0"/>
              <a:t>)</a:t>
            </a:r>
          </a:p>
          <a:p>
            <a:r>
              <a:rPr lang="en-US" dirty="0"/>
              <a:t>Return: a </a:t>
            </a:r>
            <a:r>
              <a:rPr lang="en-US" dirty="0">
                <a:solidFill>
                  <a:schemeClr val="accent1"/>
                </a:solidFill>
              </a:rPr>
              <a:t>new socket </a:t>
            </a:r>
            <a:r>
              <a:rPr lang="en-US" dirty="0"/>
              <a:t>for the client, or -1 on error</a:t>
            </a:r>
          </a:p>
          <a:p>
            <a:pPr lvl="1"/>
            <a:r>
              <a:rPr lang="en-US" dirty="0"/>
              <a:t>Why?</a:t>
            </a:r>
          </a:p>
        </p:txBody>
      </p:sp>
      <p:grpSp>
        <p:nvGrpSpPr>
          <p:cNvPr id="5" name="Group 4"/>
          <p:cNvGrpSpPr/>
          <p:nvPr/>
        </p:nvGrpSpPr>
        <p:grpSpPr>
          <a:xfrm flipH="1">
            <a:off x="1557219" y="3750365"/>
            <a:ext cx="8796871" cy="1779579"/>
            <a:chOff x="1219204" y="4888132"/>
            <a:chExt cx="5301393" cy="1384995"/>
          </a:xfrm>
        </p:grpSpPr>
        <p:sp>
          <p:nvSpPr>
            <p:cNvPr id="6" name="Rectangular Callout 5"/>
            <p:cNvSpPr/>
            <p:nvPr/>
          </p:nvSpPr>
          <p:spPr>
            <a:xfrm>
              <a:off x="1338996" y="4888132"/>
              <a:ext cx="5181601" cy="1384995"/>
            </a:xfrm>
            <a:prstGeom prst="wedgeRectCallout">
              <a:avLst>
                <a:gd name="adj1" fmla="val 46333"/>
                <a:gd name="adj2" fmla="val 83355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9204" y="4990132"/>
              <a:ext cx="5181601" cy="8986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You don’t want to consume your </a:t>
              </a:r>
              <a:r>
                <a:rPr lang="en-US" sz="2800" i="1" kern="0" dirty="0">
                  <a:solidFill>
                    <a:sysClr val="window" lastClr="FFFFFF"/>
                  </a:solidFill>
                </a:rPr>
                <a:t>listen() </a:t>
              </a:r>
              <a:r>
                <a:rPr lang="en-US" sz="2800" kern="0" dirty="0">
                  <a:solidFill>
                    <a:sysClr val="window" lastClr="FFFFFF"/>
                  </a:solidFill>
                </a:rPr>
                <a:t>socket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Otherwise, how would you serve more clients?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Closing a client connection shouldn’t close the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150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Close a socket</a:t>
            </a:r>
          </a:p>
          <a:p>
            <a:pPr lvl="1"/>
            <a:r>
              <a:rPr lang="en-US" dirty="0"/>
              <a:t>No more sending or receiving</a:t>
            </a:r>
          </a:p>
          <a:p>
            <a:r>
              <a:rPr lang="en-US" i="1" dirty="0"/>
              <a:t>shutdown(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sockfd</a:t>
            </a:r>
            <a:r>
              <a:rPr lang="en-US" i="1" dirty="0"/>
              <a:t>, </a:t>
            </a:r>
            <a:r>
              <a:rPr lang="en-US" i="1" dirty="0" err="1"/>
              <a:t>int</a:t>
            </a:r>
            <a:r>
              <a:rPr lang="en-US" i="1" dirty="0"/>
              <a:t> how)</a:t>
            </a:r>
          </a:p>
          <a:p>
            <a:pPr lvl="1"/>
            <a:r>
              <a:rPr lang="en-US" dirty="0"/>
              <a:t>Partially close a socket</a:t>
            </a:r>
          </a:p>
          <a:p>
            <a:pPr lvl="2"/>
            <a:r>
              <a:rPr lang="en-US" dirty="0"/>
              <a:t>how = 0; // no more </a:t>
            </a:r>
            <a:r>
              <a:rPr lang="en-US" dirty="0">
                <a:solidFill>
                  <a:schemeClr val="accent1"/>
                </a:solidFill>
              </a:rPr>
              <a:t>receiving</a:t>
            </a:r>
            <a:endParaRPr lang="en-US" dirty="0"/>
          </a:p>
          <a:p>
            <a:pPr lvl="2"/>
            <a:r>
              <a:rPr lang="en-US" dirty="0"/>
              <a:t>how = 1; // no more </a:t>
            </a:r>
            <a:r>
              <a:rPr lang="en-US" dirty="0">
                <a:solidFill>
                  <a:schemeClr val="accent1"/>
                </a:solidFill>
              </a:rPr>
              <a:t>sending</a:t>
            </a:r>
            <a:endParaRPr lang="en-US" dirty="0"/>
          </a:p>
          <a:p>
            <a:pPr lvl="2"/>
            <a:r>
              <a:rPr lang="en-US" dirty="0"/>
              <a:t>how = 2; // just like </a:t>
            </a:r>
            <a:r>
              <a:rPr lang="en-US" i="1" dirty="0"/>
              <a:t>close()</a:t>
            </a:r>
          </a:p>
          <a:p>
            <a:pPr lvl="1"/>
            <a:r>
              <a:rPr lang="en-US" dirty="0"/>
              <a:t>Note: </a:t>
            </a:r>
            <a:r>
              <a:rPr lang="en-US" i="1" dirty="0"/>
              <a:t>shutdown() </a:t>
            </a:r>
            <a:r>
              <a:rPr lang="en-US" dirty="0"/>
              <a:t>does </a:t>
            </a:r>
            <a:r>
              <a:rPr lang="en-US" dirty="0">
                <a:solidFill>
                  <a:schemeClr val="accent1"/>
                </a:solidFill>
              </a:rPr>
              <a:t>not</a:t>
            </a:r>
            <a:r>
              <a:rPr lang="en-US" dirty="0"/>
              <a:t> free the file descriptor</a:t>
            </a:r>
          </a:p>
          <a:p>
            <a:pPr lvl="1"/>
            <a:r>
              <a:rPr lang="en-US" dirty="0"/>
              <a:t>Still need to </a:t>
            </a:r>
            <a:r>
              <a:rPr lang="en-US" i="1" dirty="0"/>
              <a:t>close() </a:t>
            </a:r>
            <a:r>
              <a:rPr lang="en-US" dirty="0"/>
              <a:t>to free the file descriptor</a:t>
            </a:r>
          </a:p>
        </p:txBody>
      </p:sp>
    </p:spTree>
    <p:extLst>
      <p:ext uri="{BB962C8B-B14F-4D97-AF65-F5344CB8AC3E}">
        <p14:creationId xmlns:p14="http://schemas.microsoft.com/office/powerpoint/2010/main" val="158636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Programming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familiarize yourself with socket programming</a:t>
            </a:r>
          </a:p>
          <a:p>
            <a:pPr marL="639763" lvl="1" indent="-273050"/>
            <a:r>
              <a:rPr lang="en-US" dirty="0"/>
              <a:t>Why am I presenting C sockets?</a:t>
            </a:r>
          </a:p>
          <a:p>
            <a:pPr lvl="1"/>
            <a:r>
              <a:rPr lang="en-US" dirty="0"/>
              <a:t>Because C sockets are the de-facto standard for networking APIs</a:t>
            </a:r>
          </a:p>
          <a:p>
            <a:r>
              <a:rPr lang="en-US" dirty="0"/>
              <a:t>Project 1: Implement a semi-trivial protocol</a:t>
            </a:r>
          </a:p>
          <a:p>
            <a:pPr lvl="1"/>
            <a:r>
              <a:rPr lang="en-US" dirty="0"/>
              <a:t>We will have a server set up for you</a:t>
            </a:r>
          </a:p>
          <a:p>
            <a:pPr lvl="1"/>
            <a:r>
              <a:rPr lang="en-US" dirty="0"/>
              <a:t>There may be chances for extra </a:t>
            </a:r>
            <a:r>
              <a:rPr lang="en-US"/>
              <a:t>credit ;)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90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Socket API 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4050748" cy="4572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Clients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err="1"/>
              <a:t>gethostbyname</a:t>
            </a:r>
            <a:r>
              <a:rPr lang="en-US" i="1" dirty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socket()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connect()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write() / send()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read() / </a:t>
            </a:r>
            <a:r>
              <a:rPr lang="en-US" i="1" dirty="0" err="1"/>
              <a:t>recv</a:t>
            </a:r>
            <a:r>
              <a:rPr lang="en-US" i="1" dirty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close()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6368901" y="1589567"/>
            <a:ext cx="3886200" cy="482488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Servers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socket()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bind()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listen()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while (whatever) {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	accept()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	read() / </a:t>
            </a:r>
            <a:r>
              <a:rPr lang="en-US" i="1" dirty="0" err="1"/>
              <a:t>recv</a:t>
            </a:r>
            <a:r>
              <a:rPr lang="en-US" i="1" dirty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	write() / send()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	close()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}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close()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70000" lnSpcReduction="20000"/>
          </a:bodyPr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31478" y="1518645"/>
            <a:ext cx="4530852" cy="3213174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47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</a:t>
            </a:r>
            <a:r>
              <a:rPr lang="en-US" dirty="0"/>
              <a:t> * </a:t>
            </a:r>
            <a:r>
              <a:rPr lang="en-US" dirty="0" err="1"/>
              <a:t>gethostbyname</a:t>
            </a:r>
            <a:r>
              <a:rPr lang="en-US" dirty="0"/>
              <a:t>(char *)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Returns information about a given host</a:t>
            </a:r>
          </a:p>
          <a:p>
            <a:r>
              <a:rPr lang="en-US" dirty="0"/>
              <a:t>Parameters</a:t>
            </a:r>
          </a:p>
          <a:p>
            <a:pPr lvl="1"/>
            <a:r>
              <a:rPr lang="en-US" dirty="0" err="1"/>
              <a:t>const</a:t>
            </a:r>
            <a:r>
              <a:rPr lang="en-US" dirty="0"/>
              <a:t> char * </a:t>
            </a:r>
            <a:r>
              <a:rPr lang="en-US" i="1" dirty="0"/>
              <a:t>name</a:t>
            </a:r>
            <a:r>
              <a:rPr lang="en-US" dirty="0"/>
              <a:t>: the domain name or IP address of a host</a:t>
            </a:r>
          </a:p>
          <a:p>
            <a:pPr lvl="1"/>
            <a:r>
              <a:rPr lang="en-US" dirty="0"/>
              <a:t>Examples: “www.google.com”, “10.137.4.61”</a:t>
            </a:r>
          </a:p>
          <a:p>
            <a:r>
              <a:rPr lang="en-US" dirty="0"/>
              <a:t>Return: pointer to a </a:t>
            </a:r>
            <a:r>
              <a:rPr lang="en-US" i="1" dirty="0" err="1"/>
              <a:t>hostent</a:t>
            </a:r>
            <a:r>
              <a:rPr lang="en-US" dirty="0"/>
              <a:t> structure, 0 on failure</a:t>
            </a:r>
          </a:p>
          <a:p>
            <a:pPr lvl="1"/>
            <a:r>
              <a:rPr lang="en-US" dirty="0"/>
              <a:t>Various fields, most of which aren’t important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hostent</a:t>
            </a:r>
            <a:r>
              <a:rPr lang="en-US" dirty="0"/>
              <a:t> * h = </a:t>
            </a:r>
            <a:r>
              <a:rPr lang="en-US" dirty="0" err="1"/>
              <a:t>gethostname</a:t>
            </a:r>
            <a:r>
              <a:rPr lang="en-US" dirty="0"/>
              <a:t>(“www.google.com”);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sockaddr_in</a:t>
            </a:r>
            <a:r>
              <a:rPr lang="en-US" dirty="0"/>
              <a:t> </a:t>
            </a:r>
            <a:r>
              <a:rPr lang="en-US" dirty="0" err="1"/>
              <a:t>my_addr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memcpy</a:t>
            </a:r>
            <a:r>
              <a:rPr lang="en-US" dirty="0"/>
              <a:t>(&amp;</a:t>
            </a:r>
            <a:r>
              <a:rPr lang="en-US" dirty="0" err="1"/>
              <a:t>my_addr.sin_addr.s_addr</a:t>
            </a:r>
            <a:r>
              <a:rPr lang="en-US" dirty="0"/>
              <a:t>, h-&gt;</a:t>
            </a:r>
            <a:r>
              <a:rPr lang="en-US" dirty="0" err="1"/>
              <a:t>h_addr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	h-&gt;</a:t>
            </a:r>
            <a:r>
              <a:rPr lang="en-US" dirty="0" err="1"/>
              <a:t>h_length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44375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int</a:t>
            </a:r>
            <a:r>
              <a:rPr lang="en-US" dirty="0"/>
              <a:t> connect(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*, 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Connect a client socket to a </a:t>
            </a:r>
            <a:r>
              <a:rPr lang="en-US" i="1" dirty="0"/>
              <a:t>listen()</a:t>
            </a:r>
            <a:r>
              <a:rPr lang="en-US" dirty="0" err="1"/>
              <a:t>ing</a:t>
            </a:r>
            <a:r>
              <a:rPr lang="en-US" dirty="0"/>
              <a:t> server socket</a:t>
            </a:r>
          </a:p>
          <a:p>
            <a:r>
              <a:rPr lang="en-US" dirty="0"/>
              <a:t>Parameters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sockfd</a:t>
            </a:r>
            <a:r>
              <a:rPr lang="en-US" dirty="0"/>
              <a:t>: the client socket</a:t>
            </a:r>
          </a:p>
          <a:p>
            <a:pPr lvl="1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* </a:t>
            </a:r>
            <a:r>
              <a:rPr lang="en-US" i="1" dirty="0" err="1"/>
              <a:t>serv_addr</a:t>
            </a:r>
            <a:r>
              <a:rPr lang="en-US" dirty="0"/>
              <a:t>: address and port of the server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addrlen</a:t>
            </a:r>
            <a:r>
              <a:rPr lang="en-US" dirty="0"/>
              <a:t>: length of the </a:t>
            </a:r>
            <a:r>
              <a:rPr lang="en-US" dirty="0" err="1"/>
              <a:t>sockaddr</a:t>
            </a:r>
            <a:r>
              <a:rPr lang="en-US" dirty="0"/>
              <a:t> structure</a:t>
            </a:r>
          </a:p>
          <a:p>
            <a:r>
              <a:rPr lang="en-US" dirty="0"/>
              <a:t>Return: 0 on success, -1 on failure</a:t>
            </a:r>
          </a:p>
          <a:p>
            <a:r>
              <a:rPr lang="en-US" dirty="0"/>
              <a:t>Notice that we don’t </a:t>
            </a:r>
            <a:r>
              <a:rPr lang="en-US" i="1" dirty="0"/>
              <a:t>bind()</a:t>
            </a:r>
            <a:r>
              <a:rPr lang="en-US" dirty="0"/>
              <a:t> the client socket</a:t>
            </a:r>
          </a:p>
          <a:p>
            <a:pPr lvl="1"/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553266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write() and send()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ssize_t</a:t>
            </a:r>
            <a:r>
              <a:rPr lang="en-US" dirty="0"/>
              <a:t> write(</a:t>
            </a:r>
            <a:r>
              <a:rPr lang="en-US" dirty="0" err="1"/>
              <a:t>int</a:t>
            </a:r>
            <a:r>
              <a:rPr lang="en-US" dirty="0"/>
              <a:t> </a:t>
            </a:r>
            <a:r>
              <a:rPr lang="en-US" i="1" dirty="0" err="1"/>
              <a:t>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i="1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 </a:t>
            </a:r>
            <a:r>
              <a:rPr lang="en-US" i="1" dirty="0"/>
              <a:t>count</a:t>
            </a:r>
            <a:r>
              <a:rPr lang="en-US" dirty="0"/>
              <a:t>);</a:t>
            </a:r>
          </a:p>
          <a:p>
            <a:pPr lvl="1"/>
            <a:r>
              <a:rPr lang="en-US" i="1" dirty="0" err="1"/>
              <a:t>fd</a:t>
            </a:r>
            <a:r>
              <a:rPr lang="en-US" dirty="0"/>
              <a:t>: file descriptor (</a:t>
            </a:r>
            <a:r>
              <a:rPr lang="en-US" dirty="0" err="1"/>
              <a:t>ie</a:t>
            </a:r>
            <a:r>
              <a:rPr lang="en-US" dirty="0"/>
              <a:t>. your socket)</a:t>
            </a:r>
          </a:p>
          <a:p>
            <a:pPr lvl="1"/>
            <a:r>
              <a:rPr lang="en-US" i="1" dirty="0" err="1"/>
              <a:t>buf</a:t>
            </a:r>
            <a:r>
              <a:rPr lang="en-US" dirty="0"/>
              <a:t>: the buffer of data to send</a:t>
            </a:r>
          </a:p>
          <a:p>
            <a:pPr lvl="1"/>
            <a:r>
              <a:rPr lang="en-US" i="1" dirty="0"/>
              <a:t>count</a:t>
            </a:r>
            <a:r>
              <a:rPr lang="en-US" dirty="0"/>
              <a:t>: number of bytes in </a:t>
            </a:r>
            <a:r>
              <a:rPr lang="en-US" i="1" dirty="0" err="1"/>
              <a:t>buf</a:t>
            </a:r>
            <a:endParaRPr lang="en-US" dirty="0"/>
          </a:p>
          <a:p>
            <a:pPr lvl="1"/>
            <a:r>
              <a:rPr lang="en-US" dirty="0"/>
              <a:t>Return: number of bytes actually written</a:t>
            </a:r>
          </a:p>
          <a:p>
            <a:r>
              <a:rPr lang="en-US" dirty="0" err="1"/>
              <a:t>int</a:t>
            </a:r>
            <a:r>
              <a:rPr lang="en-US" dirty="0"/>
              <a:t> send(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dirty="0" err="1"/>
              <a:t>msg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flags);</a:t>
            </a:r>
          </a:p>
          <a:p>
            <a:pPr lvl="1"/>
            <a:r>
              <a:rPr lang="en-US" dirty="0"/>
              <a:t>First three, same as above</a:t>
            </a:r>
          </a:p>
          <a:p>
            <a:pPr lvl="1"/>
            <a:r>
              <a:rPr lang="en-US" i="1" dirty="0"/>
              <a:t>flags</a:t>
            </a:r>
            <a:r>
              <a:rPr lang="en-US" dirty="0"/>
              <a:t>: additional options, usually 0</a:t>
            </a:r>
          </a:p>
          <a:p>
            <a:pPr lvl="1"/>
            <a:r>
              <a:rPr lang="en-US" dirty="0"/>
              <a:t>Return: number of bytes actually written</a:t>
            </a:r>
          </a:p>
          <a:p>
            <a:r>
              <a:rPr lang="en-US" dirty="0"/>
              <a:t>Do not assume that </a:t>
            </a:r>
            <a:r>
              <a:rPr lang="en-US" i="1" dirty="0"/>
              <a:t>count</a:t>
            </a:r>
            <a:r>
              <a:rPr lang="en-US" dirty="0"/>
              <a:t> / </a:t>
            </a:r>
            <a:r>
              <a:rPr lang="en-US" i="1" dirty="0" err="1"/>
              <a:t>len</a:t>
            </a:r>
            <a:r>
              <a:rPr lang="en-US" i="1" dirty="0"/>
              <a:t> </a:t>
            </a:r>
            <a:r>
              <a:rPr lang="en-US" dirty="0"/>
              <a:t>== the return value!</a:t>
            </a:r>
          </a:p>
          <a:p>
            <a:pPr lvl="1"/>
            <a:r>
              <a:rPr lang="en-US" dirty="0"/>
              <a:t>Why might this happen?</a:t>
            </a:r>
          </a:p>
        </p:txBody>
      </p:sp>
    </p:spTree>
    <p:extLst>
      <p:ext uri="{BB962C8B-B14F-4D97-AF65-F5344CB8AC3E}">
        <p14:creationId xmlns:p14="http://schemas.microsoft.com/office/powerpoint/2010/main" val="964787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read() and </a:t>
            </a:r>
            <a:r>
              <a:rPr lang="en-US" dirty="0" err="1"/>
              <a:t>recv</a:t>
            </a:r>
            <a:r>
              <a:rPr lang="en-US" dirty="0"/>
              <a:t>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ssize_t</a:t>
            </a:r>
            <a:r>
              <a:rPr lang="en-US" dirty="0"/>
              <a:t> read(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count);</a:t>
            </a:r>
          </a:p>
          <a:p>
            <a:pPr lvl="1"/>
            <a:r>
              <a:rPr lang="en-US" dirty="0"/>
              <a:t>Fairly obvious what this does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recv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, unsigned </a:t>
            </a:r>
            <a:r>
              <a:rPr lang="en-US" dirty="0" err="1"/>
              <a:t>int</a:t>
            </a:r>
            <a:r>
              <a:rPr lang="en-US" dirty="0"/>
              <a:t> flags); </a:t>
            </a:r>
          </a:p>
          <a:p>
            <a:pPr lvl="1"/>
            <a:r>
              <a:rPr lang="en-US" dirty="0"/>
              <a:t>Seeing a pattern yet?</a:t>
            </a:r>
          </a:p>
          <a:p>
            <a:r>
              <a:rPr lang="en-US" dirty="0"/>
              <a:t>Return values:</a:t>
            </a:r>
          </a:p>
          <a:p>
            <a:pPr lvl="1"/>
            <a:r>
              <a:rPr lang="en-US" dirty="0"/>
              <a:t>-1: there was an error reading from the socket</a:t>
            </a:r>
          </a:p>
          <a:p>
            <a:pPr lvl="2"/>
            <a:r>
              <a:rPr lang="en-US" dirty="0"/>
              <a:t>Usually unrecoverable. </a:t>
            </a:r>
            <a:r>
              <a:rPr lang="en-US" i="1" dirty="0"/>
              <a:t>close()</a:t>
            </a:r>
            <a:r>
              <a:rPr lang="en-US" dirty="0"/>
              <a:t> the socket and move on</a:t>
            </a:r>
          </a:p>
          <a:p>
            <a:pPr lvl="1"/>
            <a:r>
              <a:rPr lang="en-US" dirty="0"/>
              <a:t>&gt;0: number of bytes received</a:t>
            </a:r>
          </a:p>
          <a:p>
            <a:pPr lvl="2"/>
            <a:r>
              <a:rPr lang="en-US" dirty="0"/>
              <a:t>May be less than </a:t>
            </a:r>
            <a:r>
              <a:rPr lang="en-US" i="1" dirty="0"/>
              <a:t>count</a:t>
            </a:r>
            <a:r>
              <a:rPr lang="en-US" dirty="0"/>
              <a:t> / </a:t>
            </a:r>
            <a:r>
              <a:rPr lang="en-US" i="1" dirty="0" err="1"/>
              <a:t>len</a:t>
            </a:r>
            <a:endParaRPr lang="en-US" i="1" dirty="0"/>
          </a:p>
          <a:p>
            <a:pPr lvl="1"/>
            <a:r>
              <a:rPr lang="en-US" dirty="0"/>
              <a:t>0: the sender has closed the socket</a:t>
            </a:r>
          </a:p>
        </p:txBody>
      </p:sp>
    </p:spTree>
    <p:extLst>
      <p:ext uri="{BB962C8B-B14F-4D97-AF65-F5344CB8AC3E}">
        <p14:creationId xmlns:p14="http://schemas.microsoft.com/office/powerpoint/2010/main" val="2263431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Resources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Beej’s</a:t>
            </a:r>
            <a:r>
              <a:rPr lang="en-US" dirty="0"/>
              <a:t> famous socket tutorial</a:t>
            </a:r>
          </a:p>
          <a:p>
            <a:pPr lvl="1"/>
            <a:r>
              <a:rPr lang="en-US" dirty="0">
                <a:hlinkClick r:id="rId2"/>
              </a:rPr>
              <a:t>http://beej.us/net2/html/syscalls.html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5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Sockets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Socket API since 1983</a:t>
            </a:r>
          </a:p>
          <a:p>
            <a:pPr lvl="1"/>
            <a:r>
              <a:rPr lang="en-US" dirty="0"/>
              <a:t>Berkeley Sockets</a:t>
            </a:r>
          </a:p>
          <a:p>
            <a:pPr lvl="1"/>
            <a:r>
              <a:rPr lang="en-US" dirty="0"/>
              <a:t>BSD Sockets (debuted with BSD 4.2)</a:t>
            </a:r>
          </a:p>
          <a:p>
            <a:pPr lvl="1"/>
            <a:r>
              <a:rPr lang="en-US" dirty="0"/>
              <a:t>Unix Sockets (originally included with AT&amp;T Unix)</a:t>
            </a:r>
          </a:p>
          <a:p>
            <a:pPr lvl="1"/>
            <a:r>
              <a:rPr lang="en-US" dirty="0" err="1"/>
              <a:t>Posix</a:t>
            </a:r>
            <a:r>
              <a:rPr lang="en-US" dirty="0"/>
              <a:t> Sockets (slight modifications)</a:t>
            </a:r>
          </a:p>
          <a:p>
            <a:r>
              <a:rPr lang="en-US" dirty="0"/>
              <a:t>Original interface of TCP/IP</a:t>
            </a:r>
          </a:p>
          <a:p>
            <a:pPr lvl="1"/>
            <a:r>
              <a:rPr lang="en-US" dirty="0"/>
              <a:t>All other socket APIs based on C sockets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1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895601" y="2292825"/>
            <a:ext cx="7123113" cy="4053385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000" dirty="0"/>
              <a:t>High-level Design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/>
              <a:t>Server API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/>
              <a:t>Client API + Name resolution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/>
              <a:t>Other Considerations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9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Clients and Servers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1313" indent="-341313">
              <a:defRPr/>
            </a:pPr>
            <a:r>
              <a:rPr lang="en-US" sz="2600" dirty="0">
                <a:cs typeface="Century Gothic"/>
              </a:rPr>
              <a:t>A fundamental problem: rendezvous</a:t>
            </a:r>
          </a:p>
          <a:p>
            <a:pPr marL="661353" lvl="1" indent="-341313">
              <a:defRPr/>
            </a:pPr>
            <a:r>
              <a:rPr lang="en-US" sz="2400" dirty="0">
                <a:cs typeface="Century Gothic"/>
              </a:rPr>
              <a:t>One or more parties want to provide a service</a:t>
            </a:r>
          </a:p>
          <a:p>
            <a:pPr marL="661353" lvl="1" indent="-341313">
              <a:defRPr/>
            </a:pPr>
            <a:r>
              <a:rPr lang="en-US" sz="2400" dirty="0">
                <a:cs typeface="Century Gothic"/>
              </a:rPr>
              <a:t>One or more parties want to use the service</a:t>
            </a:r>
          </a:p>
          <a:p>
            <a:pPr marL="661353" lvl="1" indent="-341313">
              <a:defRPr/>
            </a:pPr>
            <a:r>
              <a:rPr lang="en-US" sz="2400" dirty="0">
                <a:cs typeface="Century Gothic"/>
              </a:rPr>
              <a:t>How do you get them together?</a:t>
            </a:r>
            <a:endParaRPr lang="en-US" sz="2200" dirty="0">
              <a:cs typeface="Century Gothic"/>
            </a:endParaRPr>
          </a:p>
          <a:p>
            <a:pPr marL="341313" indent="-341313">
              <a:defRPr/>
            </a:pPr>
            <a:r>
              <a:rPr lang="en-US" sz="2600" dirty="0">
                <a:cs typeface="Century Gothic"/>
              </a:rPr>
              <a:t>Solution:  client-server architecture</a:t>
            </a:r>
          </a:p>
          <a:p>
            <a:pPr marL="661353" lvl="1" indent="-341313">
              <a:defRPr/>
            </a:pPr>
            <a:r>
              <a:rPr lang="en-US" sz="2400" dirty="0">
                <a:cs typeface="Century Gothic"/>
              </a:rPr>
              <a:t>Client: initiator of communication</a:t>
            </a:r>
          </a:p>
          <a:p>
            <a:pPr marL="661353" lvl="1" indent="-341313">
              <a:defRPr/>
            </a:pPr>
            <a:r>
              <a:rPr lang="en-US" sz="2400" dirty="0">
                <a:cs typeface="Century Gothic"/>
              </a:rPr>
              <a:t>Server: responder</a:t>
            </a:r>
          </a:p>
          <a:p>
            <a:pPr marL="661353" lvl="1" indent="-341313">
              <a:defRPr/>
            </a:pPr>
            <a:r>
              <a:rPr lang="en-US" sz="2400" dirty="0">
                <a:cs typeface="Century Gothic"/>
              </a:rPr>
              <a:t>At least one side has to wait for the other</a:t>
            </a:r>
          </a:p>
          <a:p>
            <a:pPr marL="935673" lvl="2" indent="-341313">
              <a:defRPr/>
            </a:pPr>
            <a:r>
              <a:rPr lang="en-US" sz="2100" dirty="0">
                <a:cs typeface="Century Gothic"/>
              </a:rPr>
              <a:t>Service provider (server) sits and waits</a:t>
            </a:r>
          </a:p>
          <a:p>
            <a:pPr marL="935673" lvl="2" indent="-341313">
              <a:defRPr/>
            </a:pPr>
            <a:r>
              <a:rPr lang="en-US" sz="2400" dirty="0">
                <a:cs typeface="Century Gothic"/>
              </a:rPr>
              <a:t>Clients locates servers, initiates contact</a:t>
            </a:r>
          </a:p>
          <a:p>
            <a:pPr marL="935673" lvl="2" indent="-341313">
              <a:defRPr/>
            </a:pPr>
            <a:r>
              <a:rPr lang="en-US" sz="2400" dirty="0">
                <a:cs typeface="Century Gothic"/>
              </a:rPr>
              <a:t>Use well-known semantic names for location (DNS)</a:t>
            </a:r>
          </a:p>
        </p:txBody>
      </p:sp>
    </p:spTree>
    <p:extLst>
      <p:ext uri="{BB962C8B-B14F-4D97-AF65-F5344CB8AC3E}">
        <p14:creationId xmlns:p14="http://schemas.microsoft.com/office/powerpoint/2010/main" val="2707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Differences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Execute on-demand</a:t>
            </a:r>
          </a:p>
          <a:p>
            <a:r>
              <a:rPr lang="en-US" dirty="0"/>
              <a:t>Unprivileged</a:t>
            </a:r>
          </a:p>
          <a:p>
            <a:r>
              <a:rPr lang="en-US" dirty="0"/>
              <a:t>Simple</a:t>
            </a:r>
          </a:p>
          <a:p>
            <a:r>
              <a:rPr lang="en-US" dirty="0"/>
              <a:t>(Usually) sequential</a:t>
            </a:r>
          </a:p>
          <a:p>
            <a:r>
              <a:rPr lang="en-US" dirty="0"/>
              <a:t>Not performance sensitive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Always-on</a:t>
            </a:r>
          </a:p>
          <a:p>
            <a:r>
              <a:rPr lang="en-US" dirty="0"/>
              <a:t>Privileged</a:t>
            </a:r>
          </a:p>
          <a:p>
            <a:r>
              <a:rPr lang="en-US" dirty="0"/>
              <a:t>Complex</a:t>
            </a:r>
          </a:p>
          <a:p>
            <a:r>
              <a:rPr lang="en-US" dirty="0"/>
              <a:t>(Massively) concurrent</a:t>
            </a:r>
          </a:p>
          <a:p>
            <a:r>
              <a:rPr lang="en-US" dirty="0"/>
              <a:t>High performance</a:t>
            </a:r>
          </a:p>
          <a:p>
            <a:r>
              <a:rPr lang="en-US" dirty="0"/>
              <a:t>Scalable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700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Clients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Servers</a:t>
            </a:r>
          </a:p>
        </p:txBody>
      </p:sp>
    </p:spTree>
    <p:extLst>
      <p:ext uri="{BB962C8B-B14F-4D97-AF65-F5344CB8AC3E}">
        <p14:creationId xmlns:p14="http://schemas.microsoft.com/office/powerpoint/2010/main" val="2418883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Share common protocols</a:t>
            </a:r>
          </a:p>
          <a:p>
            <a:pPr lvl="1"/>
            <a:r>
              <a:rPr lang="en-US" dirty="0"/>
              <a:t>Application layer</a:t>
            </a:r>
          </a:p>
          <a:p>
            <a:pPr lvl="1"/>
            <a:r>
              <a:rPr lang="en-US" dirty="0"/>
              <a:t>Transport layer</a:t>
            </a:r>
          </a:p>
          <a:p>
            <a:pPr lvl="1"/>
            <a:r>
              <a:rPr lang="en-US" dirty="0"/>
              <a:t>Network layer</a:t>
            </a:r>
          </a:p>
          <a:p>
            <a:r>
              <a:rPr lang="en-US" dirty="0"/>
              <a:t>Both rely on APIs for network access</a:t>
            </a:r>
          </a:p>
        </p:txBody>
      </p:sp>
    </p:spTree>
    <p:extLst>
      <p:ext uri="{BB962C8B-B14F-4D97-AF65-F5344CB8AC3E}">
        <p14:creationId xmlns:p14="http://schemas.microsoft.com/office/powerpoint/2010/main" val="3675572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514902"/>
            <a:ext cx="8839200" cy="53430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Basic network abstraction: the </a:t>
            </a:r>
            <a:r>
              <a:rPr lang="en-US" dirty="0">
                <a:solidFill>
                  <a:schemeClr val="accent1"/>
                </a:solidFill>
              </a:rPr>
              <a:t>socket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Socket: an object that allows reading/writing from a network interface</a:t>
            </a:r>
          </a:p>
          <a:p>
            <a:r>
              <a:rPr lang="en-US" dirty="0"/>
              <a:t>In Unix, sockets are just file descriptors</a:t>
            </a:r>
          </a:p>
          <a:p>
            <a:pPr lvl="1"/>
            <a:r>
              <a:rPr lang="en-US" i="1" dirty="0"/>
              <a:t>read()</a:t>
            </a:r>
            <a:r>
              <a:rPr lang="en-US" dirty="0"/>
              <a:t> and </a:t>
            </a:r>
            <a:r>
              <a:rPr lang="en-US" i="1" dirty="0"/>
              <a:t>write()</a:t>
            </a:r>
            <a:r>
              <a:rPr lang="en-US" dirty="0"/>
              <a:t> both work on sockets</a:t>
            </a:r>
          </a:p>
          <a:p>
            <a:pPr lvl="1"/>
            <a:r>
              <a:rPr lang="en-US" dirty="0"/>
              <a:t>Caution: socket calls are </a:t>
            </a:r>
            <a:r>
              <a:rPr lang="en-US" dirty="0">
                <a:solidFill>
                  <a:schemeClr val="accent1"/>
                </a:solidFill>
              </a:rPr>
              <a:t>blocking</a:t>
            </a: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Users\t0ph3r\Documents\CS 4700\assets\124_cobis_200702061530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020" y="2034147"/>
            <a:ext cx="1632933" cy="240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0ph3r\Documents\CS 4700\assets\290px-Socket_47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060" y="2197602"/>
            <a:ext cx="1966745" cy="210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&quot;No&quot; Symbol 4"/>
          <p:cNvSpPr/>
          <p:nvPr/>
        </p:nvSpPr>
        <p:spPr>
          <a:xfrm>
            <a:off x="3421040" y="2265841"/>
            <a:ext cx="1782504" cy="1782504"/>
          </a:xfrm>
          <a:prstGeom prst="noSmoking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&quot;No&quot; Symbol 7"/>
          <p:cNvSpPr/>
          <p:nvPr/>
        </p:nvSpPr>
        <p:spPr>
          <a:xfrm>
            <a:off x="6282179" y="2343580"/>
            <a:ext cx="1782504" cy="1782504"/>
          </a:xfrm>
          <a:prstGeom prst="noSmoking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1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Socket API 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3851965" cy="4572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Clients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err="1"/>
              <a:t>gethostbyname</a:t>
            </a:r>
            <a:r>
              <a:rPr lang="en-US" i="1" dirty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socket()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connect()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write() / send()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read() / </a:t>
            </a:r>
            <a:r>
              <a:rPr lang="en-US" i="1" dirty="0" err="1"/>
              <a:t>recv</a:t>
            </a:r>
            <a:r>
              <a:rPr lang="en-US" i="1" dirty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close()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6368901" y="1589567"/>
            <a:ext cx="3886200" cy="482488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Servers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socket()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bind()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listen()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while (whatever) {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	accept()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	read() / </a:t>
            </a:r>
            <a:r>
              <a:rPr lang="en-US" i="1" dirty="0" err="1"/>
              <a:t>recv</a:t>
            </a:r>
            <a:r>
              <a:rPr lang="en-US" i="1" dirty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	write() / send()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	close()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}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close()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700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82353" y="1565159"/>
            <a:ext cx="3998797" cy="4862937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6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68514</TotalTime>
  <Words>1829</Words>
  <Application>Microsoft Macintosh PowerPoint</Application>
  <PresentationFormat>Widescreen</PresentationFormat>
  <Paragraphs>306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Tw Cen MT</vt:lpstr>
      <vt:lpstr>Wingdings</vt:lpstr>
      <vt:lpstr>Wingdings 2</vt:lpstr>
      <vt:lpstr>Median</vt:lpstr>
      <vt:lpstr>CS 4700 Networks and Distributed Systems</vt:lpstr>
      <vt:lpstr>Socket Programming</vt:lpstr>
      <vt:lpstr>C Sockets</vt:lpstr>
      <vt:lpstr>Outline</vt:lpstr>
      <vt:lpstr>Clients and Servers</vt:lpstr>
      <vt:lpstr>Key Differences</vt:lpstr>
      <vt:lpstr>Similarities</vt:lpstr>
      <vt:lpstr>Sockets</vt:lpstr>
      <vt:lpstr>C Socket API Overview</vt:lpstr>
      <vt:lpstr>int socket(int, int, int)</vt:lpstr>
      <vt:lpstr>int bind(int, struct sockaddr *, int)</vt:lpstr>
      <vt:lpstr>Port Numbers</vt:lpstr>
      <vt:lpstr>Dangling Sockets</vt:lpstr>
      <vt:lpstr>struct sockaddr</vt:lpstr>
      <vt:lpstr>htons(), htonl(), ntohs(), ntohl()</vt:lpstr>
      <vt:lpstr>Binding Shortcuts</vt:lpstr>
      <vt:lpstr>int listen(int, int)</vt:lpstr>
      <vt:lpstr>int accept(int, void *, int *)</vt:lpstr>
      <vt:lpstr>close(int sockfd)</vt:lpstr>
      <vt:lpstr>C Socket API Overview</vt:lpstr>
      <vt:lpstr>struct * gethostbyname(char *)</vt:lpstr>
      <vt:lpstr>int connect(int, struct sockaddr *, int)</vt:lpstr>
      <vt:lpstr>write() and send()</vt:lpstr>
      <vt:lpstr>read() and recv()</vt:lpstr>
      <vt:lpstr>More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Jackson, Alden</cp:lastModifiedBy>
  <cp:revision>840</cp:revision>
  <cp:lastPrinted>2012-08-22T04:00:45Z</cp:lastPrinted>
  <dcterms:created xsi:type="dcterms:W3CDTF">2012-01-03T02:22:46Z</dcterms:created>
  <dcterms:modified xsi:type="dcterms:W3CDTF">2025-05-04T20:36:26Z</dcterms:modified>
</cp:coreProperties>
</file>