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4"/>
  </p:notesMasterIdLst>
  <p:sldIdLst>
    <p:sldId id="256" r:id="rId2"/>
    <p:sldId id="257" r:id="rId3"/>
    <p:sldId id="259" r:id="rId4"/>
    <p:sldId id="258" r:id="rId5"/>
    <p:sldId id="304" r:id="rId6"/>
    <p:sldId id="263" r:id="rId7"/>
    <p:sldId id="264" r:id="rId8"/>
    <p:sldId id="266" r:id="rId9"/>
    <p:sldId id="267" r:id="rId10"/>
    <p:sldId id="268" r:id="rId11"/>
    <p:sldId id="404" r:id="rId12"/>
    <p:sldId id="269" r:id="rId13"/>
    <p:sldId id="282" r:id="rId14"/>
    <p:sldId id="271" r:id="rId15"/>
    <p:sldId id="270" r:id="rId16"/>
    <p:sldId id="272" r:id="rId17"/>
    <p:sldId id="287" r:id="rId18"/>
    <p:sldId id="283" r:id="rId19"/>
    <p:sldId id="288" r:id="rId20"/>
    <p:sldId id="289" r:id="rId21"/>
    <p:sldId id="286" r:id="rId22"/>
    <p:sldId id="303" r:id="rId23"/>
    <p:sldId id="290" r:id="rId24"/>
    <p:sldId id="279" r:id="rId25"/>
    <p:sldId id="265" r:id="rId26"/>
    <p:sldId id="305" r:id="rId27"/>
    <p:sldId id="276" r:id="rId28"/>
    <p:sldId id="291" r:id="rId29"/>
    <p:sldId id="292" r:id="rId30"/>
    <p:sldId id="405" r:id="rId31"/>
    <p:sldId id="293" r:id="rId32"/>
    <p:sldId id="297" r:id="rId33"/>
    <p:sldId id="300" r:id="rId34"/>
    <p:sldId id="294" r:id="rId35"/>
    <p:sldId id="302" r:id="rId36"/>
    <p:sldId id="306" r:id="rId37"/>
    <p:sldId id="295" r:id="rId38"/>
    <p:sldId id="296" r:id="rId39"/>
    <p:sldId id="299" r:id="rId40"/>
    <p:sldId id="298" r:id="rId41"/>
    <p:sldId id="301" r:id="rId42"/>
    <p:sldId id="278" r:id="rId4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560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13" autoAdjust="0"/>
    <p:restoredTop sz="94694"/>
  </p:normalViewPr>
  <p:slideViewPr>
    <p:cSldViewPr snapToGrid="0">
      <p:cViewPr varScale="1">
        <p:scale>
          <a:sx n="100" d="100"/>
          <a:sy n="100" d="100"/>
        </p:scale>
        <p:origin x="29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87FE12-2187-4012-81EC-1AA116C4BC7B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9AF440-4494-49A9-8B77-37A0AE0223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55980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9AF440-4494-49A9-8B77-37A0AE0223B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2284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9AF440-4494-49A9-8B77-37A0AE0223B2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29704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7AC6EB-5F24-DB1A-4B32-61E8C258D2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59AF781-C4B1-F485-4D7B-D097841237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22B2D0-8039-8582-776A-9473A51C57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DA7E8-FD4D-4E5B-B001-7A2D29D10158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0A4759-CB9E-92EC-6CDD-7B1A86989F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74151E-FCF7-D2F0-648E-4C118FD12F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911B2-95B8-496D-AF06-B092C54C80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7476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1A98EC-F76C-1A65-FB29-984F4BB1B3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0883CDF-59F1-FCAA-098D-0DF647D6B1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040953-B75F-55DF-DE45-6133287131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DA7E8-FD4D-4E5B-B001-7A2D29D10158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5275AF-5625-8B20-43EC-EDA6824945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428D7E-16F5-8517-B9B9-0293565779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911B2-95B8-496D-AF06-B092C54C80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46259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2A34243-96CD-D43D-DEF6-217107FB69F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172A303-E741-2A7B-BAF0-FEBBBFD7C6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B89110-CA53-E6BB-29F7-F1E181D19F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DA7E8-FD4D-4E5B-B001-7A2D29D10158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0BE9AE-91DC-FB21-5A7E-956E87236D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83133F-6E81-AB58-91ED-6D735A3C5E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911B2-95B8-496D-AF06-B092C54C80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44347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1932D5-733E-D779-6FD6-89F9682C8C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BF73F0-C508-1D0A-69FC-8F821C9AAB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F3181F-135E-1E59-E7A4-BE7ADFB1DB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DA7E8-FD4D-4E5B-B001-7A2D29D10158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6267AC-0540-0251-EEE8-6EC820E931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AB2D50-7FEE-2844-796C-72292971A8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911B2-95B8-496D-AF06-B092C54C80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29652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872859-B1E9-1552-817F-BC6AA10737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81FCFA-2204-4774-EA94-EC06789052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C6E961-79AB-4478-6B2E-6CC0A9D431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DA7E8-FD4D-4E5B-B001-7A2D29D10158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3518A9-9233-AA95-30EA-9C9A4A61E3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C4FE06-0883-19F0-1A83-440055D4DA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911B2-95B8-496D-AF06-B092C54C80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15517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A9A5C5-C350-259D-084C-75341D2397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B91EDC-FB79-5726-C327-98E41D57243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2FACB71-8973-063E-AAE3-4C94CF90F8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F5DA4EB-5BA1-33E9-E3EE-5778A495C2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DA7E8-FD4D-4E5B-B001-7A2D29D10158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DC0E682-AC2D-3A3D-68C2-37BE95D16E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FBBC28A-13A1-58AB-4EBF-95D51201B4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911B2-95B8-496D-AF06-B092C54C80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9551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C22E04-2166-23B2-06DF-CB01D148DE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278E2E-BEF3-1B0C-A3CC-C79A0FA864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F2646AD-2849-7A72-A5D0-DB891CD96F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1A7E020-DF43-4681-8797-5FD8BD6AE82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0302A11-5019-7C70-A224-56BE0FA296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1C4A9F6-ADB1-4D55-D550-9892618A17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DA7E8-FD4D-4E5B-B001-7A2D29D10158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0505452-2611-E7D0-C297-C5BCAD2099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4A7C0B-D8D6-CADE-8F1C-F66F9EA485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911B2-95B8-496D-AF06-B092C54C80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12593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65FD35-DFA6-1508-4AE3-9FDDFC6CCB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7045285-4F9C-D53A-88B8-125A53D9EC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DA7E8-FD4D-4E5B-B001-7A2D29D10158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F7057CD-7788-90C6-36DE-E137EDCE2F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B2479B6-8ABB-5C8F-26E3-FBEAE7C3DA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911B2-95B8-496D-AF06-B092C54C80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85790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D51B0C9-A850-B5DE-AD47-26732D7F85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DA7E8-FD4D-4E5B-B001-7A2D29D10158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14EF8B3-20F4-F75A-FFAA-C2CB1E526E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D0091C4-B20A-23D5-CE26-35926114E7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911B2-95B8-496D-AF06-B092C54C80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6743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F1E307-20A8-36EA-6400-948B94AC0D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6D4B38-EEA2-3ECA-ED78-DA8EB78BE8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CB049ED-D27B-74B9-D0A8-C57C7F5DA3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63F60E-3E23-EED7-DAD8-F82D4127C9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DA7E8-FD4D-4E5B-B001-7A2D29D10158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F2C17FC-0EC3-7326-A291-CFE6AA2743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7EEFC0-BAD2-E6B8-0BF2-F3E1C8511A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911B2-95B8-496D-AF06-B092C54C80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87950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4715AE-189B-5795-3DEC-494ACED1B7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8462438-A686-9CF9-D4EA-02007D96C25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3340BD7-11A2-54BE-298E-441EFE0AB4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B1DE4C-D689-0E7D-F4FA-A9514D0BDD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DA7E8-FD4D-4E5B-B001-7A2D29D10158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F9A70C-8821-BCFD-CE08-3FD6B9E60C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350FF6-4DEF-4054-7354-BF187F19A7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911B2-95B8-496D-AF06-B092C54C80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8762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755D298-EBD5-C05F-878C-7E4BCBF22F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C6A127-7198-7241-8ECB-254788A3C6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C1D1A6-817B-7587-887E-6FB111092AD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4FDA7E8-FD4D-4E5B-B001-7A2D29D10158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247083-E242-9A49-6244-5E9953EA9A8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C6CB83-563A-0158-0F9B-03F973BFE2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D9911B2-95B8-496D-AF06-B092C54C80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822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2DC95D-D400-9445-1459-B2D32DE2A00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CS 4700 / CS 5700</a:t>
            </a:r>
            <a:br>
              <a:rPr lang="en-US" dirty="0"/>
            </a:br>
            <a:r>
              <a:rPr lang="en-US" dirty="0"/>
              <a:t>Network Fundamentals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3E3CAF-7269-E118-E700-4BC4FEB237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2243591"/>
          </a:xfrm>
        </p:spPr>
        <p:txBody>
          <a:bodyPr>
            <a:normAutofit/>
          </a:bodyPr>
          <a:lstStyle/>
          <a:p>
            <a:r>
              <a:rPr lang="en-US" sz="3600" dirty="0"/>
              <a:t>Bootstrapping: DHCP and ARP</a:t>
            </a:r>
          </a:p>
          <a:p>
            <a:endParaRPr lang="en-US" sz="3600" dirty="0"/>
          </a:p>
          <a:p>
            <a:r>
              <a:rPr lang="en-US" sz="3600" dirty="0"/>
              <a:t>(a.k.a. how to actually get online)</a:t>
            </a:r>
          </a:p>
        </p:txBody>
      </p:sp>
    </p:spTree>
    <p:extLst>
      <p:ext uri="{BB962C8B-B14F-4D97-AF65-F5344CB8AC3E}">
        <p14:creationId xmlns:p14="http://schemas.microsoft.com/office/powerpoint/2010/main" val="1544317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A3E1EA6A-18F7-12DC-27AA-D5950A41C2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Dynamic Host Configuration Protocol (DHCP)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FE30A567-39F4-586F-9D9B-7712FB4922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51904"/>
            <a:ext cx="10515600" cy="515808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DHCP helps automatically configure hosts on a network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Client-server protocol over UDP on ports 67 and 68</a:t>
            </a:r>
          </a:p>
          <a:p>
            <a:pPr lvl="1"/>
            <a:r>
              <a:rPr lang="en-US" dirty="0"/>
              <a:t>Based on an older protocol (BOOTP) for network booting</a:t>
            </a:r>
          </a:p>
          <a:p>
            <a:pPr lvl="1"/>
            <a:r>
              <a:rPr lang="en-US" dirty="0"/>
              <a:t>Many fields in the protocol header are vestigial</a:t>
            </a:r>
          </a:p>
          <a:p>
            <a:pPr lvl="1"/>
            <a:r>
              <a:rPr lang="en-US" dirty="0"/>
              <a:t>Optional fields convey key information</a:t>
            </a:r>
          </a:p>
          <a:p>
            <a:pPr marL="457200" lvl="1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At least one DHCP server on a network must service clients</a:t>
            </a:r>
          </a:p>
          <a:p>
            <a:pPr lvl="1"/>
            <a:r>
              <a:rPr lang="en-US" dirty="0"/>
              <a:t>Knows static configuration information, e.g., the IP of the DNS resolver</a:t>
            </a:r>
          </a:p>
          <a:p>
            <a:pPr lvl="1"/>
            <a:r>
              <a:rPr lang="en-US" dirty="0"/>
              <a:t>Knows the pool of IP addresses available for hosts</a:t>
            </a:r>
          </a:p>
          <a:p>
            <a:pPr lvl="1"/>
            <a:r>
              <a:rPr lang="en-US" dirty="0"/>
              <a:t>Dynamically leases IP addresses to clients on-demand</a:t>
            </a:r>
          </a:p>
        </p:txBody>
      </p:sp>
    </p:spTree>
    <p:extLst>
      <p:ext uri="{BB962C8B-B14F-4D97-AF65-F5344CB8AC3E}">
        <p14:creationId xmlns:p14="http://schemas.microsoft.com/office/powerpoint/2010/main" val="2184786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DHCP is an Application Protocol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283B9EA5-CE9A-4950-A80C-5ADF06B45BB8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662985" y="2264227"/>
            <a:ext cx="5852614" cy="2160816"/>
          </a:xfrm>
        </p:spPr>
        <p:txBody>
          <a:bodyPr anchor="ctr">
            <a:normAutofit/>
          </a:bodyPr>
          <a:lstStyle/>
          <a:p>
            <a:r>
              <a:rPr lang="en-US" dirty="0"/>
              <a:t>UDP for transport</a:t>
            </a:r>
          </a:p>
          <a:p>
            <a:r>
              <a:rPr lang="en-US" dirty="0"/>
              <a:t>Designed for IPv4 networks</a:t>
            </a:r>
          </a:p>
          <a:p>
            <a:r>
              <a:rPr lang="en-US" dirty="0"/>
              <a:t>Designed to work with many layer 2 protocols </a:t>
            </a:r>
          </a:p>
        </p:txBody>
      </p:sp>
      <p:sp>
        <p:nvSpPr>
          <p:cNvPr id="5" name="Rectangle 4"/>
          <p:cNvSpPr/>
          <p:nvPr/>
        </p:nvSpPr>
        <p:spPr>
          <a:xfrm>
            <a:off x="1697252" y="2768501"/>
            <a:ext cx="2269960" cy="573177"/>
          </a:xfrm>
          <a:prstGeom prst="rect">
            <a:avLst/>
          </a:prstGeom>
          <a:solidFill>
            <a:srgbClr val="7030A0"/>
          </a:solidFill>
          <a:ln w="57150"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Application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697383" y="3347336"/>
            <a:ext cx="2269960" cy="573177"/>
          </a:xfrm>
          <a:prstGeom prst="rect">
            <a:avLst/>
          </a:prstGeom>
          <a:solidFill>
            <a:srgbClr val="00B050"/>
          </a:solidFill>
          <a:ln w="57150"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UDP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697383" y="3920513"/>
            <a:ext cx="2269960" cy="573177"/>
          </a:xfrm>
          <a:prstGeom prst="rect">
            <a:avLst/>
          </a:prstGeom>
          <a:solidFill>
            <a:srgbClr val="92D050"/>
          </a:solidFill>
          <a:ln w="57150"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IPv4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697383" y="4498247"/>
            <a:ext cx="2269960" cy="573177"/>
          </a:xfrm>
          <a:prstGeom prst="rect">
            <a:avLst/>
          </a:prstGeom>
          <a:solidFill>
            <a:schemeClr val="accent3"/>
          </a:solidFill>
          <a:ln w="57150"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Data Link</a:t>
            </a:r>
          </a:p>
        </p:txBody>
      </p:sp>
      <p:sp>
        <p:nvSpPr>
          <p:cNvPr id="17" name="Rectangle 16"/>
          <p:cNvSpPr/>
          <p:nvPr/>
        </p:nvSpPr>
        <p:spPr>
          <a:xfrm>
            <a:off x="1697514" y="5071424"/>
            <a:ext cx="2269960" cy="573177"/>
          </a:xfrm>
          <a:prstGeom prst="rect">
            <a:avLst/>
          </a:prstGeom>
          <a:solidFill>
            <a:srgbClr val="FF0000"/>
          </a:solidFill>
          <a:ln w="57150"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Physical</a:t>
            </a:r>
          </a:p>
        </p:txBody>
      </p:sp>
      <p:sp>
        <p:nvSpPr>
          <p:cNvPr id="19" name="Left Brace 18"/>
          <p:cNvSpPr/>
          <p:nvPr/>
        </p:nvSpPr>
        <p:spPr>
          <a:xfrm>
            <a:off x="4103426" y="2264228"/>
            <a:ext cx="559559" cy="2160816"/>
          </a:xfrm>
          <a:prstGeom prst="leftBrace">
            <a:avLst>
              <a:gd name="adj1" fmla="val 8333"/>
              <a:gd name="adj2" fmla="val 37918"/>
            </a:avLst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4783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358EEAE-AB5E-B3F8-84E3-83095DDE189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CDC35418-8717-5EEE-A39E-DBB9D27AB9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Network Layout, Revisited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48BF605A-BFDC-EEEB-1BF4-D914F773240D}"/>
              </a:ext>
            </a:extLst>
          </p:cNvPr>
          <p:cNvSpPr/>
          <p:nvPr/>
        </p:nvSpPr>
        <p:spPr>
          <a:xfrm>
            <a:off x="2861235" y="1916063"/>
            <a:ext cx="5826829" cy="4729436"/>
          </a:xfrm>
          <a:prstGeom prst="rect">
            <a:avLst/>
          </a:prstGeom>
          <a:solidFill>
            <a:schemeClr val="accent4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7" name="Picture 2" descr="C:\Users\t0ph3r\Documents\CS 4700\assets\Router.png">
            <a:extLst>
              <a:ext uri="{FF2B5EF4-FFF2-40B4-BE49-F238E27FC236}">
                <a16:creationId xmlns:a16="http://schemas.microsoft.com/office/drawing/2014/main" id="{56D49F75-C3F1-AB01-38DF-CDB3DBD151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4848" y="3734339"/>
            <a:ext cx="997508" cy="5881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9" name="Group 18">
            <a:extLst>
              <a:ext uri="{FF2B5EF4-FFF2-40B4-BE49-F238E27FC236}">
                <a16:creationId xmlns:a16="http://schemas.microsoft.com/office/drawing/2014/main" id="{9BF2BFEB-9D17-A75B-7F6B-70A2E799E768}"/>
              </a:ext>
            </a:extLst>
          </p:cNvPr>
          <p:cNvGrpSpPr/>
          <p:nvPr/>
        </p:nvGrpSpPr>
        <p:grpSpPr>
          <a:xfrm>
            <a:off x="3000419" y="3510436"/>
            <a:ext cx="1240993" cy="1035992"/>
            <a:chOff x="431085" y="2085633"/>
            <a:chExt cx="1240993" cy="1035992"/>
          </a:xfrm>
        </p:grpSpPr>
        <p:pic>
          <p:nvPicPr>
            <p:cNvPr id="20" name="Picture 19" descr="C:\Users\t0ph3r\Documents\CS 4700\assets\black_server.png">
              <a:extLst>
                <a:ext uri="{FF2B5EF4-FFF2-40B4-BE49-F238E27FC236}">
                  <a16:creationId xmlns:a16="http://schemas.microsoft.com/office/drawing/2014/main" id="{2EA4AC4E-5C37-BFD9-F4CA-F2A27B16DEE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2622" y="2085633"/>
              <a:ext cx="889456" cy="88945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2" name="Picture 21" descr="C:\Users\t0ph3r\Documents\CS 4700\assets\Chrome-Icon.png">
              <a:extLst>
                <a:ext uri="{FF2B5EF4-FFF2-40B4-BE49-F238E27FC236}">
                  <a16:creationId xmlns:a16="http://schemas.microsoft.com/office/drawing/2014/main" id="{D1FD091A-D230-6C22-5C95-28E53A33948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1085" y="2418552"/>
              <a:ext cx="703073" cy="70307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23" name="Picture 2" descr="C:\Users\t0ph3r\Documents\CS 4700\assets\cisco-switch-icon.png">
            <a:extLst>
              <a:ext uri="{FF2B5EF4-FFF2-40B4-BE49-F238E27FC236}">
                <a16:creationId xmlns:a16="http://schemas.microsoft.com/office/drawing/2014/main" id="{639A2C39-6BE1-50E0-19AD-9840379E86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72571" y="3790302"/>
            <a:ext cx="1131118" cy="4762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EC1118B8-2176-8B6F-44E8-4D9B922AFBAD}"/>
              </a:ext>
            </a:extLst>
          </p:cNvPr>
          <p:cNvCxnSpPr>
            <a:cxnSpLocks/>
            <a:stCxn id="23" idx="1"/>
          </p:cNvCxnSpPr>
          <p:nvPr/>
        </p:nvCxnSpPr>
        <p:spPr>
          <a:xfrm flipH="1">
            <a:off x="4198522" y="4028432"/>
            <a:ext cx="974049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BC271C61-BD75-881E-E0FB-DD6089CBB163}"/>
              </a:ext>
            </a:extLst>
          </p:cNvPr>
          <p:cNvCxnSpPr>
            <a:cxnSpLocks/>
            <a:stCxn id="23" idx="3"/>
            <a:endCxn id="17" idx="1"/>
          </p:cNvCxnSpPr>
          <p:nvPr/>
        </p:nvCxnSpPr>
        <p:spPr>
          <a:xfrm>
            <a:off x="6303689" y="4028432"/>
            <a:ext cx="931159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87BA2219-D8A2-ACF6-306C-C08BC45A5FD1}"/>
              </a:ext>
            </a:extLst>
          </p:cNvPr>
          <p:cNvCxnSpPr>
            <a:cxnSpLocks/>
            <a:stCxn id="60" idx="2"/>
            <a:endCxn id="17" idx="3"/>
          </p:cNvCxnSpPr>
          <p:nvPr/>
        </p:nvCxnSpPr>
        <p:spPr>
          <a:xfrm flipH="1" flipV="1">
            <a:off x="8232356" y="4028432"/>
            <a:ext cx="219069" cy="109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0" name="Cloud 59">
            <a:extLst>
              <a:ext uri="{FF2B5EF4-FFF2-40B4-BE49-F238E27FC236}">
                <a16:creationId xmlns:a16="http://schemas.microsoft.com/office/drawing/2014/main" id="{1B339C7A-DBD3-235A-D098-EDBB799851F5}"/>
              </a:ext>
            </a:extLst>
          </p:cNvPr>
          <p:cNvSpPr/>
          <p:nvPr/>
        </p:nvSpPr>
        <p:spPr>
          <a:xfrm>
            <a:off x="8448835" y="3736537"/>
            <a:ext cx="835085" cy="585988"/>
          </a:xfrm>
          <a:prstGeom prst="cloud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4F4472D1-F796-337E-EBC3-CD865A63034C}"/>
              </a:ext>
            </a:extLst>
          </p:cNvPr>
          <p:cNvCxnSpPr>
            <a:cxnSpLocks/>
            <a:endCxn id="17" idx="2"/>
          </p:cNvCxnSpPr>
          <p:nvPr/>
        </p:nvCxnSpPr>
        <p:spPr>
          <a:xfrm flipV="1">
            <a:off x="7173518" y="4322525"/>
            <a:ext cx="560084" cy="74776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7" name="Picture 3" descr="D:\Pictures\Server_icons_lnx\Icons\128X128\data_server.png">
            <a:extLst>
              <a:ext uri="{FF2B5EF4-FFF2-40B4-BE49-F238E27FC236}">
                <a16:creationId xmlns:a16="http://schemas.microsoft.com/office/drawing/2014/main" id="{24C3CAC3-EBA2-F878-6F00-3844658C97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4145" y="4667544"/>
            <a:ext cx="889456" cy="8894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8" name="TextBox 67">
            <a:extLst>
              <a:ext uri="{FF2B5EF4-FFF2-40B4-BE49-F238E27FC236}">
                <a16:creationId xmlns:a16="http://schemas.microsoft.com/office/drawing/2014/main" id="{FCADA94D-CE94-911F-5484-0DF84CB6475F}"/>
              </a:ext>
            </a:extLst>
          </p:cNvPr>
          <p:cNvSpPr txBox="1"/>
          <p:nvPr/>
        </p:nvSpPr>
        <p:spPr>
          <a:xfrm>
            <a:off x="6854639" y="2036564"/>
            <a:ext cx="1754005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Gateway</a:t>
            </a:r>
          </a:p>
          <a:p>
            <a:pPr algn="ctr"/>
            <a:r>
              <a:rPr lang="en-US" sz="2400" dirty="0"/>
              <a:t>Router</a:t>
            </a:r>
          </a:p>
          <a:p>
            <a:pPr algn="ctr"/>
            <a:r>
              <a:rPr lang="en-US" sz="2400" dirty="0"/>
              <a:t>129.10.0.1</a:t>
            </a:r>
          </a:p>
          <a:p>
            <a:pPr algn="ctr"/>
            <a:r>
              <a:rPr lang="en-US" sz="1600" dirty="0"/>
              <a:t>ef:a9:5d:3d:44:07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647538AA-7768-7795-57B3-5B2B46455720}"/>
              </a:ext>
            </a:extLst>
          </p:cNvPr>
          <p:cNvSpPr txBox="1"/>
          <p:nvPr/>
        </p:nvSpPr>
        <p:spPr>
          <a:xfrm>
            <a:off x="4859891" y="2383717"/>
            <a:ext cx="1805302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Switch</a:t>
            </a:r>
          </a:p>
          <a:p>
            <a:pPr algn="ctr"/>
            <a:endParaRPr lang="en-US" sz="2400" dirty="0"/>
          </a:p>
          <a:p>
            <a:pPr algn="ctr"/>
            <a:r>
              <a:rPr lang="en-US" sz="1600" dirty="0"/>
              <a:t>de:bb:10:8c:43:4a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BCEDE4D8-0385-8214-14BD-E2B76247C013}"/>
              </a:ext>
            </a:extLst>
          </p:cNvPr>
          <p:cNvSpPr txBox="1"/>
          <p:nvPr/>
        </p:nvSpPr>
        <p:spPr>
          <a:xfrm>
            <a:off x="2897172" y="2758015"/>
            <a:ext cx="179889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?.?.?.?</a:t>
            </a:r>
          </a:p>
          <a:p>
            <a:pPr algn="ctr"/>
            <a:r>
              <a:rPr lang="en-US" sz="1600" dirty="0"/>
              <a:t>56:67:e7:bc:93:d2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55358751-9496-D7CF-8D21-0EF0CB84B211}"/>
              </a:ext>
            </a:extLst>
          </p:cNvPr>
          <p:cNvSpPr txBox="1"/>
          <p:nvPr/>
        </p:nvSpPr>
        <p:spPr>
          <a:xfrm>
            <a:off x="6336177" y="5557000"/>
            <a:ext cx="1912767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DHCP Server</a:t>
            </a:r>
          </a:p>
          <a:p>
            <a:pPr algn="ctr"/>
            <a:r>
              <a:rPr lang="en-US" sz="2400" dirty="0"/>
              <a:t>129.10.1.1</a:t>
            </a:r>
          </a:p>
          <a:p>
            <a:pPr algn="ctr"/>
            <a:r>
              <a:rPr lang="en-US" sz="1600" dirty="0"/>
              <a:t>fe:d1:e5:bb:e6:92</a:t>
            </a:r>
          </a:p>
        </p:txBody>
      </p:sp>
      <p:sp>
        <p:nvSpPr>
          <p:cNvPr id="72" name="Speech Bubble: Rectangle 71">
            <a:extLst>
              <a:ext uri="{FF2B5EF4-FFF2-40B4-BE49-F238E27FC236}">
                <a16:creationId xmlns:a16="http://schemas.microsoft.com/office/drawing/2014/main" id="{B8574F73-2966-B1B4-A694-885A3DC29EDB}"/>
              </a:ext>
            </a:extLst>
          </p:cNvPr>
          <p:cNvSpPr/>
          <p:nvPr/>
        </p:nvSpPr>
        <p:spPr>
          <a:xfrm>
            <a:off x="8921504" y="4758744"/>
            <a:ext cx="2128556" cy="1609630"/>
          </a:xfrm>
          <a:prstGeom prst="wedgeRectCallout">
            <a:avLst>
              <a:gd name="adj1" fmla="val -98950"/>
              <a:gd name="adj2" fmla="val -24621"/>
            </a:avLst>
          </a:prstGeom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Listening on UDP port 68 for requests</a:t>
            </a:r>
          </a:p>
        </p:txBody>
      </p:sp>
      <p:sp>
        <p:nvSpPr>
          <p:cNvPr id="74" name="Speech Bubble: Rectangle 73">
            <a:extLst>
              <a:ext uri="{FF2B5EF4-FFF2-40B4-BE49-F238E27FC236}">
                <a16:creationId xmlns:a16="http://schemas.microsoft.com/office/drawing/2014/main" id="{97136F94-E8F4-E64D-17F7-D5B424271223}"/>
              </a:ext>
            </a:extLst>
          </p:cNvPr>
          <p:cNvSpPr/>
          <p:nvPr/>
        </p:nvSpPr>
        <p:spPr>
          <a:xfrm>
            <a:off x="440129" y="3223617"/>
            <a:ext cx="2128556" cy="2536052"/>
          </a:xfrm>
          <a:prstGeom prst="wedgeRectCallout">
            <a:avLst>
              <a:gd name="adj1" fmla="val 83171"/>
              <a:gd name="adj2" fmla="val -20220"/>
            </a:avLst>
          </a:prstGeom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Send a broadcast to discover the DHCP server, listen on port 67</a:t>
            </a:r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83FAA07F-D932-D323-9029-4F6CD4F6B2D7}"/>
              </a:ext>
            </a:extLst>
          </p:cNvPr>
          <p:cNvCxnSpPr>
            <a:cxnSpLocks/>
            <a:stCxn id="5" idx="0"/>
            <a:endCxn id="23" idx="2"/>
          </p:cNvCxnSpPr>
          <p:nvPr/>
        </p:nvCxnSpPr>
        <p:spPr>
          <a:xfrm flipV="1">
            <a:off x="5116000" y="4266562"/>
            <a:ext cx="622130" cy="63419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5" name="Picture 2" descr="C:\Users\t0ph3r\Documents\CS 4700\assets\cisco-switch-icon.png">
            <a:extLst>
              <a:ext uri="{FF2B5EF4-FFF2-40B4-BE49-F238E27FC236}">
                <a16:creationId xmlns:a16="http://schemas.microsoft.com/office/drawing/2014/main" id="{71FF2215-96E6-DCC9-262C-DF8D351699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8548" y="4900752"/>
            <a:ext cx="894903" cy="376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9" descr="C:\Users\t0ph3r\Documents\CS 4700\assets\black_server.png">
            <a:extLst>
              <a:ext uri="{FF2B5EF4-FFF2-40B4-BE49-F238E27FC236}">
                <a16:creationId xmlns:a16="http://schemas.microsoft.com/office/drawing/2014/main" id="{C8B1FF97-7C5E-869A-3F3F-6A73D1A589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4400" y="5578270"/>
            <a:ext cx="608243" cy="6082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11" descr="C:\Users\t0ph3r\Documents\CS 4700\assets\black_server.png">
            <a:extLst>
              <a:ext uri="{FF2B5EF4-FFF2-40B4-BE49-F238E27FC236}">
                <a16:creationId xmlns:a16="http://schemas.microsoft.com/office/drawing/2014/main" id="{0EFA345A-3FB1-ADF7-B8DD-DA08CCD914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0469" y="5607621"/>
            <a:ext cx="608243" cy="6082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04C33A37-E1EC-98C1-68B5-4F34D05F3C1B}"/>
              </a:ext>
            </a:extLst>
          </p:cNvPr>
          <p:cNvCxnSpPr>
            <a:cxnSpLocks/>
            <a:stCxn id="10" idx="0"/>
            <a:endCxn id="5" idx="1"/>
          </p:cNvCxnSpPr>
          <p:nvPr/>
        </p:nvCxnSpPr>
        <p:spPr>
          <a:xfrm flipV="1">
            <a:off x="4198522" y="5089153"/>
            <a:ext cx="470026" cy="48911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E98CE757-00FE-6602-1230-3F892E88FBB0}"/>
              </a:ext>
            </a:extLst>
          </p:cNvPr>
          <p:cNvCxnSpPr>
            <a:cxnSpLocks/>
            <a:stCxn id="12" idx="0"/>
            <a:endCxn id="5" idx="2"/>
          </p:cNvCxnSpPr>
          <p:nvPr/>
        </p:nvCxnSpPr>
        <p:spPr>
          <a:xfrm flipH="1" flipV="1">
            <a:off x="5116000" y="5277553"/>
            <a:ext cx="28591" cy="33006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3" name="Rectangle 72">
            <a:extLst>
              <a:ext uri="{FF2B5EF4-FFF2-40B4-BE49-F238E27FC236}">
                <a16:creationId xmlns:a16="http://schemas.microsoft.com/office/drawing/2014/main" id="{3A712EE4-CFA1-046D-E35B-10532E946F1F}"/>
              </a:ext>
            </a:extLst>
          </p:cNvPr>
          <p:cNvSpPr/>
          <p:nvPr/>
        </p:nvSpPr>
        <p:spPr>
          <a:xfrm>
            <a:off x="4696062" y="1912064"/>
            <a:ext cx="3992002" cy="4729436"/>
          </a:xfrm>
          <a:prstGeom prst="rect">
            <a:avLst/>
          </a:prstGeom>
          <a:solidFill>
            <a:srgbClr val="156082">
              <a:alpha val="89804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F8AF6DED-56FA-7269-4BD5-B23BB53C46D3}"/>
              </a:ext>
            </a:extLst>
          </p:cNvPr>
          <p:cNvSpPr/>
          <p:nvPr/>
        </p:nvSpPr>
        <p:spPr>
          <a:xfrm>
            <a:off x="2851046" y="4784557"/>
            <a:ext cx="1850459" cy="1860941"/>
          </a:xfrm>
          <a:prstGeom prst="rect">
            <a:avLst/>
          </a:prstGeom>
          <a:solidFill>
            <a:srgbClr val="156082">
              <a:alpha val="89804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08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" grpId="0" animBg="1"/>
      <p:bldP spid="74" grpId="0" animBg="1"/>
      <p:bldP spid="73" grpId="0" animBg="1"/>
      <p:bldP spid="2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2219D6-FCE5-173E-01E5-6BBDA95306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DHCP Protocol Sketch &amp; Message Types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67A53E3-8765-E364-7C1D-06883CD28D2B}"/>
              </a:ext>
            </a:extLst>
          </p:cNvPr>
          <p:cNvSpPr/>
          <p:nvPr/>
        </p:nvSpPr>
        <p:spPr>
          <a:xfrm>
            <a:off x="218941" y="2289216"/>
            <a:ext cx="1449604" cy="1780505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/>
              <a:t>Discover</a:t>
            </a:r>
            <a:r>
              <a:rPr lang="en-US" dirty="0"/>
              <a:t>: new client needs config information</a:t>
            </a:r>
          </a:p>
        </p:txBody>
      </p:sp>
      <p:pic>
        <p:nvPicPr>
          <p:cNvPr id="6" name="Picture 5" descr="C:\Users\t0ph3r\Documents\CS 4700\assets\black_server.png">
            <a:extLst>
              <a:ext uri="{FF2B5EF4-FFF2-40B4-BE49-F238E27FC236}">
                <a16:creationId xmlns:a16="http://schemas.microsoft.com/office/drawing/2014/main" id="{4512EE9A-5AA9-5F54-B24A-60A8508779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82" y="2041770"/>
            <a:ext cx="494894" cy="4948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47" name="Group 46">
            <a:extLst>
              <a:ext uri="{FF2B5EF4-FFF2-40B4-BE49-F238E27FC236}">
                <a16:creationId xmlns:a16="http://schemas.microsoft.com/office/drawing/2014/main" id="{4FBE5D3B-54E9-E4EA-A0B6-B2420088911A}"/>
              </a:ext>
            </a:extLst>
          </p:cNvPr>
          <p:cNvGrpSpPr/>
          <p:nvPr/>
        </p:nvGrpSpPr>
        <p:grpSpPr>
          <a:xfrm>
            <a:off x="1954969" y="2002864"/>
            <a:ext cx="1505284" cy="2066857"/>
            <a:chOff x="1954969" y="2453621"/>
            <a:chExt cx="1505284" cy="2066857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52193976-1523-A46C-F794-3507FE87C947}"/>
                </a:ext>
              </a:extLst>
            </p:cNvPr>
            <p:cNvSpPr/>
            <p:nvPr/>
          </p:nvSpPr>
          <p:spPr>
            <a:xfrm>
              <a:off x="2202416" y="2701068"/>
              <a:ext cx="1257837" cy="1819410"/>
            </a:xfrm>
            <a:prstGeom prst="rect">
              <a:avLst/>
            </a:prstGeom>
          </p:spPr>
          <p:style>
            <a:lnRef idx="2">
              <a:schemeClr val="accent3">
                <a:shade val="15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i="1" dirty="0"/>
                <a:t>Offer</a:t>
              </a:r>
              <a:r>
                <a:rPr lang="en-US" dirty="0"/>
                <a:t> config to a client </a:t>
              </a:r>
            </a:p>
          </p:txBody>
        </p:sp>
        <p:pic>
          <p:nvPicPr>
            <p:cNvPr id="7" name="Picture 3" descr="D:\Pictures\Server_icons_lnx\Icons\128X128\data_server.png">
              <a:extLst>
                <a:ext uri="{FF2B5EF4-FFF2-40B4-BE49-F238E27FC236}">
                  <a16:creationId xmlns:a16="http://schemas.microsoft.com/office/drawing/2014/main" id="{08C39CA9-EADE-A045-D7AB-75E1ED952EA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54969" y="2453621"/>
              <a:ext cx="494894" cy="49489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48" name="Group 47">
            <a:extLst>
              <a:ext uri="{FF2B5EF4-FFF2-40B4-BE49-F238E27FC236}">
                <a16:creationId xmlns:a16="http://schemas.microsoft.com/office/drawing/2014/main" id="{2537F153-5B28-A382-F899-27E5230F138E}"/>
              </a:ext>
            </a:extLst>
          </p:cNvPr>
          <p:cNvGrpSpPr/>
          <p:nvPr/>
        </p:nvGrpSpPr>
        <p:grpSpPr>
          <a:xfrm>
            <a:off x="3971454" y="2002864"/>
            <a:ext cx="1765135" cy="2027951"/>
            <a:chOff x="3971454" y="2453621"/>
            <a:chExt cx="1765135" cy="2027951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0D8F0636-569C-1A4C-F3D9-CE4F5C9FAC6C}"/>
                </a:ext>
              </a:extLst>
            </p:cNvPr>
            <p:cNvSpPr/>
            <p:nvPr/>
          </p:nvSpPr>
          <p:spPr>
            <a:xfrm>
              <a:off x="4116812" y="2701068"/>
              <a:ext cx="1619777" cy="1780504"/>
            </a:xfrm>
            <a:prstGeom prst="rect">
              <a:avLst/>
            </a:prstGeom>
          </p:spPr>
          <p:style>
            <a:lnRef idx="2">
              <a:schemeClr val="accent4">
                <a:shade val="15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ARP probe to check if the offered IP address is free</a:t>
              </a:r>
            </a:p>
          </p:txBody>
        </p:sp>
        <p:pic>
          <p:nvPicPr>
            <p:cNvPr id="9" name="Picture 8" descr="C:\Users\t0ph3r\Documents\CS 4700\assets\black_server.png">
              <a:extLst>
                <a:ext uri="{FF2B5EF4-FFF2-40B4-BE49-F238E27FC236}">
                  <a16:creationId xmlns:a16="http://schemas.microsoft.com/office/drawing/2014/main" id="{608D9E15-B276-663A-8B4B-4EEF5C1F5CD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71454" y="2453621"/>
              <a:ext cx="494894" cy="49489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49" name="Group 48">
            <a:extLst>
              <a:ext uri="{FF2B5EF4-FFF2-40B4-BE49-F238E27FC236}">
                <a16:creationId xmlns:a16="http://schemas.microsoft.com/office/drawing/2014/main" id="{3DB2DB64-1366-5978-7250-3E9EAD8DDD41}"/>
              </a:ext>
            </a:extLst>
          </p:cNvPr>
          <p:cNvGrpSpPr/>
          <p:nvPr/>
        </p:nvGrpSpPr>
        <p:grpSpPr>
          <a:xfrm>
            <a:off x="6408681" y="4404567"/>
            <a:ext cx="1541174" cy="1490259"/>
            <a:chOff x="6431459" y="1997027"/>
            <a:chExt cx="1541174" cy="1490259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8576DC16-7BA8-193A-C522-7F5FA1AB81CD}"/>
                </a:ext>
              </a:extLst>
            </p:cNvPr>
            <p:cNvSpPr/>
            <p:nvPr/>
          </p:nvSpPr>
          <p:spPr>
            <a:xfrm>
              <a:off x="6576818" y="2244474"/>
              <a:ext cx="1395815" cy="1242812"/>
            </a:xfrm>
            <a:prstGeom prst="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i="1" dirty="0"/>
                <a:t>Decline</a:t>
              </a:r>
              <a:r>
                <a:rPr lang="en-US" dirty="0"/>
                <a:t> the offered config</a:t>
              </a:r>
            </a:p>
          </p:txBody>
        </p:sp>
        <p:pic>
          <p:nvPicPr>
            <p:cNvPr id="11" name="Picture 10" descr="C:\Users\t0ph3r\Documents\CS 4700\assets\black_server.png">
              <a:extLst>
                <a:ext uri="{FF2B5EF4-FFF2-40B4-BE49-F238E27FC236}">
                  <a16:creationId xmlns:a16="http://schemas.microsoft.com/office/drawing/2014/main" id="{8F155F90-0206-796D-A6AD-4E881710D30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31459" y="1997027"/>
              <a:ext cx="494894" cy="49489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B5F0ABA0-38B2-C1C6-43AC-88201EC86F3F}"/>
              </a:ext>
            </a:extLst>
          </p:cNvPr>
          <p:cNvGrpSpPr/>
          <p:nvPr/>
        </p:nvGrpSpPr>
        <p:grpSpPr>
          <a:xfrm>
            <a:off x="6408681" y="2002864"/>
            <a:ext cx="1541174" cy="1490259"/>
            <a:chOff x="6431459" y="3835592"/>
            <a:chExt cx="1541174" cy="1490259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CBB807D0-DB23-062A-0394-8316056E2963}"/>
                </a:ext>
              </a:extLst>
            </p:cNvPr>
            <p:cNvSpPr/>
            <p:nvPr/>
          </p:nvSpPr>
          <p:spPr>
            <a:xfrm>
              <a:off x="6576818" y="4083039"/>
              <a:ext cx="1395815" cy="1242812"/>
            </a:xfrm>
            <a:prstGeom prst="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i="1" dirty="0"/>
                <a:t>Request</a:t>
              </a:r>
              <a:r>
                <a:rPr lang="en-US" dirty="0"/>
                <a:t> the offered config</a:t>
              </a:r>
            </a:p>
          </p:txBody>
        </p:sp>
        <p:pic>
          <p:nvPicPr>
            <p:cNvPr id="13" name="Picture 12" descr="C:\Users\t0ph3r\Documents\CS 4700\assets\black_server.png">
              <a:extLst>
                <a:ext uri="{FF2B5EF4-FFF2-40B4-BE49-F238E27FC236}">
                  <a16:creationId xmlns:a16="http://schemas.microsoft.com/office/drawing/2014/main" id="{3D16CFC2-F920-7A96-D1C8-E864DCE6C09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31459" y="3835592"/>
              <a:ext cx="494894" cy="49489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4" name="&quot;Not Allowed&quot; Symbol 13">
            <a:extLst>
              <a:ext uri="{FF2B5EF4-FFF2-40B4-BE49-F238E27FC236}">
                <a16:creationId xmlns:a16="http://schemas.microsoft.com/office/drawing/2014/main" id="{B945EBBA-3B46-D33D-484D-3ECC00EBF39A}"/>
              </a:ext>
            </a:extLst>
          </p:cNvPr>
          <p:cNvSpPr/>
          <p:nvPr/>
        </p:nvSpPr>
        <p:spPr>
          <a:xfrm>
            <a:off x="11013521" y="4779350"/>
            <a:ext cx="988140" cy="988140"/>
          </a:xfrm>
          <a:prstGeom prst="noSmoking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6821CE6E-0B80-2980-E114-B7C3DF054DE6}"/>
              </a:ext>
            </a:extLst>
          </p:cNvPr>
          <p:cNvGrpSpPr/>
          <p:nvPr/>
        </p:nvGrpSpPr>
        <p:grpSpPr>
          <a:xfrm>
            <a:off x="8496990" y="2002864"/>
            <a:ext cx="1721949" cy="1490259"/>
            <a:chOff x="8501021" y="4995321"/>
            <a:chExt cx="1721949" cy="1490259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DD643716-BBD4-C713-2E46-90BACF868CE5}"/>
                </a:ext>
              </a:extLst>
            </p:cNvPr>
            <p:cNvSpPr/>
            <p:nvPr/>
          </p:nvSpPr>
          <p:spPr>
            <a:xfrm>
              <a:off x="8748468" y="5242768"/>
              <a:ext cx="1474502" cy="1242812"/>
            </a:xfrm>
            <a:prstGeom prst="rect">
              <a:avLst/>
            </a:prstGeom>
          </p:spPr>
          <p:style>
            <a:lnRef idx="2">
              <a:schemeClr val="accent3">
                <a:shade val="15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i="1" dirty="0"/>
                <a:t>ACK</a:t>
              </a:r>
              <a:r>
                <a:rPr lang="en-US" dirty="0"/>
                <a:t> the client’s request </a:t>
              </a:r>
            </a:p>
          </p:txBody>
        </p:sp>
        <p:pic>
          <p:nvPicPr>
            <p:cNvPr id="16" name="Picture 3" descr="D:\Pictures\Server_icons_lnx\Icons\128X128\data_server.png">
              <a:extLst>
                <a:ext uri="{FF2B5EF4-FFF2-40B4-BE49-F238E27FC236}">
                  <a16:creationId xmlns:a16="http://schemas.microsoft.com/office/drawing/2014/main" id="{9B42356A-A807-A8F0-9B11-4EF76C17CDF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501021" y="4995321"/>
              <a:ext cx="494894" cy="49489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51" name="Group 50">
            <a:extLst>
              <a:ext uri="{FF2B5EF4-FFF2-40B4-BE49-F238E27FC236}">
                <a16:creationId xmlns:a16="http://schemas.microsoft.com/office/drawing/2014/main" id="{6548F683-E9F2-AFE7-D1D8-23FA230A8609}"/>
              </a:ext>
            </a:extLst>
          </p:cNvPr>
          <p:cNvGrpSpPr/>
          <p:nvPr/>
        </p:nvGrpSpPr>
        <p:grpSpPr>
          <a:xfrm>
            <a:off x="8496990" y="4404567"/>
            <a:ext cx="1721949" cy="1490259"/>
            <a:chOff x="8501021" y="3320437"/>
            <a:chExt cx="1721949" cy="1490259"/>
          </a:xfrm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983C85A8-A06F-105E-2E82-F5A24CD6608D}"/>
                </a:ext>
              </a:extLst>
            </p:cNvPr>
            <p:cNvSpPr/>
            <p:nvPr/>
          </p:nvSpPr>
          <p:spPr>
            <a:xfrm>
              <a:off x="8748468" y="3567884"/>
              <a:ext cx="1474502" cy="1242812"/>
            </a:xfrm>
            <a:prstGeom prst="rect">
              <a:avLst/>
            </a:prstGeom>
          </p:spPr>
          <p:style>
            <a:lnRef idx="2">
              <a:schemeClr val="accent3">
                <a:shade val="15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i="1" dirty="0"/>
                <a:t>Negative ACK</a:t>
              </a:r>
              <a:r>
                <a:rPr lang="en-US" dirty="0"/>
                <a:t> the client’s request</a:t>
              </a:r>
            </a:p>
          </p:txBody>
        </p:sp>
        <p:pic>
          <p:nvPicPr>
            <p:cNvPr id="18" name="Picture 3" descr="D:\Pictures\Server_icons_lnx\Icons\128X128\data_server.png">
              <a:extLst>
                <a:ext uri="{FF2B5EF4-FFF2-40B4-BE49-F238E27FC236}">
                  <a16:creationId xmlns:a16="http://schemas.microsoft.com/office/drawing/2014/main" id="{AAB3CB3D-7777-880E-1898-8E7A8294596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501021" y="3320437"/>
              <a:ext cx="494894" cy="49489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26978E69-94B2-9EAA-7387-CE8F325DF548}"/>
              </a:ext>
            </a:extLst>
          </p:cNvPr>
          <p:cNvGrpSpPr/>
          <p:nvPr/>
        </p:nvGrpSpPr>
        <p:grpSpPr>
          <a:xfrm>
            <a:off x="10739580" y="2002864"/>
            <a:ext cx="1378838" cy="1490259"/>
            <a:chOff x="10727296" y="4995321"/>
            <a:chExt cx="1378838" cy="1490259"/>
          </a:xfrm>
        </p:grpSpPr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9D704406-2A89-069A-E793-5D68DFBFFE43}"/>
                </a:ext>
              </a:extLst>
            </p:cNvPr>
            <p:cNvSpPr/>
            <p:nvPr/>
          </p:nvSpPr>
          <p:spPr>
            <a:xfrm>
              <a:off x="10872656" y="5242768"/>
              <a:ext cx="1233478" cy="1242812"/>
            </a:xfrm>
            <a:prstGeom prst="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i="1" dirty="0"/>
                <a:t>Release</a:t>
              </a:r>
              <a:r>
                <a:rPr lang="en-US" dirty="0"/>
                <a:t> the config</a:t>
              </a:r>
            </a:p>
          </p:txBody>
        </p:sp>
        <p:pic>
          <p:nvPicPr>
            <p:cNvPr id="20" name="Picture 19" descr="C:\Users\t0ph3r\Documents\CS 4700\assets\black_server.png">
              <a:extLst>
                <a:ext uri="{FF2B5EF4-FFF2-40B4-BE49-F238E27FC236}">
                  <a16:creationId xmlns:a16="http://schemas.microsoft.com/office/drawing/2014/main" id="{AA6A4959-54DB-F75B-A339-406010E7C65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727296" y="4995321"/>
              <a:ext cx="494894" cy="49489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79AE85EA-9F7C-323F-9535-A2D1CE2FA3F6}"/>
              </a:ext>
            </a:extLst>
          </p:cNvPr>
          <p:cNvCxnSpPr>
            <a:stCxn id="4" idx="3"/>
            <a:endCxn id="5" idx="1"/>
          </p:cNvCxnSpPr>
          <p:nvPr/>
        </p:nvCxnSpPr>
        <p:spPr>
          <a:xfrm flipV="1">
            <a:off x="1668545" y="3160016"/>
            <a:ext cx="533871" cy="19453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E3D804FF-7296-8280-0944-610AB9CCEF20}"/>
              </a:ext>
            </a:extLst>
          </p:cNvPr>
          <p:cNvCxnSpPr>
            <a:cxnSpLocks/>
            <a:stCxn id="5" idx="3"/>
            <a:endCxn id="8" idx="1"/>
          </p:cNvCxnSpPr>
          <p:nvPr/>
        </p:nvCxnSpPr>
        <p:spPr>
          <a:xfrm flipV="1">
            <a:off x="3460253" y="3140563"/>
            <a:ext cx="656559" cy="19453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D512F143-2C57-3BC3-A284-D7CFAD73AAC3}"/>
              </a:ext>
            </a:extLst>
          </p:cNvPr>
          <p:cNvCxnSpPr>
            <a:cxnSpLocks/>
            <a:stCxn id="17" idx="3"/>
            <a:endCxn id="14" idx="2"/>
          </p:cNvCxnSpPr>
          <p:nvPr/>
        </p:nvCxnSpPr>
        <p:spPr>
          <a:xfrm>
            <a:off x="10218939" y="5273420"/>
            <a:ext cx="794582" cy="0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B51C5A55-2128-134D-680C-D2B591320D7F}"/>
              </a:ext>
            </a:extLst>
          </p:cNvPr>
          <p:cNvCxnSpPr>
            <a:cxnSpLocks/>
            <a:stCxn id="15" idx="3"/>
            <a:endCxn id="19" idx="1"/>
          </p:cNvCxnSpPr>
          <p:nvPr/>
        </p:nvCxnSpPr>
        <p:spPr>
          <a:xfrm>
            <a:off x="10218939" y="2871717"/>
            <a:ext cx="666001" cy="0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4" name="Connector: Elbow 33">
            <a:extLst>
              <a:ext uri="{FF2B5EF4-FFF2-40B4-BE49-F238E27FC236}">
                <a16:creationId xmlns:a16="http://schemas.microsoft.com/office/drawing/2014/main" id="{97F24290-1C23-F7E0-8FAC-92B2092F2A22}"/>
              </a:ext>
            </a:extLst>
          </p:cNvPr>
          <p:cNvCxnSpPr>
            <a:stCxn id="8" idx="3"/>
            <a:endCxn id="10" idx="1"/>
          </p:cNvCxnSpPr>
          <p:nvPr/>
        </p:nvCxnSpPr>
        <p:spPr>
          <a:xfrm>
            <a:off x="5736589" y="3140563"/>
            <a:ext cx="817451" cy="2132857"/>
          </a:xfrm>
          <a:prstGeom prst="bentConnector3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5" name="Connector: Elbow 34">
            <a:extLst>
              <a:ext uri="{FF2B5EF4-FFF2-40B4-BE49-F238E27FC236}">
                <a16:creationId xmlns:a16="http://schemas.microsoft.com/office/drawing/2014/main" id="{DBB5302F-D428-9B13-5B93-8A185738E842}"/>
              </a:ext>
            </a:extLst>
          </p:cNvPr>
          <p:cNvCxnSpPr>
            <a:cxnSpLocks/>
            <a:stCxn id="8" idx="3"/>
            <a:endCxn id="12" idx="1"/>
          </p:cNvCxnSpPr>
          <p:nvPr/>
        </p:nvCxnSpPr>
        <p:spPr>
          <a:xfrm flipV="1">
            <a:off x="5736589" y="2871717"/>
            <a:ext cx="817451" cy="268846"/>
          </a:xfrm>
          <a:prstGeom prst="bentConnector3">
            <a:avLst/>
          </a:prstGeom>
          <a:ln w="57150"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8" name="Connector: Elbow 37">
            <a:extLst>
              <a:ext uri="{FF2B5EF4-FFF2-40B4-BE49-F238E27FC236}">
                <a16:creationId xmlns:a16="http://schemas.microsoft.com/office/drawing/2014/main" id="{36C96568-FEC4-FD27-1F77-02F644BF48FF}"/>
              </a:ext>
            </a:extLst>
          </p:cNvPr>
          <p:cNvCxnSpPr>
            <a:cxnSpLocks/>
            <a:stCxn id="12" idx="3"/>
            <a:endCxn id="17" idx="1"/>
          </p:cNvCxnSpPr>
          <p:nvPr/>
        </p:nvCxnSpPr>
        <p:spPr>
          <a:xfrm>
            <a:off x="7949855" y="2871717"/>
            <a:ext cx="794582" cy="2401703"/>
          </a:xfrm>
          <a:prstGeom prst="bentConnector3">
            <a:avLst>
              <a:gd name="adj1" fmla="val 50000"/>
            </a:avLst>
          </a:prstGeom>
          <a:ln w="57150">
            <a:solidFill>
              <a:srgbClr val="FF0000"/>
            </a:solidFill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1" name="Connector: Elbow 40">
            <a:extLst>
              <a:ext uri="{FF2B5EF4-FFF2-40B4-BE49-F238E27FC236}">
                <a16:creationId xmlns:a16="http://schemas.microsoft.com/office/drawing/2014/main" id="{353607D2-B5F3-4AC5-292B-3462A2DC6744}"/>
              </a:ext>
            </a:extLst>
          </p:cNvPr>
          <p:cNvCxnSpPr>
            <a:cxnSpLocks/>
            <a:stCxn id="12" idx="3"/>
            <a:endCxn id="15" idx="1"/>
          </p:cNvCxnSpPr>
          <p:nvPr/>
        </p:nvCxnSpPr>
        <p:spPr>
          <a:xfrm>
            <a:off x="7949855" y="2871717"/>
            <a:ext cx="794582" cy="12700"/>
          </a:xfrm>
          <a:prstGeom prst="bentConnector3">
            <a:avLst>
              <a:gd name="adj1" fmla="val 50000"/>
            </a:avLst>
          </a:prstGeom>
          <a:ln w="57150"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4" name="Connector: Elbow 43">
            <a:extLst>
              <a:ext uri="{FF2B5EF4-FFF2-40B4-BE49-F238E27FC236}">
                <a16:creationId xmlns:a16="http://schemas.microsoft.com/office/drawing/2014/main" id="{913B8B00-195A-F598-9E61-33335076251C}"/>
              </a:ext>
            </a:extLst>
          </p:cNvPr>
          <p:cNvCxnSpPr>
            <a:cxnSpLocks/>
            <a:stCxn id="10" idx="3"/>
            <a:endCxn id="14" idx="4"/>
          </p:cNvCxnSpPr>
          <p:nvPr/>
        </p:nvCxnSpPr>
        <p:spPr>
          <a:xfrm>
            <a:off x="7949855" y="5273420"/>
            <a:ext cx="3557736" cy="494070"/>
          </a:xfrm>
          <a:prstGeom prst="bentConnector4">
            <a:avLst>
              <a:gd name="adj1" fmla="val 6313"/>
              <a:gd name="adj2" fmla="val 212739"/>
            </a:avLst>
          </a:prstGeom>
          <a:ln w="57150">
            <a:solidFill>
              <a:srgbClr val="FF0000"/>
            </a:solidFill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2" name="Rectangle 61">
            <a:extLst>
              <a:ext uri="{FF2B5EF4-FFF2-40B4-BE49-F238E27FC236}">
                <a16:creationId xmlns:a16="http://schemas.microsoft.com/office/drawing/2014/main" id="{1CBFC228-3F8D-FA5B-EA00-787B355579B2}"/>
              </a:ext>
            </a:extLst>
          </p:cNvPr>
          <p:cNvSpPr/>
          <p:nvPr/>
        </p:nvSpPr>
        <p:spPr>
          <a:xfrm>
            <a:off x="73582" y="1770845"/>
            <a:ext cx="10515600" cy="2506385"/>
          </a:xfrm>
          <a:prstGeom prst="rect">
            <a:avLst/>
          </a:prstGeom>
          <a:noFill/>
          <a:ln w="762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Speech Bubble: Rectangle 20">
            <a:extLst>
              <a:ext uri="{FF2B5EF4-FFF2-40B4-BE49-F238E27FC236}">
                <a16:creationId xmlns:a16="http://schemas.microsoft.com/office/drawing/2014/main" id="{9D1E9CB6-660C-513C-A968-AE5F8A16A96C}"/>
              </a:ext>
            </a:extLst>
          </p:cNvPr>
          <p:cNvSpPr/>
          <p:nvPr/>
        </p:nvSpPr>
        <p:spPr>
          <a:xfrm>
            <a:off x="3882960" y="4367008"/>
            <a:ext cx="1619776" cy="850006"/>
          </a:xfrm>
          <a:prstGeom prst="wedgeRectCallout">
            <a:avLst>
              <a:gd name="adj1" fmla="val 13356"/>
              <a:gd name="adj2" fmla="val -101894"/>
            </a:avLst>
          </a:prstGeom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Not a DHCP message!</a:t>
            </a:r>
          </a:p>
        </p:txBody>
      </p:sp>
    </p:spTree>
    <p:extLst>
      <p:ext uri="{BB962C8B-B14F-4D97-AF65-F5344CB8AC3E}">
        <p14:creationId xmlns:p14="http://schemas.microsoft.com/office/powerpoint/2010/main" val="2606584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"/>
                            </p:stCondLst>
                            <p:childTnLst>
                              <p:par>
                                <p:cTn id="5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000"/>
                            </p:stCondLst>
                            <p:childTnLst>
                              <p:par>
                                <p:cTn id="6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"/>
                            </p:stCondLst>
                            <p:childTnLst>
                              <p:par>
                                <p:cTn id="7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62" grpId="0" animBg="1"/>
      <p:bldP spid="2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36A2DC-9DE9-F7F1-7B1E-000E90D6B9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5077"/>
            <a:ext cx="10515600" cy="920838"/>
          </a:xfrm>
        </p:spPr>
        <p:txBody>
          <a:bodyPr/>
          <a:lstStyle/>
          <a:p>
            <a:r>
              <a:rPr lang="en-US" dirty="0"/>
              <a:t>DHCP Message Format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06BBF2F-409D-370C-FB9E-92E4AA21DB63}"/>
              </a:ext>
            </a:extLst>
          </p:cNvPr>
          <p:cNvSpPr/>
          <p:nvPr/>
        </p:nvSpPr>
        <p:spPr>
          <a:xfrm>
            <a:off x="2078786" y="1063386"/>
            <a:ext cx="598893" cy="60290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AB364CD-1402-D97A-AE85-B1C266A3EE4A}"/>
              </a:ext>
            </a:extLst>
          </p:cNvPr>
          <p:cNvSpPr/>
          <p:nvPr/>
        </p:nvSpPr>
        <p:spPr>
          <a:xfrm>
            <a:off x="3886170" y="1063386"/>
            <a:ext cx="598893" cy="60290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8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90B6EF9-B30F-DDA3-E43B-33F3F3B21EDE}"/>
              </a:ext>
            </a:extLst>
          </p:cNvPr>
          <p:cNvSpPr/>
          <p:nvPr/>
        </p:nvSpPr>
        <p:spPr>
          <a:xfrm>
            <a:off x="5744080" y="1063386"/>
            <a:ext cx="598893" cy="60290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16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A5A4D1B-E069-C81E-949F-111EEE7FF5FB}"/>
              </a:ext>
            </a:extLst>
          </p:cNvPr>
          <p:cNvSpPr/>
          <p:nvPr/>
        </p:nvSpPr>
        <p:spPr>
          <a:xfrm>
            <a:off x="7612265" y="1063385"/>
            <a:ext cx="598893" cy="60290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24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D0A44FC-3A91-8ABD-2678-F871B88BD74D}"/>
              </a:ext>
            </a:extLst>
          </p:cNvPr>
          <p:cNvSpPr/>
          <p:nvPr/>
        </p:nvSpPr>
        <p:spPr>
          <a:xfrm>
            <a:off x="9402357" y="1063384"/>
            <a:ext cx="598893" cy="60290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31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232417E-A042-F53F-DD0E-938102B7F8F2}"/>
              </a:ext>
            </a:extLst>
          </p:cNvPr>
          <p:cNvSpPr/>
          <p:nvPr/>
        </p:nvSpPr>
        <p:spPr>
          <a:xfrm>
            <a:off x="6043524" y="2320573"/>
            <a:ext cx="3658278" cy="3836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Flags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2AB12A82-DCFD-11BB-7378-84CAF826DE67}"/>
              </a:ext>
            </a:extLst>
          </p:cNvPr>
          <p:cNvSpPr/>
          <p:nvPr/>
        </p:nvSpPr>
        <p:spPr>
          <a:xfrm>
            <a:off x="2374856" y="2704228"/>
            <a:ext cx="7326946" cy="3836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Client IP Address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2C027C48-6DF7-DA10-8BE2-D406F9584B98}"/>
              </a:ext>
            </a:extLst>
          </p:cNvPr>
          <p:cNvSpPr/>
          <p:nvPr/>
        </p:nvSpPr>
        <p:spPr>
          <a:xfrm>
            <a:off x="2374725" y="3087880"/>
            <a:ext cx="7332273" cy="3836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Your IP Address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051F6DD9-9965-C827-806B-C20211CB363F}"/>
              </a:ext>
            </a:extLst>
          </p:cNvPr>
          <p:cNvSpPr/>
          <p:nvPr/>
        </p:nvSpPr>
        <p:spPr>
          <a:xfrm>
            <a:off x="2374725" y="1553265"/>
            <a:ext cx="1807384" cy="3836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Opcode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E3C7E720-B22E-68B9-480B-861EB32C6525}"/>
              </a:ext>
            </a:extLst>
          </p:cNvPr>
          <p:cNvSpPr/>
          <p:nvPr/>
        </p:nvSpPr>
        <p:spPr>
          <a:xfrm>
            <a:off x="4182108" y="1553265"/>
            <a:ext cx="1857910" cy="3836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/>
              <a:t>Hdwr</a:t>
            </a:r>
            <a:r>
              <a:rPr lang="en-US" sz="2400" dirty="0"/>
              <a:t>. Type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736DC0C2-8FAD-D5F1-B5C4-575EFCD221E7}"/>
              </a:ext>
            </a:extLst>
          </p:cNvPr>
          <p:cNvSpPr/>
          <p:nvPr/>
        </p:nvSpPr>
        <p:spPr>
          <a:xfrm>
            <a:off x="6040018" y="1548848"/>
            <a:ext cx="1807384" cy="3836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/>
              <a:t>Hdwr</a:t>
            </a:r>
            <a:r>
              <a:rPr lang="en-US" sz="2400" dirty="0"/>
              <a:t>. Len.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2B93911C-F5CE-F6C4-6B61-70348CB34A28}"/>
              </a:ext>
            </a:extLst>
          </p:cNvPr>
          <p:cNvSpPr/>
          <p:nvPr/>
        </p:nvSpPr>
        <p:spPr>
          <a:xfrm>
            <a:off x="7847401" y="1548848"/>
            <a:ext cx="1857910" cy="3836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Hop Count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FEA97728-52DC-FD8C-0E9B-05F962BA5E61}"/>
              </a:ext>
            </a:extLst>
          </p:cNvPr>
          <p:cNvSpPr/>
          <p:nvPr/>
        </p:nvSpPr>
        <p:spPr>
          <a:xfrm>
            <a:off x="2374725" y="1932503"/>
            <a:ext cx="7326946" cy="3836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Transaction ID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C619A631-83B3-90DB-B972-410603F51017}"/>
              </a:ext>
            </a:extLst>
          </p:cNvPr>
          <p:cNvSpPr/>
          <p:nvPr/>
        </p:nvSpPr>
        <p:spPr>
          <a:xfrm>
            <a:off x="2378232" y="2324990"/>
            <a:ext cx="3658278" cy="3836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Number of Seconds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1FA45F66-2DC8-C04A-B230-4AD62E167DB9}"/>
              </a:ext>
            </a:extLst>
          </p:cNvPr>
          <p:cNvSpPr/>
          <p:nvPr/>
        </p:nvSpPr>
        <p:spPr>
          <a:xfrm>
            <a:off x="2377518" y="3467118"/>
            <a:ext cx="7326946" cy="3836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Server IP Address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5D28C725-8E3D-2866-8D1B-3AB17838A58A}"/>
              </a:ext>
            </a:extLst>
          </p:cNvPr>
          <p:cNvSpPr/>
          <p:nvPr/>
        </p:nvSpPr>
        <p:spPr>
          <a:xfrm>
            <a:off x="2377387" y="3850770"/>
            <a:ext cx="7324284" cy="3836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Relay Router IP Address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888FA919-FCA0-C27E-AE65-E377A730684D}"/>
              </a:ext>
            </a:extLst>
          </p:cNvPr>
          <p:cNvSpPr/>
          <p:nvPr/>
        </p:nvSpPr>
        <p:spPr>
          <a:xfrm>
            <a:off x="2384175" y="5766309"/>
            <a:ext cx="7324284" cy="383652"/>
          </a:xfrm>
          <a:prstGeom prst="rect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Options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7ED9B71B-D453-9EAA-FFB1-390B6A319D53}"/>
              </a:ext>
            </a:extLst>
          </p:cNvPr>
          <p:cNvSpPr/>
          <p:nvPr/>
        </p:nvSpPr>
        <p:spPr>
          <a:xfrm>
            <a:off x="2378851" y="4240529"/>
            <a:ext cx="7326946" cy="3836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Client Hardware Address (16 bytes)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3852E659-306B-958F-E1E2-E46D2C0ED449}"/>
              </a:ext>
            </a:extLst>
          </p:cNvPr>
          <p:cNvSpPr/>
          <p:nvPr/>
        </p:nvSpPr>
        <p:spPr>
          <a:xfrm>
            <a:off x="2378720" y="4624181"/>
            <a:ext cx="7332273" cy="3836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Server Name (64 bytes)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674643AD-F0B9-0646-5B9D-6A5DF7FA395B}"/>
              </a:ext>
            </a:extLst>
          </p:cNvPr>
          <p:cNvSpPr/>
          <p:nvPr/>
        </p:nvSpPr>
        <p:spPr>
          <a:xfrm>
            <a:off x="2381513" y="5003419"/>
            <a:ext cx="7326946" cy="3836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Boot File Name (128 bytes)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905CD399-E887-2B18-CEBF-D1E1EF1D7DC2}"/>
              </a:ext>
            </a:extLst>
          </p:cNvPr>
          <p:cNvSpPr/>
          <p:nvPr/>
        </p:nvSpPr>
        <p:spPr>
          <a:xfrm>
            <a:off x="2381382" y="5387071"/>
            <a:ext cx="7324284" cy="383652"/>
          </a:xfrm>
          <a:prstGeom prst="rect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Magic Delimiter (= 0x63825363)</a:t>
            </a:r>
          </a:p>
        </p:txBody>
      </p:sp>
      <p:sp>
        <p:nvSpPr>
          <p:cNvPr id="49" name="Speech Bubble: Rectangle 48">
            <a:extLst>
              <a:ext uri="{FF2B5EF4-FFF2-40B4-BE49-F238E27FC236}">
                <a16:creationId xmlns:a16="http://schemas.microsoft.com/office/drawing/2014/main" id="{AF64A1D3-AE99-2807-6E88-1217D314331B}"/>
              </a:ext>
            </a:extLst>
          </p:cNvPr>
          <p:cNvSpPr/>
          <p:nvPr/>
        </p:nvSpPr>
        <p:spPr>
          <a:xfrm>
            <a:off x="88633" y="1258143"/>
            <a:ext cx="2033600" cy="1899634"/>
          </a:xfrm>
          <a:prstGeom prst="wedgeRectCallout">
            <a:avLst>
              <a:gd name="adj1" fmla="val 68463"/>
              <a:gd name="adj2" fmla="val 36737"/>
            </a:avLst>
          </a:prstGeom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The client’s current IP address; may be 0.0.0.0</a:t>
            </a:r>
          </a:p>
        </p:txBody>
      </p:sp>
      <p:sp>
        <p:nvSpPr>
          <p:cNvPr id="54" name="Speech Bubble: Rectangle 53">
            <a:extLst>
              <a:ext uri="{FF2B5EF4-FFF2-40B4-BE49-F238E27FC236}">
                <a16:creationId xmlns:a16="http://schemas.microsoft.com/office/drawing/2014/main" id="{2340D5B0-C5FF-585E-E8FC-C363CB234807}"/>
              </a:ext>
            </a:extLst>
          </p:cNvPr>
          <p:cNvSpPr/>
          <p:nvPr/>
        </p:nvSpPr>
        <p:spPr>
          <a:xfrm>
            <a:off x="88633" y="3293323"/>
            <a:ext cx="2033600" cy="1899634"/>
          </a:xfrm>
          <a:prstGeom prst="wedgeRectCallout">
            <a:avLst>
              <a:gd name="adj1" fmla="val 66246"/>
              <a:gd name="adj2" fmla="val -52077"/>
            </a:avLst>
          </a:prstGeom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The client’s new IP address, otherwise 0.0.0.0</a:t>
            </a:r>
          </a:p>
        </p:txBody>
      </p:sp>
      <p:sp>
        <p:nvSpPr>
          <p:cNvPr id="55" name="Speech Bubble: Rectangle 54">
            <a:extLst>
              <a:ext uri="{FF2B5EF4-FFF2-40B4-BE49-F238E27FC236}">
                <a16:creationId xmlns:a16="http://schemas.microsoft.com/office/drawing/2014/main" id="{E6B22978-D395-F604-4525-20FCD2041A20}"/>
              </a:ext>
            </a:extLst>
          </p:cNvPr>
          <p:cNvSpPr/>
          <p:nvPr/>
        </p:nvSpPr>
        <p:spPr>
          <a:xfrm>
            <a:off x="10011772" y="1258143"/>
            <a:ext cx="2033600" cy="1899634"/>
          </a:xfrm>
          <a:prstGeom prst="wedgeRectCallout">
            <a:avLst>
              <a:gd name="adj1" fmla="val -76881"/>
              <a:gd name="adj2" fmla="val 77754"/>
            </a:avLst>
          </a:prstGeom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The DHCP servers’ IP address; initially 0.0.0.0</a:t>
            </a:r>
          </a:p>
        </p:txBody>
      </p:sp>
      <p:sp>
        <p:nvSpPr>
          <p:cNvPr id="56" name="Speech Bubble: Rectangle 55">
            <a:extLst>
              <a:ext uri="{FF2B5EF4-FFF2-40B4-BE49-F238E27FC236}">
                <a16:creationId xmlns:a16="http://schemas.microsoft.com/office/drawing/2014/main" id="{B71E8218-89FB-9899-9593-24B434322017}"/>
              </a:ext>
            </a:extLst>
          </p:cNvPr>
          <p:cNvSpPr/>
          <p:nvPr/>
        </p:nvSpPr>
        <p:spPr>
          <a:xfrm>
            <a:off x="10004082" y="3658943"/>
            <a:ext cx="2033600" cy="2027079"/>
          </a:xfrm>
          <a:prstGeom prst="wedgeRectCallout">
            <a:avLst>
              <a:gd name="adj1" fmla="val -75614"/>
              <a:gd name="adj2" fmla="val -32160"/>
            </a:avLst>
          </a:prstGeom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The DHCP relay router’s address; initially 0.0.0.0</a:t>
            </a:r>
          </a:p>
        </p:txBody>
      </p:sp>
      <p:sp>
        <p:nvSpPr>
          <p:cNvPr id="57" name="Speech Bubble: Rectangle 56">
            <a:extLst>
              <a:ext uri="{FF2B5EF4-FFF2-40B4-BE49-F238E27FC236}">
                <a16:creationId xmlns:a16="http://schemas.microsoft.com/office/drawing/2014/main" id="{C05DE59A-0098-C0EB-BE7A-B00CC89C7E52}"/>
              </a:ext>
            </a:extLst>
          </p:cNvPr>
          <p:cNvSpPr/>
          <p:nvPr/>
        </p:nvSpPr>
        <p:spPr>
          <a:xfrm>
            <a:off x="251348" y="141028"/>
            <a:ext cx="2840431" cy="1167298"/>
          </a:xfrm>
          <a:prstGeom prst="wedgeRectCallout">
            <a:avLst>
              <a:gd name="adj1" fmla="val 35364"/>
              <a:gd name="adj2" fmla="val 86938"/>
            </a:avLst>
          </a:prstGeom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1 for client message, 2 for server message</a:t>
            </a:r>
          </a:p>
        </p:txBody>
      </p:sp>
      <p:sp>
        <p:nvSpPr>
          <p:cNvPr id="58" name="Speech Bubble: Rectangle 57">
            <a:extLst>
              <a:ext uri="{FF2B5EF4-FFF2-40B4-BE49-F238E27FC236}">
                <a16:creationId xmlns:a16="http://schemas.microsoft.com/office/drawing/2014/main" id="{4CEE978D-E026-A2E1-3048-8A002B5239F1}"/>
              </a:ext>
            </a:extLst>
          </p:cNvPr>
          <p:cNvSpPr/>
          <p:nvPr/>
        </p:nvSpPr>
        <p:spPr>
          <a:xfrm>
            <a:off x="9005549" y="117175"/>
            <a:ext cx="2840431" cy="1167298"/>
          </a:xfrm>
          <a:prstGeom prst="wedgeRectCallout">
            <a:avLst>
              <a:gd name="adj1" fmla="val -32875"/>
              <a:gd name="adj2" fmla="val 84731"/>
            </a:avLst>
          </a:prstGeom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Message dropped when count == 0</a:t>
            </a:r>
          </a:p>
        </p:txBody>
      </p:sp>
      <p:sp>
        <p:nvSpPr>
          <p:cNvPr id="59" name="Speech Bubble: Rectangle 58">
            <a:extLst>
              <a:ext uri="{FF2B5EF4-FFF2-40B4-BE49-F238E27FC236}">
                <a16:creationId xmlns:a16="http://schemas.microsoft.com/office/drawing/2014/main" id="{EA909380-2CE3-8C30-96B4-E691556D9D13}"/>
              </a:ext>
            </a:extLst>
          </p:cNvPr>
          <p:cNvSpPr/>
          <p:nvPr/>
        </p:nvSpPr>
        <p:spPr>
          <a:xfrm>
            <a:off x="3499001" y="143187"/>
            <a:ext cx="5194238" cy="1167298"/>
          </a:xfrm>
          <a:prstGeom prst="wedgeRectCallout">
            <a:avLst>
              <a:gd name="adj1" fmla="val -5601"/>
              <a:gd name="adj2" fmla="val 113417"/>
            </a:avLst>
          </a:prstGeom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Random integer, used to link requests to responses (same as DNS)</a:t>
            </a: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1C9CDBBA-70AA-D6F9-8377-F6B3655E4482}"/>
              </a:ext>
            </a:extLst>
          </p:cNvPr>
          <p:cNvSpPr/>
          <p:nvPr/>
        </p:nvSpPr>
        <p:spPr>
          <a:xfrm>
            <a:off x="2384143" y="4621974"/>
            <a:ext cx="7332273" cy="38365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0x0 (Vestigial)</a:t>
            </a: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40BEA1C9-F0B3-8452-F99C-48714673F7F1}"/>
              </a:ext>
            </a:extLst>
          </p:cNvPr>
          <p:cNvSpPr/>
          <p:nvPr/>
        </p:nvSpPr>
        <p:spPr>
          <a:xfrm>
            <a:off x="2381382" y="5001131"/>
            <a:ext cx="7332273" cy="38365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0x0 (Vestigial)</a:t>
            </a: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969C73E4-556A-968B-77F5-A9E51090E5F9}"/>
              </a:ext>
            </a:extLst>
          </p:cNvPr>
          <p:cNvSpPr/>
          <p:nvPr/>
        </p:nvSpPr>
        <p:spPr>
          <a:xfrm>
            <a:off x="2384143" y="2321677"/>
            <a:ext cx="7332273" cy="38365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0x0 (Vestigial)</a:t>
            </a:r>
          </a:p>
        </p:txBody>
      </p:sp>
      <p:sp>
        <p:nvSpPr>
          <p:cNvPr id="63" name="Speech Bubble: Rectangle 62">
            <a:extLst>
              <a:ext uri="{FF2B5EF4-FFF2-40B4-BE49-F238E27FC236}">
                <a16:creationId xmlns:a16="http://schemas.microsoft.com/office/drawing/2014/main" id="{04FB2C46-6348-1D54-2488-F761E328DEC2}"/>
              </a:ext>
            </a:extLst>
          </p:cNvPr>
          <p:cNvSpPr/>
          <p:nvPr/>
        </p:nvSpPr>
        <p:spPr>
          <a:xfrm>
            <a:off x="2814763" y="141028"/>
            <a:ext cx="2333717" cy="1167298"/>
          </a:xfrm>
          <a:prstGeom prst="wedgeRectCallout">
            <a:avLst>
              <a:gd name="adj1" fmla="val 35364"/>
              <a:gd name="adj2" fmla="val 86938"/>
            </a:avLst>
          </a:prstGeom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1 for Ethernet</a:t>
            </a:r>
          </a:p>
        </p:txBody>
      </p:sp>
      <p:sp>
        <p:nvSpPr>
          <p:cNvPr id="64" name="Speech Bubble: Rectangle 63">
            <a:extLst>
              <a:ext uri="{FF2B5EF4-FFF2-40B4-BE49-F238E27FC236}">
                <a16:creationId xmlns:a16="http://schemas.microsoft.com/office/drawing/2014/main" id="{9A1F368D-CAE0-D9FA-4F23-360A6C44B86F}"/>
              </a:ext>
            </a:extLst>
          </p:cNvPr>
          <p:cNvSpPr/>
          <p:nvPr/>
        </p:nvSpPr>
        <p:spPr>
          <a:xfrm>
            <a:off x="5601164" y="122573"/>
            <a:ext cx="3901555" cy="1167298"/>
          </a:xfrm>
          <a:prstGeom prst="wedgeRectCallout">
            <a:avLst>
              <a:gd name="adj1" fmla="val -6228"/>
              <a:gd name="adj2" fmla="val 79215"/>
            </a:avLst>
          </a:prstGeom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6 for Ethernet</a:t>
            </a:r>
          </a:p>
          <a:p>
            <a:pPr algn="ctr"/>
            <a:r>
              <a:rPr lang="en-US" sz="2400" dirty="0"/>
              <a:t>(MAC addresses are 6 bytes)</a:t>
            </a:r>
          </a:p>
        </p:txBody>
      </p:sp>
      <p:sp>
        <p:nvSpPr>
          <p:cNvPr id="65" name="Speech Bubble: Rectangle 64">
            <a:extLst>
              <a:ext uri="{FF2B5EF4-FFF2-40B4-BE49-F238E27FC236}">
                <a16:creationId xmlns:a16="http://schemas.microsoft.com/office/drawing/2014/main" id="{B9FB5BD4-429E-2BAD-4915-4F68C8136D3A}"/>
              </a:ext>
            </a:extLst>
          </p:cNvPr>
          <p:cNvSpPr/>
          <p:nvPr/>
        </p:nvSpPr>
        <p:spPr>
          <a:xfrm>
            <a:off x="84507" y="3721037"/>
            <a:ext cx="2040356" cy="1801874"/>
          </a:xfrm>
          <a:prstGeom prst="wedgeRectCallout">
            <a:avLst>
              <a:gd name="adj1" fmla="val 86875"/>
              <a:gd name="adj2" fmla="val -7270"/>
            </a:avLst>
          </a:prstGeom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Client’s MAC address (padded)</a:t>
            </a:r>
          </a:p>
        </p:txBody>
      </p:sp>
    </p:spTree>
    <p:extLst>
      <p:ext uri="{BB962C8B-B14F-4D97-AF65-F5344CB8AC3E}">
        <p14:creationId xmlns:p14="http://schemas.microsoft.com/office/powerpoint/2010/main" val="2991245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50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42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500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42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42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500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"/>
                            </p:stCondLst>
                            <p:childTnLst>
                              <p:par>
                                <p:cTn id="5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500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42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500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42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500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500"/>
                            </p:stCondLst>
                            <p:childTnLst>
                              <p:par>
                                <p:cTn id="9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animBg="1"/>
      <p:bldP spid="49" grpId="1" animBg="1"/>
      <p:bldP spid="54" grpId="0" animBg="1"/>
      <p:bldP spid="54" grpId="1" animBg="1"/>
      <p:bldP spid="55" grpId="0" animBg="1"/>
      <p:bldP spid="55" grpId="1" animBg="1"/>
      <p:bldP spid="56" grpId="0" animBg="1"/>
      <p:bldP spid="56" grpId="1" animBg="1"/>
      <p:bldP spid="57" grpId="0" animBg="1"/>
      <p:bldP spid="57" grpId="1" animBg="1"/>
      <p:bldP spid="58" grpId="0" animBg="1"/>
      <p:bldP spid="58" grpId="1" animBg="1"/>
      <p:bldP spid="59" grpId="0" animBg="1"/>
      <p:bldP spid="59" grpId="1" animBg="1"/>
      <p:bldP spid="60" grpId="0" animBg="1"/>
      <p:bldP spid="61" grpId="0" animBg="1"/>
      <p:bldP spid="62" grpId="0" animBg="1"/>
      <p:bldP spid="63" grpId="0" animBg="1"/>
      <p:bldP spid="64" grpId="0" animBg="1"/>
      <p:bldP spid="6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3107BC4-B740-B137-0F22-6C57EFC54B9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extBox 46">
            <a:extLst>
              <a:ext uri="{FF2B5EF4-FFF2-40B4-BE49-F238E27FC236}">
                <a16:creationId xmlns:a16="http://schemas.microsoft.com/office/drawing/2014/main" id="{AC0276C0-6439-07B6-D3CC-8C1CA7812353}"/>
              </a:ext>
            </a:extLst>
          </p:cNvPr>
          <p:cNvSpPr txBox="1"/>
          <p:nvPr/>
        </p:nvSpPr>
        <p:spPr>
          <a:xfrm>
            <a:off x="225818" y="858496"/>
            <a:ext cx="139172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Ethernet</a:t>
            </a:r>
          </a:p>
          <a:p>
            <a:r>
              <a:rPr lang="en-US" sz="2400" b="1" dirty="0"/>
              <a:t>Header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D03E62C5-9FAF-A879-4071-155F10E116A4}"/>
              </a:ext>
            </a:extLst>
          </p:cNvPr>
          <p:cNvSpPr txBox="1"/>
          <p:nvPr/>
        </p:nvSpPr>
        <p:spPr>
          <a:xfrm>
            <a:off x="225818" y="2553332"/>
            <a:ext cx="121700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IPv4</a:t>
            </a:r>
          </a:p>
          <a:p>
            <a:r>
              <a:rPr lang="en-US" sz="2400" b="1" dirty="0"/>
              <a:t>Header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5C619941-71CD-5DC3-9468-EF1B5DE10169}"/>
              </a:ext>
            </a:extLst>
          </p:cNvPr>
          <p:cNvSpPr txBox="1"/>
          <p:nvPr/>
        </p:nvSpPr>
        <p:spPr>
          <a:xfrm>
            <a:off x="225818" y="4029311"/>
            <a:ext cx="121700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UDP</a:t>
            </a:r>
          </a:p>
          <a:p>
            <a:r>
              <a:rPr lang="en-US" sz="2400" b="1" dirty="0"/>
              <a:t>Header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68ADB36B-8779-9D0E-42CF-A74865065244}"/>
              </a:ext>
            </a:extLst>
          </p:cNvPr>
          <p:cNvSpPr/>
          <p:nvPr/>
        </p:nvSpPr>
        <p:spPr>
          <a:xfrm>
            <a:off x="5940492" y="3942229"/>
            <a:ext cx="3658278" cy="38365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/>
              <a:t>Dest</a:t>
            </a:r>
            <a:r>
              <a:rPr lang="en-US" sz="2400" dirty="0"/>
              <a:t> Port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045BA394-C446-4DDB-0775-A7A20537C7C8}"/>
              </a:ext>
            </a:extLst>
          </p:cNvPr>
          <p:cNvSpPr/>
          <p:nvPr/>
        </p:nvSpPr>
        <p:spPr>
          <a:xfrm>
            <a:off x="2275200" y="4321119"/>
            <a:ext cx="3665293" cy="38365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Datagram Length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02482EFC-460D-53EA-9D08-01A493961269}"/>
              </a:ext>
            </a:extLst>
          </p:cNvPr>
          <p:cNvSpPr/>
          <p:nvPr/>
        </p:nvSpPr>
        <p:spPr>
          <a:xfrm>
            <a:off x="2275199" y="3942502"/>
            <a:ext cx="3665293" cy="377769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Source Port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FB707E2A-DAEC-66F0-EC69-6056AA088B0C}"/>
              </a:ext>
            </a:extLst>
          </p:cNvPr>
          <p:cNvSpPr/>
          <p:nvPr/>
        </p:nvSpPr>
        <p:spPr>
          <a:xfrm>
            <a:off x="5940492" y="4320271"/>
            <a:ext cx="3658278" cy="38365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Checksum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B4BA46-E600-78D2-8044-895BF935DC11}"/>
              </a:ext>
            </a:extLst>
          </p:cNvPr>
          <p:cNvSpPr txBox="1"/>
          <p:nvPr/>
        </p:nvSpPr>
        <p:spPr>
          <a:xfrm>
            <a:off x="225818" y="5505703"/>
            <a:ext cx="203735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DHCP</a:t>
            </a:r>
          </a:p>
          <a:p>
            <a:r>
              <a:rPr lang="en-US" sz="2400" b="1" dirty="0"/>
              <a:t>Message</a:t>
            </a:r>
          </a:p>
          <a:p>
            <a:r>
              <a:rPr lang="en-US" sz="2400" b="1" dirty="0"/>
              <a:t>(abbreviated)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E530673-44ED-CE45-560F-952B426F8C12}"/>
              </a:ext>
            </a:extLst>
          </p:cNvPr>
          <p:cNvSpPr/>
          <p:nvPr/>
        </p:nvSpPr>
        <p:spPr>
          <a:xfrm>
            <a:off x="2271956" y="4854114"/>
            <a:ext cx="7326946" cy="3836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Client IP Address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DFA1775-F50F-313F-4B8D-49E3FF4A31A7}"/>
              </a:ext>
            </a:extLst>
          </p:cNvPr>
          <p:cNvSpPr/>
          <p:nvPr/>
        </p:nvSpPr>
        <p:spPr>
          <a:xfrm>
            <a:off x="2271825" y="5237766"/>
            <a:ext cx="7332273" cy="3836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Your IP Address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A9FBD7BB-1CA3-2718-FC94-C04625C4E4D2}"/>
              </a:ext>
            </a:extLst>
          </p:cNvPr>
          <p:cNvSpPr/>
          <p:nvPr/>
        </p:nvSpPr>
        <p:spPr>
          <a:xfrm>
            <a:off x="2274618" y="5617004"/>
            <a:ext cx="7326946" cy="3836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Server IP Address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D68DE434-0704-C875-9CBE-8674256AD85F}"/>
              </a:ext>
            </a:extLst>
          </p:cNvPr>
          <p:cNvSpPr/>
          <p:nvPr/>
        </p:nvSpPr>
        <p:spPr>
          <a:xfrm>
            <a:off x="2274487" y="6000656"/>
            <a:ext cx="7324284" cy="3836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Relay Router IP Address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0720E824-E9E0-6BCD-3B54-82DC68B747FA}"/>
              </a:ext>
            </a:extLst>
          </p:cNvPr>
          <p:cNvSpPr/>
          <p:nvPr/>
        </p:nvSpPr>
        <p:spPr>
          <a:xfrm>
            <a:off x="2275951" y="6390415"/>
            <a:ext cx="7326946" cy="3836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Client Hardware Address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F88B70AF-A599-141E-5A28-7541F3537125}"/>
              </a:ext>
            </a:extLst>
          </p:cNvPr>
          <p:cNvSpPr/>
          <p:nvPr/>
        </p:nvSpPr>
        <p:spPr>
          <a:xfrm>
            <a:off x="2261353" y="1903705"/>
            <a:ext cx="857458" cy="3836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Version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61BFD087-B441-2440-E24A-CDE14C9C8D68}"/>
              </a:ext>
            </a:extLst>
          </p:cNvPr>
          <p:cNvSpPr/>
          <p:nvPr/>
        </p:nvSpPr>
        <p:spPr>
          <a:xfrm>
            <a:off x="3118812" y="1903703"/>
            <a:ext cx="949925" cy="3836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/>
              <a:t>HLen</a:t>
            </a:r>
            <a:endParaRPr lang="en-US" sz="2400" dirty="0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89964B86-E7B5-6C18-9030-4894B67230C7}"/>
              </a:ext>
            </a:extLst>
          </p:cNvPr>
          <p:cNvSpPr/>
          <p:nvPr/>
        </p:nvSpPr>
        <p:spPr>
          <a:xfrm>
            <a:off x="4068736" y="1903705"/>
            <a:ext cx="1857910" cy="3836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DSCP/ECN</a:t>
            </a:r>
            <a:endParaRPr lang="en-US" sz="2400" dirty="0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0054530E-9366-C8A9-839E-BFA8E582E06C}"/>
              </a:ext>
            </a:extLst>
          </p:cNvPr>
          <p:cNvSpPr/>
          <p:nvPr/>
        </p:nvSpPr>
        <p:spPr>
          <a:xfrm>
            <a:off x="5926646" y="1903702"/>
            <a:ext cx="3658278" cy="3836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Datagram Length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C8D84225-5A4B-BF5E-29FB-BDF8A37176BB}"/>
              </a:ext>
            </a:extLst>
          </p:cNvPr>
          <p:cNvSpPr/>
          <p:nvPr/>
        </p:nvSpPr>
        <p:spPr>
          <a:xfrm>
            <a:off x="1961907" y="1413818"/>
            <a:ext cx="598893" cy="60290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C59D3AC2-2E43-07BA-3DAA-33EC92760820}"/>
              </a:ext>
            </a:extLst>
          </p:cNvPr>
          <p:cNvSpPr/>
          <p:nvPr/>
        </p:nvSpPr>
        <p:spPr>
          <a:xfrm>
            <a:off x="3769291" y="1413818"/>
            <a:ext cx="598893" cy="60290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8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D88D760B-D13A-1B53-BB6E-B004A297A71B}"/>
              </a:ext>
            </a:extLst>
          </p:cNvPr>
          <p:cNvSpPr/>
          <p:nvPr/>
        </p:nvSpPr>
        <p:spPr>
          <a:xfrm>
            <a:off x="5627201" y="1413818"/>
            <a:ext cx="598893" cy="60290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16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CAD248D3-8153-B57C-2A0A-BFD3EFE27063}"/>
              </a:ext>
            </a:extLst>
          </p:cNvPr>
          <p:cNvSpPr/>
          <p:nvPr/>
        </p:nvSpPr>
        <p:spPr>
          <a:xfrm>
            <a:off x="7495386" y="1413817"/>
            <a:ext cx="598893" cy="60290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24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B46CFCB6-3B8D-21BA-B68C-A051BA227647}"/>
              </a:ext>
            </a:extLst>
          </p:cNvPr>
          <p:cNvSpPr/>
          <p:nvPr/>
        </p:nvSpPr>
        <p:spPr>
          <a:xfrm>
            <a:off x="9285478" y="1413816"/>
            <a:ext cx="598893" cy="60290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31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DDFF5875-EA6E-ED3F-B862-713CFD8922D8}"/>
              </a:ext>
            </a:extLst>
          </p:cNvPr>
          <p:cNvSpPr/>
          <p:nvPr/>
        </p:nvSpPr>
        <p:spPr>
          <a:xfrm>
            <a:off x="2819366" y="1413818"/>
            <a:ext cx="598893" cy="60290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1AD0B380-B42A-1198-DA6B-1A8A1E2C5E31}"/>
              </a:ext>
            </a:extLst>
          </p:cNvPr>
          <p:cNvSpPr/>
          <p:nvPr/>
        </p:nvSpPr>
        <p:spPr>
          <a:xfrm>
            <a:off x="4679985" y="1413815"/>
            <a:ext cx="598893" cy="60290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12</a:t>
            </a: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EB377204-B14D-E2B0-0A21-623A67366096}"/>
              </a:ext>
            </a:extLst>
          </p:cNvPr>
          <p:cNvSpPr/>
          <p:nvPr/>
        </p:nvSpPr>
        <p:spPr>
          <a:xfrm>
            <a:off x="6363272" y="1413818"/>
            <a:ext cx="598893" cy="60290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19</a:t>
            </a: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667ABB0-73B8-EB1F-9878-1B27AC5A12BB}"/>
              </a:ext>
            </a:extLst>
          </p:cNvPr>
          <p:cNvSpPr/>
          <p:nvPr/>
        </p:nvSpPr>
        <p:spPr>
          <a:xfrm>
            <a:off x="2261354" y="2287357"/>
            <a:ext cx="3665293" cy="3836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Identifier</a:t>
            </a: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6F160A9D-F736-341E-2FA3-89BF742756E4}"/>
              </a:ext>
            </a:extLst>
          </p:cNvPr>
          <p:cNvSpPr/>
          <p:nvPr/>
        </p:nvSpPr>
        <p:spPr>
          <a:xfrm>
            <a:off x="5926646" y="2287359"/>
            <a:ext cx="729974" cy="3836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Flags</a:t>
            </a: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C39E6E10-2F41-BA0F-DE3C-56A1672B8827}"/>
              </a:ext>
            </a:extLst>
          </p:cNvPr>
          <p:cNvSpPr/>
          <p:nvPr/>
        </p:nvSpPr>
        <p:spPr>
          <a:xfrm>
            <a:off x="6662717" y="2287356"/>
            <a:ext cx="2922207" cy="3836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Offset</a:t>
            </a: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9875533B-315A-FDE2-DD05-6F51F4D5B086}"/>
              </a:ext>
            </a:extLst>
          </p:cNvPr>
          <p:cNvSpPr/>
          <p:nvPr/>
        </p:nvSpPr>
        <p:spPr>
          <a:xfrm>
            <a:off x="2261352" y="2671008"/>
            <a:ext cx="1807384" cy="3836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TTL</a:t>
            </a: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1FB8C7AA-7029-8C1D-7B65-5FC9CA0C8263}"/>
              </a:ext>
            </a:extLst>
          </p:cNvPr>
          <p:cNvSpPr/>
          <p:nvPr/>
        </p:nvSpPr>
        <p:spPr>
          <a:xfrm>
            <a:off x="4068735" y="2671008"/>
            <a:ext cx="1857910" cy="3836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Protocol</a:t>
            </a: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C0429C6C-BDFE-3E6D-39A8-215184224DF7}"/>
              </a:ext>
            </a:extLst>
          </p:cNvPr>
          <p:cNvSpPr/>
          <p:nvPr/>
        </p:nvSpPr>
        <p:spPr>
          <a:xfrm>
            <a:off x="5926645" y="2671005"/>
            <a:ext cx="3658278" cy="3836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Checksum</a:t>
            </a: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90A6FC98-1252-207F-C460-6A8E985F1044}"/>
              </a:ext>
            </a:extLst>
          </p:cNvPr>
          <p:cNvSpPr/>
          <p:nvPr/>
        </p:nvSpPr>
        <p:spPr>
          <a:xfrm>
            <a:off x="2257977" y="3054660"/>
            <a:ext cx="7326946" cy="3836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Source IP Address</a:t>
            </a: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40112E80-7F43-090C-1B44-BB1FCA707253}"/>
              </a:ext>
            </a:extLst>
          </p:cNvPr>
          <p:cNvSpPr/>
          <p:nvPr/>
        </p:nvSpPr>
        <p:spPr>
          <a:xfrm>
            <a:off x="2263173" y="3438312"/>
            <a:ext cx="7326946" cy="3836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Destination IP Address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AE1A8F28-E203-AF5D-C0E1-2A24615EB83B}"/>
              </a:ext>
            </a:extLst>
          </p:cNvPr>
          <p:cNvSpPr txBox="1"/>
          <p:nvPr/>
        </p:nvSpPr>
        <p:spPr>
          <a:xfrm>
            <a:off x="1864970" y="624205"/>
            <a:ext cx="3497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0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BD39C462-AE72-EADF-6DB4-A6A927777E87}"/>
              </a:ext>
            </a:extLst>
          </p:cNvPr>
          <p:cNvSpPr txBox="1"/>
          <p:nvPr/>
        </p:nvSpPr>
        <p:spPr>
          <a:xfrm>
            <a:off x="4748822" y="624204"/>
            <a:ext cx="5148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48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01EDECC1-AFA0-175F-EBB7-7B487493EB35}"/>
              </a:ext>
            </a:extLst>
          </p:cNvPr>
          <p:cNvSpPr txBox="1"/>
          <p:nvPr/>
        </p:nvSpPr>
        <p:spPr>
          <a:xfrm>
            <a:off x="7755175" y="624204"/>
            <a:ext cx="5148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96</a:t>
            </a: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1D9C2EB6-3BE0-2D04-5B9F-D49AE60872BA}"/>
              </a:ext>
            </a:extLst>
          </p:cNvPr>
          <p:cNvSpPr/>
          <p:nvPr/>
        </p:nvSpPr>
        <p:spPr>
          <a:xfrm>
            <a:off x="2039858" y="1010822"/>
            <a:ext cx="2986380" cy="3836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Source MAC Address</a:t>
            </a: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6F70127B-7B66-D84A-F46D-E85AD773DB82}"/>
              </a:ext>
            </a:extLst>
          </p:cNvPr>
          <p:cNvSpPr/>
          <p:nvPr/>
        </p:nvSpPr>
        <p:spPr>
          <a:xfrm>
            <a:off x="5026238" y="1010818"/>
            <a:ext cx="2986380" cy="3836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/>
              <a:t>Dest</a:t>
            </a:r>
            <a:r>
              <a:rPr lang="en-US" sz="2400" dirty="0"/>
              <a:t>. MAC Address</a:t>
            </a: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667AA7AE-E3FB-7915-BA3D-8683F8BA809F}"/>
              </a:ext>
            </a:extLst>
          </p:cNvPr>
          <p:cNvSpPr/>
          <p:nvPr/>
        </p:nvSpPr>
        <p:spPr>
          <a:xfrm>
            <a:off x="8032591" y="1010818"/>
            <a:ext cx="1696276" cy="3836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Frame Len.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2FD6EAF1-DA18-CE35-881F-DD3492EAB240}"/>
              </a:ext>
            </a:extLst>
          </p:cNvPr>
          <p:cNvSpPr txBox="1"/>
          <p:nvPr/>
        </p:nvSpPr>
        <p:spPr>
          <a:xfrm>
            <a:off x="9388870" y="624203"/>
            <a:ext cx="6799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112</a:t>
            </a:r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7C228325-6D2C-BF63-E9CF-B80E9790427F}"/>
              </a:ext>
            </a:extLst>
          </p:cNvPr>
          <p:cNvSpPr/>
          <p:nvPr/>
        </p:nvSpPr>
        <p:spPr>
          <a:xfrm>
            <a:off x="2261354" y="1896383"/>
            <a:ext cx="857458" cy="383652"/>
          </a:xfrm>
          <a:prstGeom prst="rect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4</a:t>
            </a:r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C3A6B783-3AC0-9267-5336-D7B8D1B5D31F}"/>
              </a:ext>
            </a:extLst>
          </p:cNvPr>
          <p:cNvSpPr/>
          <p:nvPr/>
        </p:nvSpPr>
        <p:spPr>
          <a:xfrm>
            <a:off x="3118813" y="1896381"/>
            <a:ext cx="949925" cy="383652"/>
          </a:xfrm>
          <a:prstGeom prst="rect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5</a:t>
            </a:r>
          </a:p>
        </p:txBody>
      </p:sp>
      <p:sp>
        <p:nvSpPr>
          <p:cNvPr id="90" name="Rectangle 89">
            <a:extLst>
              <a:ext uri="{FF2B5EF4-FFF2-40B4-BE49-F238E27FC236}">
                <a16:creationId xmlns:a16="http://schemas.microsoft.com/office/drawing/2014/main" id="{05E8D7BF-EFBA-97CF-41EA-0FD4ECAB0E8E}"/>
              </a:ext>
            </a:extLst>
          </p:cNvPr>
          <p:cNvSpPr/>
          <p:nvPr/>
        </p:nvSpPr>
        <p:spPr>
          <a:xfrm>
            <a:off x="4068737" y="1896383"/>
            <a:ext cx="1857910" cy="383652"/>
          </a:xfrm>
          <a:prstGeom prst="rect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0</a:t>
            </a:r>
            <a:endParaRPr lang="en-US" sz="2400" dirty="0"/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80CBBA51-6103-CF70-5C13-FD9170744446}"/>
              </a:ext>
            </a:extLst>
          </p:cNvPr>
          <p:cNvSpPr/>
          <p:nvPr/>
        </p:nvSpPr>
        <p:spPr>
          <a:xfrm>
            <a:off x="2261355" y="2280035"/>
            <a:ext cx="3665293" cy="383652"/>
          </a:xfrm>
          <a:prstGeom prst="rect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0</a:t>
            </a:r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8E65D3F6-011A-F804-91C3-A9B324B62187}"/>
              </a:ext>
            </a:extLst>
          </p:cNvPr>
          <p:cNvSpPr/>
          <p:nvPr/>
        </p:nvSpPr>
        <p:spPr>
          <a:xfrm>
            <a:off x="5926647" y="2280037"/>
            <a:ext cx="729974" cy="383652"/>
          </a:xfrm>
          <a:prstGeom prst="rect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0</a:t>
            </a:r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A61519C9-1DD7-4F95-E7AC-745D5843AA56}"/>
              </a:ext>
            </a:extLst>
          </p:cNvPr>
          <p:cNvSpPr/>
          <p:nvPr/>
        </p:nvSpPr>
        <p:spPr>
          <a:xfrm>
            <a:off x="6662718" y="2280034"/>
            <a:ext cx="2922207" cy="383652"/>
          </a:xfrm>
          <a:prstGeom prst="rect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0</a:t>
            </a:r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179B22B1-CEFD-F668-1A6B-1ED98810F383}"/>
              </a:ext>
            </a:extLst>
          </p:cNvPr>
          <p:cNvSpPr/>
          <p:nvPr/>
        </p:nvSpPr>
        <p:spPr>
          <a:xfrm>
            <a:off x="2261353" y="2663686"/>
            <a:ext cx="1807384" cy="383652"/>
          </a:xfrm>
          <a:prstGeom prst="rect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32</a:t>
            </a:r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CA2C2DBE-BF15-6D7B-33BD-2F6E7B5CFF67}"/>
              </a:ext>
            </a:extLst>
          </p:cNvPr>
          <p:cNvSpPr/>
          <p:nvPr/>
        </p:nvSpPr>
        <p:spPr>
          <a:xfrm>
            <a:off x="4068736" y="2663686"/>
            <a:ext cx="1857910" cy="383652"/>
          </a:xfrm>
          <a:prstGeom prst="rect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17</a:t>
            </a:r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8CCD885A-BCE6-A565-8645-012A95A3F7BD}"/>
              </a:ext>
            </a:extLst>
          </p:cNvPr>
          <p:cNvSpPr/>
          <p:nvPr/>
        </p:nvSpPr>
        <p:spPr>
          <a:xfrm>
            <a:off x="2039859" y="1005952"/>
            <a:ext cx="2986380" cy="383652"/>
          </a:xfrm>
          <a:prstGeom prst="rect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[Client MAC </a:t>
            </a:r>
            <a:r>
              <a:rPr lang="en-US" sz="2400" dirty="0" err="1"/>
              <a:t>Addr</a:t>
            </a:r>
            <a:r>
              <a:rPr lang="en-US" sz="2400" dirty="0"/>
              <a:t>.]</a:t>
            </a:r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F4FEC970-2679-D70E-62DA-C854AF7D059B}"/>
              </a:ext>
            </a:extLst>
          </p:cNvPr>
          <p:cNvSpPr/>
          <p:nvPr/>
        </p:nvSpPr>
        <p:spPr>
          <a:xfrm>
            <a:off x="5939085" y="3941619"/>
            <a:ext cx="3658278" cy="383652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68</a:t>
            </a:r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3ED6FE21-EBDC-BA54-146A-2692A3716662}"/>
              </a:ext>
            </a:extLst>
          </p:cNvPr>
          <p:cNvSpPr/>
          <p:nvPr/>
        </p:nvSpPr>
        <p:spPr>
          <a:xfrm>
            <a:off x="2273792" y="3941892"/>
            <a:ext cx="3665293" cy="377769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67</a:t>
            </a:r>
          </a:p>
        </p:txBody>
      </p:sp>
      <p:sp>
        <p:nvSpPr>
          <p:cNvPr id="99" name="Rectangle 98">
            <a:extLst>
              <a:ext uri="{FF2B5EF4-FFF2-40B4-BE49-F238E27FC236}">
                <a16:creationId xmlns:a16="http://schemas.microsoft.com/office/drawing/2014/main" id="{0F5ACD03-4112-3AF6-0B49-08C581048835}"/>
              </a:ext>
            </a:extLst>
          </p:cNvPr>
          <p:cNvSpPr/>
          <p:nvPr/>
        </p:nvSpPr>
        <p:spPr>
          <a:xfrm>
            <a:off x="5927616" y="1896990"/>
            <a:ext cx="3658278" cy="383652"/>
          </a:xfrm>
          <a:prstGeom prst="rect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[Calculate]</a:t>
            </a:r>
          </a:p>
        </p:txBody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75EB5C40-B01D-FDF0-7C69-9DFDD89B97AC}"/>
              </a:ext>
            </a:extLst>
          </p:cNvPr>
          <p:cNvSpPr/>
          <p:nvPr/>
        </p:nvSpPr>
        <p:spPr>
          <a:xfrm>
            <a:off x="5927615" y="2664293"/>
            <a:ext cx="3658278" cy="383652"/>
          </a:xfrm>
          <a:prstGeom prst="rect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[Calculate]</a:t>
            </a:r>
          </a:p>
        </p:txBody>
      </p:sp>
      <p:sp>
        <p:nvSpPr>
          <p:cNvPr id="101" name="Rectangle 100">
            <a:extLst>
              <a:ext uri="{FF2B5EF4-FFF2-40B4-BE49-F238E27FC236}">
                <a16:creationId xmlns:a16="http://schemas.microsoft.com/office/drawing/2014/main" id="{0ACA65BE-3B8C-A639-1A98-6EB1CD20D83E}"/>
              </a:ext>
            </a:extLst>
          </p:cNvPr>
          <p:cNvSpPr/>
          <p:nvPr/>
        </p:nvSpPr>
        <p:spPr>
          <a:xfrm>
            <a:off x="8027779" y="1013001"/>
            <a:ext cx="1696276" cy="383652"/>
          </a:xfrm>
          <a:prstGeom prst="rect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[Calculate]</a:t>
            </a:r>
          </a:p>
        </p:txBody>
      </p:sp>
      <p:sp>
        <p:nvSpPr>
          <p:cNvPr id="102" name="Rectangle 101">
            <a:extLst>
              <a:ext uri="{FF2B5EF4-FFF2-40B4-BE49-F238E27FC236}">
                <a16:creationId xmlns:a16="http://schemas.microsoft.com/office/drawing/2014/main" id="{05C4AE7C-7A19-6F9D-A7D5-6747B321CF13}"/>
              </a:ext>
            </a:extLst>
          </p:cNvPr>
          <p:cNvSpPr/>
          <p:nvPr/>
        </p:nvSpPr>
        <p:spPr>
          <a:xfrm>
            <a:off x="2275200" y="4327339"/>
            <a:ext cx="3665293" cy="383652"/>
          </a:xfrm>
          <a:prstGeom prst="rect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[Calculate]</a:t>
            </a:r>
          </a:p>
        </p:txBody>
      </p:sp>
      <p:sp>
        <p:nvSpPr>
          <p:cNvPr id="103" name="Rectangle 102">
            <a:extLst>
              <a:ext uri="{FF2B5EF4-FFF2-40B4-BE49-F238E27FC236}">
                <a16:creationId xmlns:a16="http://schemas.microsoft.com/office/drawing/2014/main" id="{CBDEE893-645F-A100-E759-B5D71942164B}"/>
              </a:ext>
            </a:extLst>
          </p:cNvPr>
          <p:cNvSpPr/>
          <p:nvPr/>
        </p:nvSpPr>
        <p:spPr>
          <a:xfrm>
            <a:off x="5940492" y="4326491"/>
            <a:ext cx="3658278" cy="383652"/>
          </a:xfrm>
          <a:prstGeom prst="rect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[Calculate]</a:t>
            </a:r>
          </a:p>
        </p:txBody>
      </p:sp>
      <p:sp>
        <p:nvSpPr>
          <p:cNvPr id="104" name="Rectangle 103">
            <a:extLst>
              <a:ext uri="{FF2B5EF4-FFF2-40B4-BE49-F238E27FC236}">
                <a16:creationId xmlns:a16="http://schemas.microsoft.com/office/drawing/2014/main" id="{0A54BC46-EA35-CD7A-BE75-89CBBBD0F24D}"/>
              </a:ext>
            </a:extLst>
          </p:cNvPr>
          <p:cNvSpPr/>
          <p:nvPr/>
        </p:nvSpPr>
        <p:spPr>
          <a:xfrm>
            <a:off x="2259220" y="3050226"/>
            <a:ext cx="7326946" cy="383652"/>
          </a:xfrm>
          <a:prstGeom prst="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0.0.0.0</a:t>
            </a:r>
          </a:p>
        </p:txBody>
      </p:sp>
      <p:sp>
        <p:nvSpPr>
          <p:cNvPr id="105" name="Rectangle 104">
            <a:extLst>
              <a:ext uri="{FF2B5EF4-FFF2-40B4-BE49-F238E27FC236}">
                <a16:creationId xmlns:a16="http://schemas.microsoft.com/office/drawing/2014/main" id="{4764B155-EAE6-80FB-BECE-83A197E64AA8}"/>
              </a:ext>
            </a:extLst>
          </p:cNvPr>
          <p:cNvSpPr/>
          <p:nvPr/>
        </p:nvSpPr>
        <p:spPr>
          <a:xfrm>
            <a:off x="2257977" y="3433878"/>
            <a:ext cx="7326946" cy="383652"/>
          </a:xfrm>
          <a:prstGeom prst="rect">
            <a:avLst/>
          </a:prstGeom>
          <a:solidFill>
            <a:schemeClr val="accent5"/>
          </a:solidFill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255.255.255.255</a:t>
            </a:r>
          </a:p>
        </p:txBody>
      </p:sp>
      <p:sp>
        <p:nvSpPr>
          <p:cNvPr id="106" name="Rectangle 105">
            <a:extLst>
              <a:ext uri="{FF2B5EF4-FFF2-40B4-BE49-F238E27FC236}">
                <a16:creationId xmlns:a16="http://schemas.microsoft.com/office/drawing/2014/main" id="{6A54AA17-10D7-C5FB-4823-22AEF5DCA147}"/>
              </a:ext>
            </a:extLst>
          </p:cNvPr>
          <p:cNvSpPr/>
          <p:nvPr/>
        </p:nvSpPr>
        <p:spPr>
          <a:xfrm>
            <a:off x="5040359" y="1013089"/>
            <a:ext cx="2986380" cy="383652"/>
          </a:xfrm>
          <a:prstGeom prst="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FF:FF:FF:FF:FF:FF</a:t>
            </a:r>
          </a:p>
        </p:txBody>
      </p:sp>
      <p:sp>
        <p:nvSpPr>
          <p:cNvPr id="107" name="Rectangle 106">
            <a:extLst>
              <a:ext uri="{FF2B5EF4-FFF2-40B4-BE49-F238E27FC236}">
                <a16:creationId xmlns:a16="http://schemas.microsoft.com/office/drawing/2014/main" id="{59E8DD54-03C7-2E60-E84A-2F87C6660813}"/>
              </a:ext>
            </a:extLst>
          </p:cNvPr>
          <p:cNvSpPr/>
          <p:nvPr/>
        </p:nvSpPr>
        <p:spPr>
          <a:xfrm>
            <a:off x="2277152" y="4847704"/>
            <a:ext cx="7326946" cy="383652"/>
          </a:xfrm>
          <a:prstGeom prst="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0.0.0.0</a:t>
            </a:r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6D404965-D6DA-E7D3-F567-14490A1F7BBD}"/>
              </a:ext>
            </a:extLst>
          </p:cNvPr>
          <p:cNvSpPr/>
          <p:nvPr/>
        </p:nvSpPr>
        <p:spPr>
          <a:xfrm>
            <a:off x="2276100" y="6390949"/>
            <a:ext cx="7327997" cy="383652"/>
          </a:xfrm>
          <a:prstGeom prst="rect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[Client MAC </a:t>
            </a:r>
            <a:r>
              <a:rPr lang="en-US" sz="2400" dirty="0" err="1"/>
              <a:t>Addr</a:t>
            </a:r>
            <a:r>
              <a:rPr lang="en-US" sz="2400" dirty="0"/>
              <a:t>.]</a:t>
            </a:r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id="{9C1AB28F-CE80-F905-01A0-CAD46C447BC1}"/>
              </a:ext>
            </a:extLst>
          </p:cNvPr>
          <p:cNvSpPr/>
          <p:nvPr/>
        </p:nvSpPr>
        <p:spPr>
          <a:xfrm>
            <a:off x="2273792" y="5232202"/>
            <a:ext cx="7326946" cy="383652"/>
          </a:xfrm>
          <a:prstGeom prst="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0.0.0.0</a:t>
            </a:r>
          </a:p>
        </p:txBody>
      </p:sp>
      <p:sp>
        <p:nvSpPr>
          <p:cNvPr id="110" name="Rectangle 109">
            <a:extLst>
              <a:ext uri="{FF2B5EF4-FFF2-40B4-BE49-F238E27FC236}">
                <a16:creationId xmlns:a16="http://schemas.microsoft.com/office/drawing/2014/main" id="{6F814CA6-322A-7B8E-7373-56C8E16FC920}"/>
              </a:ext>
            </a:extLst>
          </p:cNvPr>
          <p:cNvSpPr/>
          <p:nvPr/>
        </p:nvSpPr>
        <p:spPr>
          <a:xfrm>
            <a:off x="2284605" y="5621086"/>
            <a:ext cx="7326946" cy="383652"/>
          </a:xfrm>
          <a:prstGeom prst="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0.0.0.0</a:t>
            </a:r>
          </a:p>
        </p:txBody>
      </p:sp>
      <p:sp>
        <p:nvSpPr>
          <p:cNvPr id="111" name="Rectangle 110">
            <a:extLst>
              <a:ext uri="{FF2B5EF4-FFF2-40B4-BE49-F238E27FC236}">
                <a16:creationId xmlns:a16="http://schemas.microsoft.com/office/drawing/2014/main" id="{DC87F944-531C-EEED-38C3-3F00E18FEE72}"/>
              </a:ext>
            </a:extLst>
          </p:cNvPr>
          <p:cNvSpPr/>
          <p:nvPr/>
        </p:nvSpPr>
        <p:spPr>
          <a:xfrm>
            <a:off x="2284605" y="6002681"/>
            <a:ext cx="7326946" cy="383652"/>
          </a:xfrm>
          <a:prstGeom prst="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0.0.0.0</a:t>
            </a:r>
          </a:p>
        </p:txBody>
      </p:sp>
      <p:sp>
        <p:nvSpPr>
          <p:cNvPr id="112" name="Speech Bubble: Rectangle 111">
            <a:extLst>
              <a:ext uri="{FF2B5EF4-FFF2-40B4-BE49-F238E27FC236}">
                <a16:creationId xmlns:a16="http://schemas.microsoft.com/office/drawing/2014/main" id="{B36B348B-01B8-7A9D-0E8F-D24DFB68E125}"/>
              </a:ext>
            </a:extLst>
          </p:cNvPr>
          <p:cNvSpPr/>
          <p:nvPr/>
        </p:nvSpPr>
        <p:spPr>
          <a:xfrm>
            <a:off x="9904502" y="3261260"/>
            <a:ext cx="2128556" cy="1609630"/>
          </a:xfrm>
          <a:prstGeom prst="wedgeRectCallout">
            <a:avLst>
              <a:gd name="adj1" fmla="val -89874"/>
              <a:gd name="adj2" fmla="val -46224"/>
            </a:avLst>
          </a:prstGeom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Client’s IP address is unknown</a:t>
            </a:r>
          </a:p>
        </p:txBody>
      </p:sp>
      <p:sp>
        <p:nvSpPr>
          <p:cNvPr id="113" name="Speech Bubble: Rectangle 112">
            <a:extLst>
              <a:ext uri="{FF2B5EF4-FFF2-40B4-BE49-F238E27FC236}">
                <a16:creationId xmlns:a16="http://schemas.microsoft.com/office/drawing/2014/main" id="{A69B202B-B14E-0E56-B28F-13057744C79F}"/>
              </a:ext>
            </a:extLst>
          </p:cNvPr>
          <p:cNvSpPr/>
          <p:nvPr/>
        </p:nvSpPr>
        <p:spPr>
          <a:xfrm>
            <a:off x="9914848" y="5020685"/>
            <a:ext cx="2128556" cy="1609630"/>
          </a:xfrm>
          <a:prstGeom prst="wedgeRectCallout">
            <a:avLst>
              <a:gd name="adj1" fmla="val -89874"/>
              <a:gd name="adj2" fmla="val -46224"/>
            </a:avLst>
          </a:prstGeom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Client, server, and relay  IP addresses are unknown</a:t>
            </a:r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C535D881-0A5B-437F-9786-0CE9FB400655}"/>
              </a:ext>
            </a:extLst>
          </p:cNvPr>
          <p:cNvSpPr/>
          <p:nvPr/>
        </p:nvSpPr>
        <p:spPr>
          <a:xfrm>
            <a:off x="9898215" y="1319655"/>
            <a:ext cx="2067967" cy="1751527"/>
          </a:xfrm>
          <a:prstGeom prst="rect">
            <a:avLst/>
          </a:prstGeom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Broadcast destination MAC and IP address</a:t>
            </a:r>
          </a:p>
        </p:txBody>
      </p:sp>
      <p:cxnSp>
        <p:nvCxnSpPr>
          <p:cNvPr id="115" name="Straight Arrow Connector 114">
            <a:extLst>
              <a:ext uri="{FF2B5EF4-FFF2-40B4-BE49-F238E27FC236}">
                <a16:creationId xmlns:a16="http://schemas.microsoft.com/office/drawing/2014/main" id="{C1CC7A58-CA1B-8744-7927-8C3C674A3678}"/>
              </a:ext>
            </a:extLst>
          </p:cNvPr>
          <p:cNvCxnSpPr>
            <a:stCxn id="114" idx="1"/>
          </p:cNvCxnSpPr>
          <p:nvPr/>
        </p:nvCxnSpPr>
        <p:spPr>
          <a:xfrm flipH="1" flipV="1">
            <a:off x="7809970" y="1345413"/>
            <a:ext cx="2088245" cy="850006"/>
          </a:xfrm>
          <a:prstGeom prst="straightConnector1">
            <a:avLst/>
          </a:prstGeom>
          <a:ln w="76200"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16" name="Straight Arrow Connector 115">
            <a:extLst>
              <a:ext uri="{FF2B5EF4-FFF2-40B4-BE49-F238E27FC236}">
                <a16:creationId xmlns:a16="http://schemas.microsoft.com/office/drawing/2014/main" id="{BCFB91FC-FB09-E2F4-9158-1C9FF8BF83B0}"/>
              </a:ext>
            </a:extLst>
          </p:cNvPr>
          <p:cNvCxnSpPr>
            <a:cxnSpLocks/>
            <a:stCxn id="114" idx="1"/>
          </p:cNvCxnSpPr>
          <p:nvPr/>
        </p:nvCxnSpPr>
        <p:spPr>
          <a:xfrm flipH="1">
            <a:off x="7959144" y="2195419"/>
            <a:ext cx="1939071" cy="1526793"/>
          </a:xfrm>
          <a:prstGeom prst="straightConnector1">
            <a:avLst/>
          </a:prstGeom>
          <a:ln w="76200"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17" name="TextBox 116">
            <a:extLst>
              <a:ext uri="{FF2B5EF4-FFF2-40B4-BE49-F238E27FC236}">
                <a16:creationId xmlns:a16="http://schemas.microsoft.com/office/drawing/2014/main" id="{0D8E9449-69B9-E6DC-A6FE-A4A9B7DF8A00}"/>
              </a:ext>
            </a:extLst>
          </p:cNvPr>
          <p:cNvSpPr txBox="1"/>
          <p:nvPr/>
        </p:nvSpPr>
        <p:spPr>
          <a:xfrm>
            <a:off x="232578" y="44848"/>
            <a:ext cx="460786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/>
              <a:t>DHCP Discovery Packet</a:t>
            </a:r>
          </a:p>
        </p:txBody>
      </p:sp>
    </p:spTree>
    <p:extLst>
      <p:ext uri="{BB962C8B-B14F-4D97-AF65-F5344CB8AC3E}">
        <p14:creationId xmlns:p14="http://schemas.microsoft.com/office/powerpoint/2010/main" val="638421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500"/>
                            </p:stCondLst>
                            <p:childTnLst>
                              <p:par>
                                <p:cTn id="7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500"/>
                            </p:stCondLst>
                            <p:childTnLst>
                              <p:par>
                                <p:cTn id="9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1000"/>
                            </p:stCondLst>
                            <p:childTnLst>
                              <p:par>
                                <p:cTn id="10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3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6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" grpId="0" animBg="1"/>
      <p:bldP spid="89" grpId="0" animBg="1"/>
      <p:bldP spid="90" grpId="0" animBg="1"/>
      <p:bldP spid="91" grpId="0" animBg="1"/>
      <p:bldP spid="92" grpId="0" animBg="1"/>
      <p:bldP spid="93" grpId="0" animBg="1"/>
      <p:bldP spid="94" grpId="0" animBg="1"/>
      <p:bldP spid="95" grpId="0" animBg="1"/>
      <p:bldP spid="96" grpId="0" animBg="1"/>
      <p:bldP spid="97" grpId="0" animBg="1"/>
      <p:bldP spid="98" grpId="0" animBg="1"/>
      <p:bldP spid="99" grpId="0" animBg="1"/>
      <p:bldP spid="100" grpId="0" animBg="1"/>
      <p:bldP spid="101" grpId="0" animBg="1"/>
      <p:bldP spid="102" grpId="0" animBg="1"/>
      <p:bldP spid="103" grpId="0" animBg="1"/>
      <p:bldP spid="104" grpId="0" animBg="1"/>
      <p:bldP spid="105" grpId="0" animBg="1"/>
      <p:bldP spid="106" grpId="0" animBg="1"/>
      <p:bldP spid="107" grpId="0" animBg="1"/>
      <p:bldP spid="108" grpId="0" animBg="1"/>
      <p:bldP spid="109" grpId="0" animBg="1"/>
      <p:bldP spid="110" grpId="0" animBg="1"/>
      <p:bldP spid="111" grpId="0" animBg="1"/>
      <p:bldP spid="112" grpId="0" animBg="1"/>
      <p:bldP spid="113" grpId="0" animBg="1"/>
      <p:bldP spid="11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2867824-890A-58AD-32F0-4E4C784A36F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E1F9FACD-A22A-F623-CDCA-24090D1B2C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DHCP Discovery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7FC8667-4483-A582-FC13-709BBB637F0E}"/>
              </a:ext>
            </a:extLst>
          </p:cNvPr>
          <p:cNvSpPr/>
          <p:nvPr/>
        </p:nvSpPr>
        <p:spPr>
          <a:xfrm>
            <a:off x="2861235" y="1916063"/>
            <a:ext cx="5826829" cy="4729436"/>
          </a:xfrm>
          <a:prstGeom prst="rect">
            <a:avLst/>
          </a:prstGeom>
          <a:solidFill>
            <a:schemeClr val="accent4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7" name="Picture 2" descr="C:\Users\t0ph3r\Documents\CS 4700\assets\Router.png">
            <a:extLst>
              <a:ext uri="{FF2B5EF4-FFF2-40B4-BE49-F238E27FC236}">
                <a16:creationId xmlns:a16="http://schemas.microsoft.com/office/drawing/2014/main" id="{05ECED29-3B95-0730-CD2E-ACCF9316A6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4848" y="3734339"/>
            <a:ext cx="997508" cy="5881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9" name="Group 18">
            <a:extLst>
              <a:ext uri="{FF2B5EF4-FFF2-40B4-BE49-F238E27FC236}">
                <a16:creationId xmlns:a16="http://schemas.microsoft.com/office/drawing/2014/main" id="{AB30848B-E969-B9F3-E981-72A2CC569940}"/>
              </a:ext>
            </a:extLst>
          </p:cNvPr>
          <p:cNvGrpSpPr/>
          <p:nvPr/>
        </p:nvGrpSpPr>
        <p:grpSpPr>
          <a:xfrm>
            <a:off x="3000419" y="3510436"/>
            <a:ext cx="1240993" cy="1035992"/>
            <a:chOff x="431085" y="2085633"/>
            <a:chExt cx="1240993" cy="1035992"/>
          </a:xfrm>
        </p:grpSpPr>
        <p:pic>
          <p:nvPicPr>
            <p:cNvPr id="20" name="Picture 19" descr="C:\Users\t0ph3r\Documents\CS 4700\assets\black_server.png">
              <a:extLst>
                <a:ext uri="{FF2B5EF4-FFF2-40B4-BE49-F238E27FC236}">
                  <a16:creationId xmlns:a16="http://schemas.microsoft.com/office/drawing/2014/main" id="{89EF2A39-A3ED-DB39-C348-01A1615306D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2622" y="2085633"/>
              <a:ext cx="889456" cy="88945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2" name="Picture 21" descr="C:\Users\t0ph3r\Documents\CS 4700\assets\Chrome-Icon.png">
              <a:extLst>
                <a:ext uri="{FF2B5EF4-FFF2-40B4-BE49-F238E27FC236}">
                  <a16:creationId xmlns:a16="http://schemas.microsoft.com/office/drawing/2014/main" id="{1F6CC5DF-6213-B52F-0028-29B6E85C9F0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1085" y="2418552"/>
              <a:ext cx="703073" cy="70307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23" name="Picture 2" descr="C:\Users\t0ph3r\Documents\CS 4700\assets\cisco-switch-icon.png">
            <a:extLst>
              <a:ext uri="{FF2B5EF4-FFF2-40B4-BE49-F238E27FC236}">
                <a16:creationId xmlns:a16="http://schemas.microsoft.com/office/drawing/2014/main" id="{A943E65F-C594-AB59-ABAB-D134264CCA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72571" y="3790302"/>
            <a:ext cx="1131118" cy="4762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779C279F-481B-1CD4-10F1-58151209EBCA}"/>
              </a:ext>
            </a:extLst>
          </p:cNvPr>
          <p:cNvCxnSpPr>
            <a:cxnSpLocks/>
            <a:stCxn id="23" idx="1"/>
          </p:cNvCxnSpPr>
          <p:nvPr/>
        </p:nvCxnSpPr>
        <p:spPr>
          <a:xfrm flipH="1">
            <a:off x="4198522" y="4028432"/>
            <a:ext cx="974049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4573190F-1275-6A83-70A4-F5BF0C9CA7A5}"/>
              </a:ext>
            </a:extLst>
          </p:cNvPr>
          <p:cNvCxnSpPr>
            <a:cxnSpLocks/>
            <a:stCxn id="23" idx="3"/>
            <a:endCxn id="17" idx="1"/>
          </p:cNvCxnSpPr>
          <p:nvPr/>
        </p:nvCxnSpPr>
        <p:spPr>
          <a:xfrm>
            <a:off x="6303689" y="4028432"/>
            <a:ext cx="931159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313AAA5B-B5AA-2F1A-FA8F-178BFE6EB51A}"/>
              </a:ext>
            </a:extLst>
          </p:cNvPr>
          <p:cNvCxnSpPr>
            <a:cxnSpLocks/>
            <a:stCxn id="60" idx="2"/>
            <a:endCxn id="17" idx="3"/>
          </p:cNvCxnSpPr>
          <p:nvPr/>
        </p:nvCxnSpPr>
        <p:spPr>
          <a:xfrm flipH="1" flipV="1">
            <a:off x="8232356" y="4028432"/>
            <a:ext cx="219069" cy="109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0" name="Cloud 59">
            <a:extLst>
              <a:ext uri="{FF2B5EF4-FFF2-40B4-BE49-F238E27FC236}">
                <a16:creationId xmlns:a16="http://schemas.microsoft.com/office/drawing/2014/main" id="{375C781E-D6E6-EB3F-8A04-96BF61ADC183}"/>
              </a:ext>
            </a:extLst>
          </p:cNvPr>
          <p:cNvSpPr/>
          <p:nvPr/>
        </p:nvSpPr>
        <p:spPr>
          <a:xfrm>
            <a:off x="8448835" y="3736537"/>
            <a:ext cx="835085" cy="585988"/>
          </a:xfrm>
          <a:prstGeom prst="cloud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AAE64B6E-2D76-4F0C-C9DD-C7291E937A41}"/>
              </a:ext>
            </a:extLst>
          </p:cNvPr>
          <p:cNvCxnSpPr>
            <a:cxnSpLocks/>
            <a:endCxn id="17" idx="2"/>
          </p:cNvCxnSpPr>
          <p:nvPr/>
        </p:nvCxnSpPr>
        <p:spPr>
          <a:xfrm flipV="1">
            <a:off x="7173518" y="4322525"/>
            <a:ext cx="560084" cy="74776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7" name="Picture 3" descr="D:\Pictures\Server_icons_lnx\Icons\128X128\data_server.png">
            <a:extLst>
              <a:ext uri="{FF2B5EF4-FFF2-40B4-BE49-F238E27FC236}">
                <a16:creationId xmlns:a16="http://schemas.microsoft.com/office/drawing/2014/main" id="{71FCF443-A2EF-B716-9FFD-EB823D2964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4145" y="4667544"/>
            <a:ext cx="889456" cy="8894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8" name="TextBox 67">
            <a:extLst>
              <a:ext uri="{FF2B5EF4-FFF2-40B4-BE49-F238E27FC236}">
                <a16:creationId xmlns:a16="http://schemas.microsoft.com/office/drawing/2014/main" id="{3662E2E7-4115-8224-16E0-E4ABE919F468}"/>
              </a:ext>
            </a:extLst>
          </p:cNvPr>
          <p:cNvSpPr txBox="1"/>
          <p:nvPr/>
        </p:nvSpPr>
        <p:spPr>
          <a:xfrm>
            <a:off x="6854639" y="2036564"/>
            <a:ext cx="1754005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Gateway</a:t>
            </a:r>
          </a:p>
          <a:p>
            <a:pPr algn="ctr"/>
            <a:r>
              <a:rPr lang="en-US" sz="2400" dirty="0"/>
              <a:t>Router</a:t>
            </a:r>
          </a:p>
          <a:p>
            <a:pPr algn="ctr"/>
            <a:r>
              <a:rPr lang="en-US" sz="2400" dirty="0"/>
              <a:t>129.10.0.1</a:t>
            </a:r>
          </a:p>
          <a:p>
            <a:pPr algn="ctr"/>
            <a:r>
              <a:rPr lang="en-US" sz="1600" dirty="0"/>
              <a:t>ef:a9:5d:3d:44:07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946E7C84-5BDD-0794-7365-9E5C3A4EE872}"/>
              </a:ext>
            </a:extLst>
          </p:cNvPr>
          <p:cNvSpPr txBox="1"/>
          <p:nvPr/>
        </p:nvSpPr>
        <p:spPr>
          <a:xfrm>
            <a:off x="4859891" y="2383717"/>
            <a:ext cx="1805302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Switch</a:t>
            </a:r>
          </a:p>
          <a:p>
            <a:pPr algn="ctr"/>
            <a:endParaRPr lang="en-US" sz="2400" dirty="0"/>
          </a:p>
          <a:p>
            <a:pPr algn="ctr"/>
            <a:r>
              <a:rPr lang="en-US" sz="1600" dirty="0"/>
              <a:t>de:bb:10:8c:43:4a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79D47927-9584-DC7E-DFFD-0392140D6F5C}"/>
              </a:ext>
            </a:extLst>
          </p:cNvPr>
          <p:cNvSpPr txBox="1"/>
          <p:nvPr/>
        </p:nvSpPr>
        <p:spPr>
          <a:xfrm>
            <a:off x="2897172" y="2758015"/>
            <a:ext cx="179889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?.?.?.?</a:t>
            </a:r>
          </a:p>
          <a:p>
            <a:pPr algn="ctr"/>
            <a:r>
              <a:rPr lang="en-US" sz="1600" dirty="0"/>
              <a:t>56:67:e7:bc:93:d2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9BB1E226-A160-838D-0B3D-043FDFCAAACB}"/>
              </a:ext>
            </a:extLst>
          </p:cNvPr>
          <p:cNvSpPr txBox="1"/>
          <p:nvPr/>
        </p:nvSpPr>
        <p:spPr>
          <a:xfrm>
            <a:off x="6336177" y="5557000"/>
            <a:ext cx="1912767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DHCP Server</a:t>
            </a:r>
          </a:p>
          <a:p>
            <a:pPr algn="ctr"/>
            <a:r>
              <a:rPr lang="en-US" sz="2400" dirty="0"/>
              <a:t>129.10.1.1</a:t>
            </a:r>
          </a:p>
          <a:p>
            <a:pPr algn="ctr"/>
            <a:r>
              <a:rPr lang="en-US" sz="1600" dirty="0"/>
              <a:t>fe:d1:e5:bb:e6:92</a:t>
            </a:r>
          </a:p>
        </p:txBody>
      </p:sp>
      <p:sp>
        <p:nvSpPr>
          <p:cNvPr id="72" name="Speech Bubble: Rectangle 71">
            <a:extLst>
              <a:ext uri="{FF2B5EF4-FFF2-40B4-BE49-F238E27FC236}">
                <a16:creationId xmlns:a16="http://schemas.microsoft.com/office/drawing/2014/main" id="{9FC8F3F5-5EC5-B6E3-E3A3-D3FEC15CFA60}"/>
              </a:ext>
            </a:extLst>
          </p:cNvPr>
          <p:cNvSpPr/>
          <p:nvPr/>
        </p:nvSpPr>
        <p:spPr>
          <a:xfrm>
            <a:off x="8921504" y="4758744"/>
            <a:ext cx="2128556" cy="1609630"/>
          </a:xfrm>
          <a:prstGeom prst="wedgeRectCallout">
            <a:avLst>
              <a:gd name="adj1" fmla="val -98950"/>
              <a:gd name="adj2" fmla="val -24621"/>
            </a:avLst>
          </a:prstGeom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Listening on UDP port 68 for requests</a:t>
            </a:r>
          </a:p>
        </p:txBody>
      </p:sp>
      <p:sp>
        <p:nvSpPr>
          <p:cNvPr id="74" name="Speech Bubble: Rectangle 73">
            <a:extLst>
              <a:ext uri="{FF2B5EF4-FFF2-40B4-BE49-F238E27FC236}">
                <a16:creationId xmlns:a16="http://schemas.microsoft.com/office/drawing/2014/main" id="{7B147CD4-5F3C-E0B9-AFC9-C6875D75D464}"/>
              </a:ext>
            </a:extLst>
          </p:cNvPr>
          <p:cNvSpPr/>
          <p:nvPr/>
        </p:nvSpPr>
        <p:spPr>
          <a:xfrm>
            <a:off x="440129" y="3223617"/>
            <a:ext cx="2128556" cy="1609630"/>
          </a:xfrm>
          <a:prstGeom prst="wedgeRectCallout">
            <a:avLst>
              <a:gd name="adj1" fmla="val 83171"/>
              <a:gd name="adj2" fmla="val -20220"/>
            </a:avLst>
          </a:prstGeom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Listening on UDP port 67 for a reply</a:t>
            </a:r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C8571C4F-2AA3-40BB-918E-2B154B65D6A9}"/>
              </a:ext>
            </a:extLst>
          </p:cNvPr>
          <p:cNvCxnSpPr>
            <a:cxnSpLocks/>
            <a:stCxn id="5" idx="0"/>
            <a:endCxn id="23" idx="2"/>
          </p:cNvCxnSpPr>
          <p:nvPr/>
        </p:nvCxnSpPr>
        <p:spPr>
          <a:xfrm flipV="1">
            <a:off x="5116000" y="4266562"/>
            <a:ext cx="622130" cy="63419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5" name="Picture 2" descr="C:\Users\t0ph3r\Documents\CS 4700\assets\cisco-switch-icon.png">
            <a:extLst>
              <a:ext uri="{FF2B5EF4-FFF2-40B4-BE49-F238E27FC236}">
                <a16:creationId xmlns:a16="http://schemas.microsoft.com/office/drawing/2014/main" id="{F64E92D2-A15F-A6DE-BF6A-4356585B95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8548" y="4900752"/>
            <a:ext cx="894903" cy="376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9" descr="C:\Users\t0ph3r\Documents\CS 4700\assets\black_server.png">
            <a:extLst>
              <a:ext uri="{FF2B5EF4-FFF2-40B4-BE49-F238E27FC236}">
                <a16:creationId xmlns:a16="http://schemas.microsoft.com/office/drawing/2014/main" id="{0980326D-6BA4-7301-387E-7C271C4270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4400" y="5578270"/>
            <a:ext cx="608243" cy="6082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11" descr="C:\Users\t0ph3r\Documents\CS 4700\assets\black_server.png">
            <a:extLst>
              <a:ext uri="{FF2B5EF4-FFF2-40B4-BE49-F238E27FC236}">
                <a16:creationId xmlns:a16="http://schemas.microsoft.com/office/drawing/2014/main" id="{132B5CCC-EBA1-EDEE-9F93-1C7B1256DA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0469" y="5607621"/>
            <a:ext cx="608243" cy="6082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6EBB4BBD-3969-80FE-E542-FC4B76A6F33D}"/>
              </a:ext>
            </a:extLst>
          </p:cNvPr>
          <p:cNvCxnSpPr>
            <a:cxnSpLocks/>
            <a:stCxn id="10" idx="0"/>
            <a:endCxn id="5" idx="1"/>
          </p:cNvCxnSpPr>
          <p:nvPr/>
        </p:nvCxnSpPr>
        <p:spPr>
          <a:xfrm flipV="1">
            <a:off x="4198522" y="5089153"/>
            <a:ext cx="470026" cy="48911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4B54FE82-0829-C93E-2BF9-FAC862092FF8}"/>
              </a:ext>
            </a:extLst>
          </p:cNvPr>
          <p:cNvCxnSpPr>
            <a:cxnSpLocks/>
            <a:stCxn id="12" idx="0"/>
            <a:endCxn id="5" idx="2"/>
          </p:cNvCxnSpPr>
          <p:nvPr/>
        </p:nvCxnSpPr>
        <p:spPr>
          <a:xfrm flipH="1" flipV="1">
            <a:off x="5116000" y="5277553"/>
            <a:ext cx="28591" cy="33006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Flowchart: Connector 2">
            <a:extLst>
              <a:ext uri="{FF2B5EF4-FFF2-40B4-BE49-F238E27FC236}">
                <a16:creationId xmlns:a16="http://schemas.microsoft.com/office/drawing/2014/main" id="{3CF27509-8031-4C94-BBDE-A66D9851FBE2}"/>
              </a:ext>
            </a:extLst>
          </p:cNvPr>
          <p:cNvSpPr/>
          <p:nvPr/>
        </p:nvSpPr>
        <p:spPr>
          <a:xfrm>
            <a:off x="4182288" y="3818543"/>
            <a:ext cx="394427" cy="394427"/>
          </a:xfrm>
          <a:prstGeom prst="flowChartConnector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Flowchart: Connector 3">
            <a:extLst>
              <a:ext uri="{FF2B5EF4-FFF2-40B4-BE49-F238E27FC236}">
                <a16:creationId xmlns:a16="http://schemas.microsoft.com/office/drawing/2014/main" id="{99FB8E07-8F59-D7E2-7DBA-39BA791B0836}"/>
              </a:ext>
            </a:extLst>
          </p:cNvPr>
          <p:cNvSpPr/>
          <p:nvPr/>
        </p:nvSpPr>
        <p:spPr>
          <a:xfrm>
            <a:off x="5540916" y="3843355"/>
            <a:ext cx="394427" cy="394427"/>
          </a:xfrm>
          <a:prstGeom prst="flowChartConnector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peech Bubble: Rectangle 5">
            <a:extLst>
              <a:ext uri="{FF2B5EF4-FFF2-40B4-BE49-F238E27FC236}">
                <a16:creationId xmlns:a16="http://schemas.microsoft.com/office/drawing/2014/main" id="{CF5D0F93-D4B8-8B2F-8E16-721E9FE09D29}"/>
              </a:ext>
            </a:extLst>
          </p:cNvPr>
          <p:cNvSpPr/>
          <p:nvPr/>
        </p:nvSpPr>
        <p:spPr>
          <a:xfrm>
            <a:off x="9221689" y="1809818"/>
            <a:ext cx="2128556" cy="1609630"/>
          </a:xfrm>
          <a:prstGeom prst="wedgeRectCallout">
            <a:avLst>
              <a:gd name="adj1" fmla="val -93202"/>
              <a:gd name="adj2" fmla="val 86195"/>
            </a:avLst>
          </a:prstGeom>
        </p:spPr>
        <p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Broadcast packets are not routed out to the internet</a:t>
            </a:r>
          </a:p>
        </p:txBody>
      </p:sp>
      <p:sp>
        <p:nvSpPr>
          <p:cNvPr id="8" name="Flowchart: Connector 7">
            <a:extLst>
              <a:ext uri="{FF2B5EF4-FFF2-40B4-BE49-F238E27FC236}">
                <a16:creationId xmlns:a16="http://schemas.microsoft.com/office/drawing/2014/main" id="{5C372BEE-5651-25B7-047A-6D4BD0DAE9C8}"/>
              </a:ext>
            </a:extLst>
          </p:cNvPr>
          <p:cNvSpPr/>
          <p:nvPr/>
        </p:nvSpPr>
        <p:spPr>
          <a:xfrm>
            <a:off x="4873790" y="4810446"/>
            <a:ext cx="394427" cy="394427"/>
          </a:xfrm>
          <a:prstGeom prst="flowChartConnector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Speech Bubble: Rectangle 8">
            <a:extLst>
              <a:ext uri="{FF2B5EF4-FFF2-40B4-BE49-F238E27FC236}">
                <a16:creationId xmlns:a16="http://schemas.microsoft.com/office/drawing/2014/main" id="{408B99DB-673D-F471-E006-CBF4C7101996}"/>
              </a:ext>
            </a:extLst>
          </p:cNvPr>
          <p:cNvSpPr/>
          <p:nvPr/>
        </p:nvSpPr>
        <p:spPr>
          <a:xfrm>
            <a:off x="440129" y="5088074"/>
            <a:ext cx="2128556" cy="1609630"/>
          </a:xfrm>
          <a:prstGeom prst="wedgeRectCallout">
            <a:avLst>
              <a:gd name="adj1" fmla="val 111306"/>
              <a:gd name="adj2" fmla="val -19820"/>
            </a:avLst>
          </a:prstGeom>
        </p:spPr>
        <p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Not listening for DHCP messages on port 68</a:t>
            </a:r>
          </a:p>
        </p:txBody>
      </p:sp>
    </p:spTree>
    <p:extLst>
      <p:ext uri="{BB962C8B-B14F-4D97-AF65-F5344CB8AC3E}">
        <p14:creationId xmlns:p14="http://schemas.microsoft.com/office/powerpoint/2010/main" val="56303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9167E-6 3.33333E-6 L 0.11146 0.00208 " pathEditMode="relative" rAng="0" ptsTypes="AA">
                                      <p:cBhvr>
                                        <p:cTn id="1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573" y="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2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1146 0.00208 L 0.2806 0.00208 " pathEditMode="relative" rAng="0" ptsTypes="AA">
                                      <p:cBhvr>
                                        <p:cTn id="1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451" y="0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91667E-6 -3.7037E-7 L -0.05351 0.14329 " pathEditMode="relative" rAng="0" ptsTypes="AA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82" y="715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0"/>
                            </p:stCondLst>
                            <p:childTnLst>
                              <p:par>
                                <p:cTn id="22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42" presetClass="path" presetSubtype="0" accel="50000" decel="50000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806 0.00208 L 0.25196 0.09514 " pathEditMode="relative" rAng="0" ptsTypes="AA">
                                      <p:cBhvr>
                                        <p:cTn id="2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32" y="4653"/>
                                    </p:animMotion>
                                  </p:childTnLst>
                                </p:cTn>
                              </p:par>
                              <p:par>
                                <p:cTn id="28" presetID="42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351 0.14329 L -0.04909 0.24097 " pathEditMode="relative" rAng="0" ptsTypes="AA">
                                      <p:cBhvr>
                                        <p:cTn id="2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1" y="4884"/>
                                    </p:animMotion>
                                  </p:childTnLst>
                                </p:cTn>
                              </p:par>
                              <p:par>
                                <p:cTn id="30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58333E-6 -2.59259E-6 L -0.06901 0.08866 " pathEditMode="relative" rAng="0" ptsTypes="AA">
                                      <p:cBhvr>
                                        <p:cTn id="3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451" y="442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000"/>
                            </p:stCondLst>
                            <p:childTnLst>
                              <p:par>
                                <p:cTn id="3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  <p:bldP spid="3" grpId="2" animBg="1"/>
      <p:bldP spid="3" grpId="3" animBg="1"/>
      <p:bldP spid="4" grpId="0" animBg="1"/>
      <p:bldP spid="4" grpId="1" animBg="1"/>
      <p:bldP spid="4" grpId="2" animBg="1"/>
      <p:bldP spid="6" grpId="0" animBg="1"/>
      <p:bldP spid="8" grpId="0" animBg="1"/>
      <p:bldP spid="8" grpId="1" animBg="1"/>
      <p:bldP spid="9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2D46BF7-C62B-081B-032E-37454DCB7AC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extBox 46">
            <a:extLst>
              <a:ext uri="{FF2B5EF4-FFF2-40B4-BE49-F238E27FC236}">
                <a16:creationId xmlns:a16="http://schemas.microsoft.com/office/drawing/2014/main" id="{B44982D4-ABF3-8B58-11B8-75442A00B912}"/>
              </a:ext>
            </a:extLst>
          </p:cNvPr>
          <p:cNvSpPr txBox="1"/>
          <p:nvPr/>
        </p:nvSpPr>
        <p:spPr>
          <a:xfrm>
            <a:off x="225818" y="806032"/>
            <a:ext cx="139172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Ethernet</a:t>
            </a:r>
          </a:p>
          <a:p>
            <a:r>
              <a:rPr lang="en-US" sz="2400" b="1" dirty="0"/>
              <a:t>Header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718CF748-27D9-09A9-3A31-E050FA8086B7}"/>
              </a:ext>
            </a:extLst>
          </p:cNvPr>
          <p:cNvSpPr txBox="1"/>
          <p:nvPr/>
        </p:nvSpPr>
        <p:spPr>
          <a:xfrm>
            <a:off x="225818" y="2583316"/>
            <a:ext cx="121700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IPv4</a:t>
            </a:r>
          </a:p>
          <a:p>
            <a:r>
              <a:rPr lang="en-US" sz="2400" b="1" dirty="0"/>
              <a:t>Header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974BC425-2DC9-D8CF-0422-0C78F2DA82A4}"/>
              </a:ext>
            </a:extLst>
          </p:cNvPr>
          <p:cNvSpPr txBox="1"/>
          <p:nvPr/>
        </p:nvSpPr>
        <p:spPr>
          <a:xfrm>
            <a:off x="225818" y="4059291"/>
            <a:ext cx="121700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UDP</a:t>
            </a:r>
          </a:p>
          <a:p>
            <a:r>
              <a:rPr lang="en-US" sz="2400" b="1" dirty="0"/>
              <a:t>Header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DA32F623-5C0E-586D-830A-70211E343D43}"/>
              </a:ext>
            </a:extLst>
          </p:cNvPr>
          <p:cNvSpPr/>
          <p:nvPr/>
        </p:nvSpPr>
        <p:spPr>
          <a:xfrm>
            <a:off x="5940492" y="3972209"/>
            <a:ext cx="3658278" cy="38365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/>
              <a:t>Dest</a:t>
            </a:r>
            <a:r>
              <a:rPr lang="en-US" sz="2400" dirty="0"/>
              <a:t> Port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ABDDDE76-88EE-362D-04FE-7AFC15467B99}"/>
              </a:ext>
            </a:extLst>
          </p:cNvPr>
          <p:cNvSpPr/>
          <p:nvPr/>
        </p:nvSpPr>
        <p:spPr>
          <a:xfrm>
            <a:off x="2275200" y="4351099"/>
            <a:ext cx="3665293" cy="38365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Datagram Length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37EEC885-A3AD-ECC7-D221-2FE169DF10F2}"/>
              </a:ext>
            </a:extLst>
          </p:cNvPr>
          <p:cNvSpPr/>
          <p:nvPr/>
        </p:nvSpPr>
        <p:spPr>
          <a:xfrm>
            <a:off x="2275199" y="3972482"/>
            <a:ext cx="3665293" cy="377769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Source Port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B2A2A524-0CDB-D554-82BD-165DAA8973CA}"/>
              </a:ext>
            </a:extLst>
          </p:cNvPr>
          <p:cNvSpPr/>
          <p:nvPr/>
        </p:nvSpPr>
        <p:spPr>
          <a:xfrm>
            <a:off x="5940492" y="4350251"/>
            <a:ext cx="3658278" cy="38365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Checksum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0D3CEBCC-D580-1070-257F-AE1787955A3F}"/>
              </a:ext>
            </a:extLst>
          </p:cNvPr>
          <p:cNvSpPr txBox="1"/>
          <p:nvPr/>
        </p:nvSpPr>
        <p:spPr>
          <a:xfrm>
            <a:off x="225818" y="5528190"/>
            <a:ext cx="203735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DHCP</a:t>
            </a:r>
          </a:p>
          <a:p>
            <a:r>
              <a:rPr lang="en-US" sz="2400" b="1" dirty="0"/>
              <a:t>Message</a:t>
            </a:r>
          </a:p>
          <a:p>
            <a:r>
              <a:rPr lang="en-US" sz="2400" b="1" dirty="0"/>
              <a:t>(abbreviated)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C88FF6A-D935-ADF5-90D5-65CA36171849}"/>
              </a:ext>
            </a:extLst>
          </p:cNvPr>
          <p:cNvSpPr/>
          <p:nvPr/>
        </p:nvSpPr>
        <p:spPr>
          <a:xfrm>
            <a:off x="2271956" y="4876601"/>
            <a:ext cx="7326946" cy="3836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Client IP Address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D6FFDBC-5B10-7B7E-B603-3DE6A5CE6ED9}"/>
              </a:ext>
            </a:extLst>
          </p:cNvPr>
          <p:cNvSpPr/>
          <p:nvPr/>
        </p:nvSpPr>
        <p:spPr>
          <a:xfrm>
            <a:off x="2271825" y="5260253"/>
            <a:ext cx="7332273" cy="3836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Your IP Address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2F5B5FDE-56C7-E462-8C5E-354C3AD88AC8}"/>
              </a:ext>
            </a:extLst>
          </p:cNvPr>
          <p:cNvSpPr/>
          <p:nvPr/>
        </p:nvSpPr>
        <p:spPr>
          <a:xfrm>
            <a:off x="2274618" y="5639491"/>
            <a:ext cx="7326946" cy="3836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Server IP Address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537C409E-4E06-5DE4-2DD5-454D863AD791}"/>
              </a:ext>
            </a:extLst>
          </p:cNvPr>
          <p:cNvSpPr/>
          <p:nvPr/>
        </p:nvSpPr>
        <p:spPr>
          <a:xfrm>
            <a:off x="2274487" y="6023143"/>
            <a:ext cx="7324284" cy="3836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Gateway IP Address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F7D930FF-9A72-3758-CD18-B57B4E31B22B}"/>
              </a:ext>
            </a:extLst>
          </p:cNvPr>
          <p:cNvSpPr/>
          <p:nvPr/>
        </p:nvSpPr>
        <p:spPr>
          <a:xfrm>
            <a:off x="2275951" y="6412902"/>
            <a:ext cx="7326946" cy="3836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Client Hardware Address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0B6B8026-B3FA-B32E-CFA5-DBE1281EB7F7}"/>
              </a:ext>
            </a:extLst>
          </p:cNvPr>
          <p:cNvSpPr/>
          <p:nvPr/>
        </p:nvSpPr>
        <p:spPr>
          <a:xfrm>
            <a:off x="2261353" y="1933689"/>
            <a:ext cx="857458" cy="3836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Version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D5DE1038-764D-B593-C9DC-D3D38A785972}"/>
              </a:ext>
            </a:extLst>
          </p:cNvPr>
          <p:cNvSpPr/>
          <p:nvPr/>
        </p:nvSpPr>
        <p:spPr>
          <a:xfrm>
            <a:off x="3118812" y="1933687"/>
            <a:ext cx="949925" cy="3836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/>
              <a:t>HLen</a:t>
            </a:r>
            <a:endParaRPr lang="en-US" sz="2400" dirty="0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00770C21-B3D5-3797-CCC9-434EBD625484}"/>
              </a:ext>
            </a:extLst>
          </p:cNvPr>
          <p:cNvSpPr/>
          <p:nvPr/>
        </p:nvSpPr>
        <p:spPr>
          <a:xfrm>
            <a:off x="4068736" y="1933689"/>
            <a:ext cx="1857910" cy="3836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DSCP/ECN</a:t>
            </a:r>
            <a:endParaRPr lang="en-US" sz="2400" dirty="0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27CDD74B-2CDB-700F-6F72-F75D6A65B5B0}"/>
              </a:ext>
            </a:extLst>
          </p:cNvPr>
          <p:cNvSpPr/>
          <p:nvPr/>
        </p:nvSpPr>
        <p:spPr>
          <a:xfrm>
            <a:off x="5926646" y="1933686"/>
            <a:ext cx="3658278" cy="3836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Datagram Length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5DF6B7E3-AC79-53A6-0A2C-B633DAA4AD2D}"/>
              </a:ext>
            </a:extLst>
          </p:cNvPr>
          <p:cNvSpPr/>
          <p:nvPr/>
        </p:nvSpPr>
        <p:spPr>
          <a:xfrm>
            <a:off x="1961907" y="1443802"/>
            <a:ext cx="598893" cy="60290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0ABA2C7B-2A18-0526-9377-B642043C6DCD}"/>
              </a:ext>
            </a:extLst>
          </p:cNvPr>
          <p:cNvSpPr/>
          <p:nvPr/>
        </p:nvSpPr>
        <p:spPr>
          <a:xfrm>
            <a:off x="3769291" y="1443802"/>
            <a:ext cx="598893" cy="60290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8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3659B88E-840C-CCBA-2882-A11BD4CC2687}"/>
              </a:ext>
            </a:extLst>
          </p:cNvPr>
          <p:cNvSpPr/>
          <p:nvPr/>
        </p:nvSpPr>
        <p:spPr>
          <a:xfrm>
            <a:off x="5627201" y="1443802"/>
            <a:ext cx="598893" cy="60290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16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D3772820-1317-61A9-5F92-DD6BB2CF18F8}"/>
              </a:ext>
            </a:extLst>
          </p:cNvPr>
          <p:cNvSpPr/>
          <p:nvPr/>
        </p:nvSpPr>
        <p:spPr>
          <a:xfrm>
            <a:off x="7495386" y="1443801"/>
            <a:ext cx="598893" cy="60290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24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92D6B593-CD89-5842-E942-F659D9C7FBBC}"/>
              </a:ext>
            </a:extLst>
          </p:cNvPr>
          <p:cNvSpPr/>
          <p:nvPr/>
        </p:nvSpPr>
        <p:spPr>
          <a:xfrm>
            <a:off x="9285478" y="1443800"/>
            <a:ext cx="598893" cy="60290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31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1E21B6A2-9ABC-F48C-B5CC-027ED731AFFA}"/>
              </a:ext>
            </a:extLst>
          </p:cNvPr>
          <p:cNvSpPr/>
          <p:nvPr/>
        </p:nvSpPr>
        <p:spPr>
          <a:xfrm>
            <a:off x="2819366" y="1443802"/>
            <a:ext cx="598893" cy="60290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4AB63A15-7F4B-F15E-8F72-1283C5A11B56}"/>
              </a:ext>
            </a:extLst>
          </p:cNvPr>
          <p:cNvSpPr/>
          <p:nvPr/>
        </p:nvSpPr>
        <p:spPr>
          <a:xfrm>
            <a:off x="4679985" y="1443799"/>
            <a:ext cx="598893" cy="60290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12</a:t>
            </a: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7AA75731-CEF9-71CD-2666-034391C58EEE}"/>
              </a:ext>
            </a:extLst>
          </p:cNvPr>
          <p:cNvSpPr/>
          <p:nvPr/>
        </p:nvSpPr>
        <p:spPr>
          <a:xfrm>
            <a:off x="6363272" y="1443802"/>
            <a:ext cx="598893" cy="60290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19</a:t>
            </a: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0FC087A2-BA86-1078-3DE3-250CEDBDF942}"/>
              </a:ext>
            </a:extLst>
          </p:cNvPr>
          <p:cNvSpPr/>
          <p:nvPr/>
        </p:nvSpPr>
        <p:spPr>
          <a:xfrm>
            <a:off x="2261354" y="2317341"/>
            <a:ext cx="3665293" cy="3836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Identifier</a:t>
            </a: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82AD463C-4F2F-6813-8378-20E2E4A23678}"/>
              </a:ext>
            </a:extLst>
          </p:cNvPr>
          <p:cNvSpPr/>
          <p:nvPr/>
        </p:nvSpPr>
        <p:spPr>
          <a:xfrm>
            <a:off x="5926646" y="2317343"/>
            <a:ext cx="729974" cy="3836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Flags</a:t>
            </a: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0F377E27-B316-14E2-57FB-C8D299A82A75}"/>
              </a:ext>
            </a:extLst>
          </p:cNvPr>
          <p:cNvSpPr/>
          <p:nvPr/>
        </p:nvSpPr>
        <p:spPr>
          <a:xfrm>
            <a:off x="6662717" y="2317340"/>
            <a:ext cx="2922207" cy="3836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Offset</a:t>
            </a: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D9636DCB-0ECD-23A4-1FFA-4E2C84FBB903}"/>
              </a:ext>
            </a:extLst>
          </p:cNvPr>
          <p:cNvSpPr/>
          <p:nvPr/>
        </p:nvSpPr>
        <p:spPr>
          <a:xfrm>
            <a:off x="2261352" y="2700992"/>
            <a:ext cx="1807384" cy="3836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TTL</a:t>
            </a: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33741E47-C82C-D5ED-1F2D-0962EB48DBD9}"/>
              </a:ext>
            </a:extLst>
          </p:cNvPr>
          <p:cNvSpPr/>
          <p:nvPr/>
        </p:nvSpPr>
        <p:spPr>
          <a:xfrm>
            <a:off x="4068735" y="2700992"/>
            <a:ext cx="1857910" cy="3836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Protocol</a:t>
            </a: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457EA78E-7AD3-B185-90F2-EFB2A6D4625D}"/>
              </a:ext>
            </a:extLst>
          </p:cNvPr>
          <p:cNvSpPr/>
          <p:nvPr/>
        </p:nvSpPr>
        <p:spPr>
          <a:xfrm>
            <a:off x="5926645" y="2700989"/>
            <a:ext cx="3658278" cy="3836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Checksum</a:t>
            </a: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2A21F54D-2589-A557-893A-585364D2A9E3}"/>
              </a:ext>
            </a:extLst>
          </p:cNvPr>
          <p:cNvSpPr/>
          <p:nvPr/>
        </p:nvSpPr>
        <p:spPr>
          <a:xfrm>
            <a:off x="2257977" y="3084644"/>
            <a:ext cx="7326946" cy="3836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Source IP Address</a:t>
            </a: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A4005C23-FA2B-5DEB-1288-206AB755E919}"/>
              </a:ext>
            </a:extLst>
          </p:cNvPr>
          <p:cNvSpPr/>
          <p:nvPr/>
        </p:nvSpPr>
        <p:spPr>
          <a:xfrm>
            <a:off x="2263173" y="3468296"/>
            <a:ext cx="7326946" cy="3836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Destination IP Address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F0DAB917-A863-F1C0-C763-5A2E2B3AA417}"/>
              </a:ext>
            </a:extLst>
          </p:cNvPr>
          <p:cNvSpPr txBox="1"/>
          <p:nvPr/>
        </p:nvSpPr>
        <p:spPr>
          <a:xfrm>
            <a:off x="1864970" y="654186"/>
            <a:ext cx="3497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0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8AA58087-D285-C4DE-46FD-481DF1D8D30F}"/>
              </a:ext>
            </a:extLst>
          </p:cNvPr>
          <p:cNvSpPr txBox="1"/>
          <p:nvPr/>
        </p:nvSpPr>
        <p:spPr>
          <a:xfrm>
            <a:off x="4748822" y="654185"/>
            <a:ext cx="5148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48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D10609EB-9CB5-09B2-79E7-F430D98ACFE5}"/>
              </a:ext>
            </a:extLst>
          </p:cNvPr>
          <p:cNvSpPr txBox="1"/>
          <p:nvPr/>
        </p:nvSpPr>
        <p:spPr>
          <a:xfrm>
            <a:off x="7755175" y="654185"/>
            <a:ext cx="5148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96</a:t>
            </a: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EA02D594-9D7F-50EE-F1AB-6ACE41523392}"/>
              </a:ext>
            </a:extLst>
          </p:cNvPr>
          <p:cNvSpPr/>
          <p:nvPr/>
        </p:nvSpPr>
        <p:spPr>
          <a:xfrm>
            <a:off x="2039858" y="1040803"/>
            <a:ext cx="2986380" cy="3836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Source MAC Address</a:t>
            </a: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28C3CAFA-CC28-0EEB-5E98-A54089731AFE}"/>
              </a:ext>
            </a:extLst>
          </p:cNvPr>
          <p:cNvSpPr/>
          <p:nvPr/>
        </p:nvSpPr>
        <p:spPr>
          <a:xfrm>
            <a:off x="5026238" y="1040799"/>
            <a:ext cx="2986380" cy="3836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/>
              <a:t>Dest</a:t>
            </a:r>
            <a:r>
              <a:rPr lang="en-US" sz="2400" dirty="0"/>
              <a:t>. MAC Address</a:t>
            </a: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C57EEE16-DA97-DAC2-C651-4AE5CF981909}"/>
              </a:ext>
            </a:extLst>
          </p:cNvPr>
          <p:cNvSpPr/>
          <p:nvPr/>
        </p:nvSpPr>
        <p:spPr>
          <a:xfrm>
            <a:off x="8032591" y="1040799"/>
            <a:ext cx="1696276" cy="3836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Frame Len.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747F2865-09C2-3015-4E78-E1B9CAA0F141}"/>
              </a:ext>
            </a:extLst>
          </p:cNvPr>
          <p:cNvSpPr txBox="1"/>
          <p:nvPr/>
        </p:nvSpPr>
        <p:spPr>
          <a:xfrm>
            <a:off x="9388870" y="654184"/>
            <a:ext cx="6799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112</a:t>
            </a:r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DA80AB80-DDE8-74AB-86F2-DBF402C2C052}"/>
              </a:ext>
            </a:extLst>
          </p:cNvPr>
          <p:cNvSpPr/>
          <p:nvPr/>
        </p:nvSpPr>
        <p:spPr>
          <a:xfrm>
            <a:off x="2261354" y="1926367"/>
            <a:ext cx="857458" cy="383652"/>
          </a:xfrm>
          <a:prstGeom prst="rect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4</a:t>
            </a:r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3D287026-A8B9-6EB1-E351-EF603D228483}"/>
              </a:ext>
            </a:extLst>
          </p:cNvPr>
          <p:cNvSpPr/>
          <p:nvPr/>
        </p:nvSpPr>
        <p:spPr>
          <a:xfrm>
            <a:off x="3118813" y="1926365"/>
            <a:ext cx="949925" cy="383652"/>
          </a:xfrm>
          <a:prstGeom prst="rect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5</a:t>
            </a:r>
          </a:p>
        </p:txBody>
      </p:sp>
      <p:sp>
        <p:nvSpPr>
          <p:cNvPr id="90" name="Rectangle 89">
            <a:extLst>
              <a:ext uri="{FF2B5EF4-FFF2-40B4-BE49-F238E27FC236}">
                <a16:creationId xmlns:a16="http://schemas.microsoft.com/office/drawing/2014/main" id="{70B9C417-DDDB-6EA6-5988-680968512D53}"/>
              </a:ext>
            </a:extLst>
          </p:cNvPr>
          <p:cNvSpPr/>
          <p:nvPr/>
        </p:nvSpPr>
        <p:spPr>
          <a:xfrm>
            <a:off x="4068737" y="1926367"/>
            <a:ext cx="1857910" cy="383652"/>
          </a:xfrm>
          <a:prstGeom prst="rect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0</a:t>
            </a:r>
            <a:endParaRPr lang="en-US" sz="2400" dirty="0"/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E82A7FA2-A344-D559-90D0-1606A41875F9}"/>
              </a:ext>
            </a:extLst>
          </p:cNvPr>
          <p:cNvSpPr/>
          <p:nvPr/>
        </p:nvSpPr>
        <p:spPr>
          <a:xfrm>
            <a:off x="2261355" y="2310019"/>
            <a:ext cx="3665293" cy="383652"/>
          </a:xfrm>
          <a:prstGeom prst="rect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0</a:t>
            </a:r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011BEC3B-C3BA-92D4-C888-961701A73A36}"/>
              </a:ext>
            </a:extLst>
          </p:cNvPr>
          <p:cNvSpPr/>
          <p:nvPr/>
        </p:nvSpPr>
        <p:spPr>
          <a:xfrm>
            <a:off x="5926647" y="2310021"/>
            <a:ext cx="729974" cy="383652"/>
          </a:xfrm>
          <a:prstGeom prst="rect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0</a:t>
            </a:r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8D7D798E-863E-00A3-57F9-C2020BD84D31}"/>
              </a:ext>
            </a:extLst>
          </p:cNvPr>
          <p:cNvSpPr/>
          <p:nvPr/>
        </p:nvSpPr>
        <p:spPr>
          <a:xfrm>
            <a:off x="6662718" y="2310018"/>
            <a:ext cx="2922207" cy="383652"/>
          </a:xfrm>
          <a:prstGeom prst="rect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0</a:t>
            </a:r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AC5C3C6D-8DA9-2667-2486-BF3E71D2A1B5}"/>
              </a:ext>
            </a:extLst>
          </p:cNvPr>
          <p:cNvSpPr/>
          <p:nvPr/>
        </p:nvSpPr>
        <p:spPr>
          <a:xfrm>
            <a:off x="2261353" y="2693670"/>
            <a:ext cx="1807384" cy="383652"/>
          </a:xfrm>
          <a:prstGeom prst="rect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32</a:t>
            </a:r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CF769329-933B-3A6E-1323-2E6D70886EFC}"/>
              </a:ext>
            </a:extLst>
          </p:cNvPr>
          <p:cNvSpPr/>
          <p:nvPr/>
        </p:nvSpPr>
        <p:spPr>
          <a:xfrm>
            <a:off x="4068736" y="2693670"/>
            <a:ext cx="1857910" cy="383652"/>
          </a:xfrm>
          <a:prstGeom prst="rect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17</a:t>
            </a:r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06D01EFD-D4DE-9463-B707-CA77D2B5A8FC}"/>
              </a:ext>
            </a:extLst>
          </p:cNvPr>
          <p:cNvSpPr/>
          <p:nvPr/>
        </p:nvSpPr>
        <p:spPr>
          <a:xfrm>
            <a:off x="2039859" y="1035933"/>
            <a:ext cx="2986380" cy="383652"/>
          </a:xfrm>
          <a:prstGeom prst="rect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[Server MAC </a:t>
            </a:r>
            <a:r>
              <a:rPr lang="en-US" sz="2400" dirty="0" err="1"/>
              <a:t>Addr</a:t>
            </a:r>
            <a:r>
              <a:rPr lang="en-US" sz="2400" dirty="0"/>
              <a:t>.]</a:t>
            </a:r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1AA65461-72AE-7A49-99C3-650E5C930DD6}"/>
              </a:ext>
            </a:extLst>
          </p:cNvPr>
          <p:cNvSpPr/>
          <p:nvPr/>
        </p:nvSpPr>
        <p:spPr>
          <a:xfrm>
            <a:off x="5939085" y="3971599"/>
            <a:ext cx="3658278" cy="383652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67</a:t>
            </a:r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A75FD0EF-6887-A527-959B-47C15BC57EB1}"/>
              </a:ext>
            </a:extLst>
          </p:cNvPr>
          <p:cNvSpPr/>
          <p:nvPr/>
        </p:nvSpPr>
        <p:spPr>
          <a:xfrm>
            <a:off x="2273792" y="3971872"/>
            <a:ext cx="3665293" cy="377769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68</a:t>
            </a:r>
          </a:p>
        </p:txBody>
      </p:sp>
      <p:sp>
        <p:nvSpPr>
          <p:cNvPr id="99" name="Rectangle 98">
            <a:extLst>
              <a:ext uri="{FF2B5EF4-FFF2-40B4-BE49-F238E27FC236}">
                <a16:creationId xmlns:a16="http://schemas.microsoft.com/office/drawing/2014/main" id="{657E3C3D-5704-06E1-2AB2-A056CF2E0C39}"/>
              </a:ext>
            </a:extLst>
          </p:cNvPr>
          <p:cNvSpPr/>
          <p:nvPr/>
        </p:nvSpPr>
        <p:spPr>
          <a:xfrm>
            <a:off x="5927616" y="1926974"/>
            <a:ext cx="3658278" cy="383652"/>
          </a:xfrm>
          <a:prstGeom prst="rect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[Calculate]</a:t>
            </a:r>
          </a:p>
        </p:txBody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1CF60C03-5E2E-F077-7939-1D7CE72E9E5A}"/>
              </a:ext>
            </a:extLst>
          </p:cNvPr>
          <p:cNvSpPr/>
          <p:nvPr/>
        </p:nvSpPr>
        <p:spPr>
          <a:xfrm>
            <a:off x="5927615" y="2694277"/>
            <a:ext cx="3658278" cy="383652"/>
          </a:xfrm>
          <a:prstGeom prst="rect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[Calculate]</a:t>
            </a:r>
          </a:p>
        </p:txBody>
      </p:sp>
      <p:sp>
        <p:nvSpPr>
          <p:cNvPr id="101" name="Rectangle 100">
            <a:extLst>
              <a:ext uri="{FF2B5EF4-FFF2-40B4-BE49-F238E27FC236}">
                <a16:creationId xmlns:a16="http://schemas.microsoft.com/office/drawing/2014/main" id="{9268DC37-22D2-79F9-959A-824D03B8D2E7}"/>
              </a:ext>
            </a:extLst>
          </p:cNvPr>
          <p:cNvSpPr/>
          <p:nvPr/>
        </p:nvSpPr>
        <p:spPr>
          <a:xfrm>
            <a:off x="8027779" y="1042982"/>
            <a:ext cx="1696276" cy="383652"/>
          </a:xfrm>
          <a:prstGeom prst="rect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[Calculate]</a:t>
            </a:r>
          </a:p>
        </p:txBody>
      </p:sp>
      <p:sp>
        <p:nvSpPr>
          <p:cNvPr id="102" name="Rectangle 101">
            <a:extLst>
              <a:ext uri="{FF2B5EF4-FFF2-40B4-BE49-F238E27FC236}">
                <a16:creationId xmlns:a16="http://schemas.microsoft.com/office/drawing/2014/main" id="{03EA863F-E15F-6E69-1FA6-83C767D5148A}"/>
              </a:ext>
            </a:extLst>
          </p:cNvPr>
          <p:cNvSpPr/>
          <p:nvPr/>
        </p:nvSpPr>
        <p:spPr>
          <a:xfrm>
            <a:off x="2275200" y="4357319"/>
            <a:ext cx="3665293" cy="383652"/>
          </a:xfrm>
          <a:prstGeom prst="rect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[Calculate]</a:t>
            </a:r>
          </a:p>
        </p:txBody>
      </p:sp>
      <p:sp>
        <p:nvSpPr>
          <p:cNvPr id="103" name="Rectangle 102">
            <a:extLst>
              <a:ext uri="{FF2B5EF4-FFF2-40B4-BE49-F238E27FC236}">
                <a16:creationId xmlns:a16="http://schemas.microsoft.com/office/drawing/2014/main" id="{A459375B-C4A1-AB51-7AD8-3A736E897964}"/>
              </a:ext>
            </a:extLst>
          </p:cNvPr>
          <p:cNvSpPr/>
          <p:nvPr/>
        </p:nvSpPr>
        <p:spPr>
          <a:xfrm>
            <a:off x="5940492" y="4356471"/>
            <a:ext cx="3658278" cy="383652"/>
          </a:xfrm>
          <a:prstGeom prst="rect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[Calculate]</a:t>
            </a:r>
          </a:p>
        </p:txBody>
      </p:sp>
      <p:sp>
        <p:nvSpPr>
          <p:cNvPr id="104" name="Rectangle 103">
            <a:extLst>
              <a:ext uri="{FF2B5EF4-FFF2-40B4-BE49-F238E27FC236}">
                <a16:creationId xmlns:a16="http://schemas.microsoft.com/office/drawing/2014/main" id="{7A24CB5A-0AD4-4ED9-B7B3-FC859564C51A}"/>
              </a:ext>
            </a:extLst>
          </p:cNvPr>
          <p:cNvSpPr/>
          <p:nvPr/>
        </p:nvSpPr>
        <p:spPr>
          <a:xfrm>
            <a:off x="2259220" y="3080210"/>
            <a:ext cx="7326946" cy="383652"/>
          </a:xfrm>
          <a:prstGeom prst="rect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[Server IP Address]</a:t>
            </a:r>
          </a:p>
        </p:txBody>
      </p:sp>
      <p:sp>
        <p:nvSpPr>
          <p:cNvPr id="105" name="Rectangle 104">
            <a:extLst>
              <a:ext uri="{FF2B5EF4-FFF2-40B4-BE49-F238E27FC236}">
                <a16:creationId xmlns:a16="http://schemas.microsoft.com/office/drawing/2014/main" id="{0CAB6388-E934-FA32-B8F3-5A26A79F3595}"/>
              </a:ext>
            </a:extLst>
          </p:cNvPr>
          <p:cNvSpPr/>
          <p:nvPr/>
        </p:nvSpPr>
        <p:spPr>
          <a:xfrm>
            <a:off x="2257977" y="3463862"/>
            <a:ext cx="7326946" cy="383652"/>
          </a:xfrm>
          <a:prstGeom prst="rect">
            <a:avLst/>
          </a:prstGeom>
          <a:solidFill>
            <a:schemeClr val="accent5"/>
          </a:solidFill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255.255.255.255</a:t>
            </a:r>
          </a:p>
        </p:txBody>
      </p:sp>
      <p:sp>
        <p:nvSpPr>
          <p:cNvPr id="106" name="Rectangle 105">
            <a:extLst>
              <a:ext uri="{FF2B5EF4-FFF2-40B4-BE49-F238E27FC236}">
                <a16:creationId xmlns:a16="http://schemas.microsoft.com/office/drawing/2014/main" id="{E355A570-622D-45CA-F7C3-0700B022E5D2}"/>
              </a:ext>
            </a:extLst>
          </p:cNvPr>
          <p:cNvSpPr/>
          <p:nvPr/>
        </p:nvSpPr>
        <p:spPr>
          <a:xfrm>
            <a:off x="5040359" y="1043070"/>
            <a:ext cx="2986380" cy="383652"/>
          </a:xfrm>
          <a:prstGeom prst="rect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[Client MAC </a:t>
            </a:r>
            <a:r>
              <a:rPr lang="en-US" sz="2400" dirty="0" err="1"/>
              <a:t>Addr</a:t>
            </a:r>
            <a:r>
              <a:rPr lang="en-US" sz="2400" dirty="0"/>
              <a:t>.]</a:t>
            </a:r>
          </a:p>
        </p:txBody>
      </p:sp>
      <p:sp>
        <p:nvSpPr>
          <p:cNvPr id="107" name="Rectangle 106">
            <a:extLst>
              <a:ext uri="{FF2B5EF4-FFF2-40B4-BE49-F238E27FC236}">
                <a16:creationId xmlns:a16="http://schemas.microsoft.com/office/drawing/2014/main" id="{A9153C93-EE34-5627-8869-CAC4139F92E5}"/>
              </a:ext>
            </a:extLst>
          </p:cNvPr>
          <p:cNvSpPr/>
          <p:nvPr/>
        </p:nvSpPr>
        <p:spPr>
          <a:xfrm>
            <a:off x="2277152" y="4870191"/>
            <a:ext cx="7326946" cy="383652"/>
          </a:xfrm>
          <a:prstGeom prst="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0.0.0.0</a:t>
            </a:r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645D1E60-0152-AD72-747A-178B80D03B31}"/>
              </a:ext>
            </a:extLst>
          </p:cNvPr>
          <p:cNvSpPr/>
          <p:nvPr/>
        </p:nvSpPr>
        <p:spPr>
          <a:xfrm>
            <a:off x="2276100" y="6413436"/>
            <a:ext cx="7327997" cy="383652"/>
          </a:xfrm>
          <a:prstGeom prst="rect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[Client MAC </a:t>
            </a:r>
            <a:r>
              <a:rPr lang="en-US" sz="2400" dirty="0" err="1"/>
              <a:t>Addr</a:t>
            </a:r>
            <a:r>
              <a:rPr lang="en-US" sz="2400" dirty="0"/>
              <a:t>.]</a:t>
            </a:r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id="{DDE016FE-65D8-AC28-3A48-D5C07B615441}"/>
              </a:ext>
            </a:extLst>
          </p:cNvPr>
          <p:cNvSpPr/>
          <p:nvPr/>
        </p:nvSpPr>
        <p:spPr>
          <a:xfrm>
            <a:off x="2273792" y="5254689"/>
            <a:ext cx="7326946" cy="383652"/>
          </a:xfrm>
          <a:prstGeom prst="rect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[Offered IP Address, e.g., 129.10.0.53]</a:t>
            </a:r>
          </a:p>
        </p:txBody>
      </p:sp>
      <p:sp>
        <p:nvSpPr>
          <p:cNvPr id="110" name="Rectangle 109">
            <a:extLst>
              <a:ext uri="{FF2B5EF4-FFF2-40B4-BE49-F238E27FC236}">
                <a16:creationId xmlns:a16="http://schemas.microsoft.com/office/drawing/2014/main" id="{D88C45C4-0FF6-6A3E-A6EC-5D1C6C995061}"/>
              </a:ext>
            </a:extLst>
          </p:cNvPr>
          <p:cNvSpPr/>
          <p:nvPr/>
        </p:nvSpPr>
        <p:spPr>
          <a:xfrm>
            <a:off x="2284605" y="5643573"/>
            <a:ext cx="7326946" cy="383652"/>
          </a:xfrm>
          <a:prstGeom prst="rect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[Server IP Address]</a:t>
            </a:r>
          </a:p>
        </p:txBody>
      </p:sp>
      <p:sp>
        <p:nvSpPr>
          <p:cNvPr id="111" name="Rectangle 110">
            <a:extLst>
              <a:ext uri="{FF2B5EF4-FFF2-40B4-BE49-F238E27FC236}">
                <a16:creationId xmlns:a16="http://schemas.microsoft.com/office/drawing/2014/main" id="{F06D29B6-035F-536B-F6F2-EC15C9A3E96A}"/>
              </a:ext>
            </a:extLst>
          </p:cNvPr>
          <p:cNvSpPr/>
          <p:nvPr/>
        </p:nvSpPr>
        <p:spPr>
          <a:xfrm>
            <a:off x="2281245" y="6028071"/>
            <a:ext cx="7326946" cy="383652"/>
          </a:xfrm>
          <a:prstGeom prst="rect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0.0.0.0</a:t>
            </a:r>
          </a:p>
        </p:txBody>
      </p:sp>
      <p:sp>
        <p:nvSpPr>
          <p:cNvPr id="112" name="Speech Bubble: Rectangle 111">
            <a:extLst>
              <a:ext uri="{FF2B5EF4-FFF2-40B4-BE49-F238E27FC236}">
                <a16:creationId xmlns:a16="http://schemas.microsoft.com/office/drawing/2014/main" id="{6BA6BEB4-1EB9-703A-E591-BBC50FBFF1D7}"/>
              </a:ext>
            </a:extLst>
          </p:cNvPr>
          <p:cNvSpPr/>
          <p:nvPr/>
        </p:nvSpPr>
        <p:spPr>
          <a:xfrm>
            <a:off x="9904502" y="2624185"/>
            <a:ext cx="2128556" cy="1609630"/>
          </a:xfrm>
          <a:prstGeom prst="wedgeRectCallout">
            <a:avLst>
              <a:gd name="adj1" fmla="val -101494"/>
              <a:gd name="adj2" fmla="val 13844"/>
            </a:avLst>
          </a:prstGeom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Client has no IP address yet, so broadcast</a:t>
            </a:r>
          </a:p>
        </p:txBody>
      </p:sp>
      <p:sp>
        <p:nvSpPr>
          <p:cNvPr id="113" name="Speech Bubble: Rectangle 112">
            <a:extLst>
              <a:ext uri="{FF2B5EF4-FFF2-40B4-BE49-F238E27FC236}">
                <a16:creationId xmlns:a16="http://schemas.microsoft.com/office/drawing/2014/main" id="{63189021-A954-E74F-1C18-20CABF515BAF}"/>
              </a:ext>
            </a:extLst>
          </p:cNvPr>
          <p:cNvSpPr/>
          <p:nvPr/>
        </p:nvSpPr>
        <p:spPr>
          <a:xfrm>
            <a:off x="9817413" y="4998203"/>
            <a:ext cx="2277152" cy="1609630"/>
          </a:xfrm>
          <a:prstGeom prst="wedgeRectCallout">
            <a:avLst>
              <a:gd name="adj1" fmla="val -89396"/>
              <a:gd name="adj2" fmla="val -20525"/>
            </a:avLst>
          </a:prstGeom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Offer the client a configuration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7D8A71D-80CB-D155-F973-5FBF01156ADE}"/>
              </a:ext>
            </a:extLst>
          </p:cNvPr>
          <p:cNvSpPr txBox="1"/>
          <p:nvPr/>
        </p:nvSpPr>
        <p:spPr>
          <a:xfrm>
            <a:off x="232578" y="44848"/>
            <a:ext cx="370723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/>
              <a:t>DHCP Offer Packet</a:t>
            </a:r>
          </a:p>
        </p:txBody>
      </p:sp>
    </p:spTree>
    <p:extLst>
      <p:ext uri="{BB962C8B-B14F-4D97-AF65-F5344CB8AC3E}">
        <p14:creationId xmlns:p14="http://schemas.microsoft.com/office/powerpoint/2010/main" val="279246474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1C709CA-40DE-5834-682D-94966D180D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9DAE4844-0C2E-72F5-89EE-5C83B1D848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DHCP Offer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BC53604-16DC-35E6-0192-D60231498A7F}"/>
              </a:ext>
            </a:extLst>
          </p:cNvPr>
          <p:cNvSpPr/>
          <p:nvPr/>
        </p:nvSpPr>
        <p:spPr>
          <a:xfrm>
            <a:off x="2861235" y="1916063"/>
            <a:ext cx="5826829" cy="4729436"/>
          </a:xfrm>
          <a:prstGeom prst="rect">
            <a:avLst/>
          </a:prstGeom>
          <a:solidFill>
            <a:schemeClr val="accent4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7" name="Picture 2" descr="C:\Users\t0ph3r\Documents\CS 4700\assets\Router.png">
            <a:extLst>
              <a:ext uri="{FF2B5EF4-FFF2-40B4-BE49-F238E27FC236}">
                <a16:creationId xmlns:a16="http://schemas.microsoft.com/office/drawing/2014/main" id="{65AD456A-D6A6-3A4D-C074-0D7D377AB6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4848" y="3734339"/>
            <a:ext cx="997508" cy="5881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9" name="Group 18">
            <a:extLst>
              <a:ext uri="{FF2B5EF4-FFF2-40B4-BE49-F238E27FC236}">
                <a16:creationId xmlns:a16="http://schemas.microsoft.com/office/drawing/2014/main" id="{F0F2AD87-6F71-805F-3864-9B51F50FE860}"/>
              </a:ext>
            </a:extLst>
          </p:cNvPr>
          <p:cNvGrpSpPr/>
          <p:nvPr/>
        </p:nvGrpSpPr>
        <p:grpSpPr>
          <a:xfrm>
            <a:off x="3000419" y="3510436"/>
            <a:ext cx="1240993" cy="1035992"/>
            <a:chOff x="431085" y="2085633"/>
            <a:chExt cx="1240993" cy="1035992"/>
          </a:xfrm>
        </p:grpSpPr>
        <p:pic>
          <p:nvPicPr>
            <p:cNvPr id="20" name="Picture 19" descr="C:\Users\t0ph3r\Documents\CS 4700\assets\black_server.png">
              <a:extLst>
                <a:ext uri="{FF2B5EF4-FFF2-40B4-BE49-F238E27FC236}">
                  <a16:creationId xmlns:a16="http://schemas.microsoft.com/office/drawing/2014/main" id="{EC22A551-80E4-B11F-1633-145DF76C131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2622" y="2085633"/>
              <a:ext cx="889456" cy="88945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2" name="Picture 21" descr="C:\Users\t0ph3r\Documents\CS 4700\assets\Chrome-Icon.png">
              <a:extLst>
                <a:ext uri="{FF2B5EF4-FFF2-40B4-BE49-F238E27FC236}">
                  <a16:creationId xmlns:a16="http://schemas.microsoft.com/office/drawing/2014/main" id="{982952A6-33FF-BA1B-A187-7EFEB925B84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1085" y="2418552"/>
              <a:ext cx="703073" cy="70307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23" name="Picture 2" descr="C:\Users\t0ph3r\Documents\CS 4700\assets\cisco-switch-icon.png">
            <a:extLst>
              <a:ext uri="{FF2B5EF4-FFF2-40B4-BE49-F238E27FC236}">
                <a16:creationId xmlns:a16="http://schemas.microsoft.com/office/drawing/2014/main" id="{C60263E1-B8D9-80B0-914F-172C6BDA1A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72571" y="3790302"/>
            <a:ext cx="1131118" cy="4762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C2DE692B-4089-0CEB-0A04-A925CE7762DC}"/>
              </a:ext>
            </a:extLst>
          </p:cNvPr>
          <p:cNvCxnSpPr>
            <a:cxnSpLocks/>
            <a:stCxn id="23" idx="1"/>
          </p:cNvCxnSpPr>
          <p:nvPr/>
        </p:nvCxnSpPr>
        <p:spPr>
          <a:xfrm flipH="1">
            <a:off x="4198522" y="4028432"/>
            <a:ext cx="974049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78BF4E23-E00A-31A1-56B3-97AF2666004B}"/>
              </a:ext>
            </a:extLst>
          </p:cNvPr>
          <p:cNvCxnSpPr>
            <a:cxnSpLocks/>
            <a:stCxn id="23" idx="3"/>
            <a:endCxn id="17" idx="1"/>
          </p:cNvCxnSpPr>
          <p:nvPr/>
        </p:nvCxnSpPr>
        <p:spPr>
          <a:xfrm>
            <a:off x="6303689" y="4028432"/>
            <a:ext cx="931159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0249B456-EDB6-CF1B-82FD-EB3447C2C9AD}"/>
              </a:ext>
            </a:extLst>
          </p:cNvPr>
          <p:cNvCxnSpPr>
            <a:cxnSpLocks/>
            <a:stCxn id="60" idx="2"/>
            <a:endCxn id="17" idx="3"/>
          </p:cNvCxnSpPr>
          <p:nvPr/>
        </p:nvCxnSpPr>
        <p:spPr>
          <a:xfrm flipH="1" flipV="1">
            <a:off x="8232356" y="4028432"/>
            <a:ext cx="219069" cy="109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0" name="Cloud 59">
            <a:extLst>
              <a:ext uri="{FF2B5EF4-FFF2-40B4-BE49-F238E27FC236}">
                <a16:creationId xmlns:a16="http://schemas.microsoft.com/office/drawing/2014/main" id="{D3D7E328-0DEB-7581-475D-489E23B7E5F7}"/>
              </a:ext>
            </a:extLst>
          </p:cNvPr>
          <p:cNvSpPr/>
          <p:nvPr/>
        </p:nvSpPr>
        <p:spPr>
          <a:xfrm>
            <a:off x="8448835" y="3736537"/>
            <a:ext cx="835085" cy="585988"/>
          </a:xfrm>
          <a:prstGeom prst="cloud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4F0A26AE-2214-B80E-57C8-47618DDF68E6}"/>
              </a:ext>
            </a:extLst>
          </p:cNvPr>
          <p:cNvCxnSpPr>
            <a:cxnSpLocks/>
            <a:endCxn id="17" idx="2"/>
          </p:cNvCxnSpPr>
          <p:nvPr/>
        </p:nvCxnSpPr>
        <p:spPr>
          <a:xfrm flipV="1">
            <a:off x="7173518" y="4322525"/>
            <a:ext cx="560084" cy="74776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7" name="Picture 3" descr="D:\Pictures\Server_icons_lnx\Icons\128X128\data_server.png">
            <a:extLst>
              <a:ext uri="{FF2B5EF4-FFF2-40B4-BE49-F238E27FC236}">
                <a16:creationId xmlns:a16="http://schemas.microsoft.com/office/drawing/2014/main" id="{FBB7B52D-B45A-0CAA-65D9-F92EF13B95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4145" y="4667544"/>
            <a:ext cx="889456" cy="8894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8" name="TextBox 67">
            <a:extLst>
              <a:ext uri="{FF2B5EF4-FFF2-40B4-BE49-F238E27FC236}">
                <a16:creationId xmlns:a16="http://schemas.microsoft.com/office/drawing/2014/main" id="{6DA9A480-B05F-9293-0AF5-09B0BAEF9EE7}"/>
              </a:ext>
            </a:extLst>
          </p:cNvPr>
          <p:cNvSpPr txBox="1"/>
          <p:nvPr/>
        </p:nvSpPr>
        <p:spPr>
          <a:xfrm>
            <a:off x="6854639" y="2036564"/>
            <a:ext cx="1754005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Gateway</a:t>
            </a:r>
          </a:p>
          <a:p>
            <a:pPr algn="ctr"/>
            <a:r>
              <a:rPr lang="en-US" sz="2400" dirty="0"/>
              <a:t>Router</a:t>
            </a:r>
          </a:p>
          <a:p>
            <a:pPr algn="ctr"/>
            <a:r>
              <a:rPr lang="en-US" sz="2400" dirty="0"/>
              <a:t>129.10.0.1</a:t>
            </a:r>
          </a:p>
          <a:p>
            <a:pPr algn="ctr"/>
            <a:r>
              <a:rPr lang="en-US" sz="1600" dirty="0"/>
              <a:t>ef:a9:5d:3d:44:07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299E58CF-A59D-294C-95EC-8530F77F644F}"/>
              </a:ext>
            </a:extLst>
          </p:cNvPr>
          <p:cNvSpPr txBox="1"/>
          <p:nvPr/>
        </p:nvSpPr>
        <p:spPr>
          <a:xfrm>
            <a:off x="4859891" y="2383717"/>
            <a:ext cx="1805302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Switch</a:t>
            </a:r>
          </a:p>
          <a:p>
            <a:pPr algn="ctr"/>
            <a:endParaRPr lang="en-US" sz="2400" dirty="0"/>
          </a:p>
          <a:p>
            <a:pPr algn="ctr"/>
            <a:r>
              <a:rPr lang="en-US" sz="1600" dirty="0"/>
              <a:t>de:bb:10:8c:43:4a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53ABCF26-CB1E-CDE3-1B0A-100C964CBFE1}"/>
              </a:ext>
            </a:extLst>
          </p:cNvPr>
          <p:cNvSpPr txBox="1"/>
          <p:nvPr/>
        </p:nvSpPr>
        <p:spPr>
          <a:xfrm>
            <a:off x="2897172" y="2758015"/>
            <a:ext cx="179889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?.?.?.?</a:t>
            </a:r>
          </a:p>
          <a:p>
            <a:pPr algn="ctr"/>
            <a:r>
              <a:rPr lang="en-US" sz="1600" dirty="0"/>
              <a:t>56:67:e7:bc:93:d2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DF3770F3-3709-7E63-C037-7149B9560824}"/>
              </a:ext>
            </a:extLst>
          </p:cNvPr>
          <p:cNvSpPr txBox="1"/>
          <p:nvPr/>
        </p:nvSpPr>
        <p:spPr>
          <a:xfrm>
            <a:off x="6336177" y="5557000"/>
            <a:ext cx="1912767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DHCP Server</a:t>
            </a:r>
          </a:p>
          <a:p>
            <a:pPr algn="ctr"/>
            <a:r>
              <a:rPr lang="en-US" sz="2400" dirty="0"/>
              <a:t>129.10.1.1</a:t>
            </a:r>
          </a:p>
          <a:p>
            <a:pPr algn="ctr"/>
            <a:r>
              <a:rPr lang="en-US" sz="1600" dirty="0"/>
              <a:t>fe:d1:e5:bb:e6:92</a:t>
            </a:r>
          </a:p>
        </p:txBody>
      </p:sp>
      <p:sp>
        <p:nvSpPr>
          <p:cNvPr id="72" name="Speech Bubble: Rectangle 71">
            <a:extLst>
              <a:ext uri="{FF2B5EF4-FFF2-40B4-BE49-F238E27FC236}">
                <a16:creationId xmlns:a16="http://schemas.microsoft.com/office/drawing/2014/main" id="{48AFD4EE-6F10-DFC4-4C49-CFB883306C50}"/>
              </a:ext>
            </a:extLst>
          </p:cNvPr>
          <p:cNvSpPr/>
          <p:nvPr/>
        </p:nvSpPr>
        <p:spPr>
          <a:xfrm>
            <a:off x="8921504" y="4758744"/>
            <a:ext cx="2128556" cy="1609630"/>
          </a:xfrm>
          <a:prstGeom prst="wedgeRectCallout">
            <a:avLst>
              <a:gd name="adj1" fmla="val -98950"/>
              <a:gd name="adj2" fmla="val -24621"/>
            </a:avLst>
          </a:prstGeom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Listening on UDP port 68 for requests</a:t>
            </a:r>
          </a:p>
        </p:txBody>
      </p:sp>
      <p:sp>
        <p:nvSpPr>
          <p:cNvPr id="74" name="Speech Bubble: Rectangle 73">
            <a:extLst>
              <a:ext uri="{FF2B5EF4-FFF2-40B4-BE49-F238E27FC236}">
                <a16:creationId xmlns:a16="http://schemas.microsoft.com/office/drawing/2014/main" id="{69A35509-4EDB-8443-2172-49ECBB65B42F}"/>
              </a:ext>
            </a:extLst>
          </p:cNvPr>
          <p:cNvSpPr/>
          <p:nvPr/>
        </p:nvSpPr>
        <p:spPr>
          <a:xfrm>
            <a:off x="440129" y="3223617"/>
            <a:ext cx="2128556" cy="1609630"/>
          </a:xfrm>
          <a:prstGeom prst="wedgeRectCallout">
            <a:avLst>
              <a:gd name="adj1" fmla="val 83171"/>
              <a:gd name="adj2" fmla="val -20220"/>
            </a:avLst>
          </a:prstGeom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Listening on UDP port 67 for a reply</a:t>
            </a:r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9EC54FE4-B2FA-B50E-C40A-0B4048030050}"/>
              </a:ext>
            </a:extLst>
          </p:cNvPr>
          <p:cNvCxnSpPr>
            <a:cxnSpLocks/>
            <a:stCxn id="5" idx="0"/>
            <a:endCxn id="23" idx="2"/>
          </p:cNvCxnSpPr>
          <p:nvPr/>
        </p:nvCxnSpPr>
        <p:spPr>
          <a:xfrm flipV="1">
            <a:off x="5116000" y="4266562"/>
            <a:ext cx="622130" cy="63419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5" name="Picture 2" descr="C:\Users\t0ph3r\Documents\CS 4700\assets\cisco-switch-icon.png">
            <a:extLst>
              <a:ext uri="{FF2B5EF4-FFF2-40B4-BE49-F238E27FC236}">
                <a16:creationId xmlns:a16="http://schemas.microsoft.com/office/drawing/2014/main" id="{69BE6CB9-D332-D4D5-CAEC-C9BB8E0668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8548" y="4900752"/>
            <a:ext cx="894903" cy="376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9" descr="C:\Users\t0ph3r\Documents\CS 4700\assets\black_server.png">
            <a:extLst>
              <a:ext uri="{FF2B5EF4-FFF2-40B4-BE49-F238E27FC236}">
                <a16:creationId xmlns:a16="http://schemas.microsoft.com/office/drawing/2014/main" id="{0861E16D-864D-0745-8EBB-031334543C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4400" y="5578270"/>
            <a:ext cx="608243" cy="6082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11" descr="C:\Users\t0ph3r\Documents\CS 4700\assets\black_server.png">
            <a:extLst>
              <a:ext uri="{FF2B5EF4-FFF2-40B4-BE49-F238E27FC236}">
                <a16:creationId xmlns:a16="http://schemas.microsoft.com/office/drawing/2014/main" id="{D948BA0B-499C-EDE8-C451-CE935419F5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0469" y="5607621"/>
            <a:ext cx="608243" cy="6082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3E6F7008-7B98-6BDD-E56F-793E8DE0C270}"/>
              </a:ext>
            </a:extLst>
          </p:cNvPr>
          <p:cNvCxnSpPr>
            <a:cxnSpLocks/>
            <a:stCxn id="10" idx="0"/>
            <a:endCxn id="5" idx="1"/>
          </p:cNvCxnSpPr>
          <p:nvPr/>
        </p:nvCxnSpPr>
        <p:spPr>
          <a:xfrm flipV="1">
            <a:off x="4198522" y="5089153"/>
            <a:ext cx="470026" cy="48911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14F6CC39-FA2E-BD29-2329-EEEE711CA17E}"/>
              </a:ext>
            </a:extLst>
          </p:cNvPr>
          <p:cNvCxnSpPr>
            <a:cxnSpLocks/>
            <a:stCxn id="12" idx="0"/>
            <a:endCxn id="5" idx="2"/>
          </p:cNvCxnSpPr>
          <p:nvPr/>
        </p:nvCxnSpPr>
        <p:spPr>
          <a:xfrm flipH="1" flipV="1">
            <a:off x="5116000" y="5277553"/>
            <a:ext cx="28591" cy="33006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Flowchart: Connector 2">
            <a:extLst>
              <a:ext uri="{FF2B5EF4-FFF2-40B4-BE49-F238E27FC236}">
                <a16:creationId xmlns:a16="http://schemas.microsoft.com/office/drawing/2014/main" id="{4F884D12-21AF-FAB9-C1AD-78A2F98EEAA8}"/>
              </a:ext>
            </a:extLst>
          </p:cNvPr>
          <p:cNvSpPr/>
          <p:nvPr/>
        </p:nvSpPr>
        <p:spPr>
          <a:xfrm>
            <a:off x="7256346" y="4499193"/>
            <a:ext cx="394427" cy="394427"/>
          </a:xfrm>
          <a:prstGeom prst="flowChartConnector">
            <a:avLst/>
          </a:prstGeom>
        </p:spPr>
        <p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3424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875E-6 -2.22222E-6 L 0.02799 -0.08588 " pathEditMode="relative" rAng="0" ptsTypes="AA">
                                      <p:cBhvr>
                                        <p:cTn id="1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93" y="-430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500"/>
                            </p:stCondLst>
                            <p:childTnLst>
                              <p:par>
                                <p:cTn id="12" presetID="42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799 -0.08588 L -0.2836 -0.09421 " pathEditMode="relative" rAng="0" ptsTypes="AA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586" y="-41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  <p:bldP spid="3" grpId="2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A2248A4-A69C-4F39-955F-26216C89DA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extBox 46">
            <a:extLst>
              <a:ext uri="{FF2B5EF4-FFF2-40B4-BE49-F238E27FC236}">
                <a16:creationId xmlns:a16="http://schemas.microsoft.com/office/drawing/2014/main" id="{138065E2-0C2F-74AD-EBD6-D6ECB133F359}"/>
              </a:ext>
            </a:extLst>
          </p:cNvPr>
          <p:cNvSpPr txBox="1"/>
          <p:nvPr/>
        </p:nvSpPr>
        <p:spPr>
          <a:xfrm>
            <a:off x="225818" y="806032"/>
            <a:ext cx="139172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Ethernet</a:t>
            </a:r>
          </a:p>
          <a:p>
            <a:r>
              <a:rPr lang="en-US" sz="2400" b="1" dirty="0"/>
              <a:t>Header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37B4727F-3598-AE22-749E-E649C9AA8C91}"/>
              </a:ext>
            </a:extLst>
          </p:cNvPr>
          <p:cNvSpPr txBox="1"/>
          <p:nvPr/>
        </p:nvSpPr>
        <p:spPr>
          <a:xfrm>
            <a:off x="225818" y="2583316"/>
            <a:ext cx="121700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IPv4</a:t>
            </a:r>
          </a:p>
          <a:p>
            <a:r>
              <a:rPr lang="en-US" sz="2400" b="1" dirty="0"/>
              <a:t>Header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CAB6ABD3-5AF2-8D92-C2BE-43B623101F09}"/>
              </a:ext>
            </a:extLst>
          </p:cNvPr>
          <p:cNvSpPr txBox="1"/>
          <p:nvPr/>
        </p:nvSpPr>
        <p:spPr>
          <a:xfrm>
            <a:off x="225818" y="4059291"/>
            <a:ext cx="121700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UDP</a:t>
            </a:r>
          </a:p>
          <a:p>
            <a:r>
              <a:rPr lang="en-US" sz="2400" b="1" dirty="0"/>
              <a:t>Header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300330A4-378C-2A4F-F11F-7D3606FEB2A7}"/>
              </a:ext>
            </a:extLst>
          </p:cNvPr>
          <p:cNvSpPr/>
          <p:nvPr/>
        </p:nvSpPr>
        <p:spPr>
          <a:xfrm>
            <a:off x="5940492" y="3972209"/>
            <a:ext cx="3658278" cy="38365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/>
              <a:t>Dest</a:t>
            </a:r>
            <a:r>
              <a:rPr lang="en-US" sz="2400" dirty="0"/>
              <a:t> Port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86D6F359-DEB6-6C4B-144E-EA1CA531E5CD}"/>
              </a:ext>
            </a:extLst>
          </p:cNvPr>
          <p:cNvSpPr/>
          <p:nvPr/>
        </p:nvSpPr>
        <p:spPr>
          <a:xfrm>
            <a:off x="2275200" y="4351099"/>
            <a:ext cx="3665293" cy="38365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Datagram Length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38DCB629-4C32-0570-ABC2-78BC689B0A3E}"/>
              </a:ext>
            </a:extLst>
          </p:cNvPr>
          <p:cNvSpPr/>
          <p:nvPr/>
        </p:nvSpPr>
        <p:spPr>
          <a:xfrm>
            <a:off x="2275199" y="3972482"/>
            <a:ext cx="3665293" cy="377769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Source Port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CB897C7C-C96A-8B3E-2781-4CBF362786A5}"/>
              </a:ext>
            </a:extLst>
          </p:cNvPr>
          <p:cNvSpPr/>
          <p:nvPr/>
        </p:nvSpPr>
        <p:spPr>
          <a:xfrm>
            <a:off x="5940492" y="4350251"/>
            <a:ext cx="3658278" cy="38365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Checksum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3889E09C-0695-1086-E78B-55683888DD44}"/>
              </a:ext>
            </a:extLst>
          </p:cNvPr>
          <p:cNvSpPr txBox="1"/>
          <p:nvPr/>
        </p:nvSpPr>
        <p:spPr>
          <a:xfrm>
            <a:off x="225818" y="5528190"/>
            <a:ext cx="203735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DHCP</a:t>
            </a:r>
          </a:p>
          <a:p>
            <a:r>
              <a:rPr lang="en-US" sz="2400" b="1" dirty="0"/>
              <a:t>Message</a:t>
            </a:r>
          </a:p>
          <a:p>
            <a:r>
              <a:rPr lang="en-US" sz="2400" b="1" dirty="0"/>
              <a:t>(abbreviated)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E235F1E-5633-F718-67B7-998A83CCF0E4}"/>
              </a:ext>
            </a:extLst>
          </p:cNvPr>
          <p:cNvSpPr/>
          <p:nvPr/>
        </p:nvSpPr>
        <p:spPr>
          <a:xfrm>
            <a:off x="2271956" y="4876601"/>
            <a:ext cx="7326946" cy="3836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Client IP Address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892D92E-6F37-97F3-71E0-B552FBEA0378}"/>
              </a:ext>
            </a:extLst>
          </p:cNvPr>
          <p:cNvSpPr/>
          <p:nvPr/>
        </p:nvSpPr>
        <p:spPr>
          <a:xfrm>
            <a:off x="2271825" y="5260253"/>
            <a:ext cx="7332273" cy="3836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Your IP Address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6564E3E6-9A7F-066D-DD8A-6F504B8817DC}"/>
              </a:ext>
            </a:extLst>
          </p:cNvPr>
          <p:cNvSpPr/>
          <p:nvPr/>
        </p:nvSpPr>
        <p:spPr>
          <a:xfrm>
            <a:off x="2274618" y="5639491"/>
            <a:ext cx="7326946" cy="3836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Server IP Address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35BDDC5A-4EF5-F236-A301-FA718C3A94E7}"/>
              </a:ext>
            </a:extLst>
          </p:cNvPr>
          <p:cNvSpPr/>
          <p:nvPr/>
        </p:nvSpPr>
        <p:spPr>
          <a:xfrm>
            <a:off x="2274487" y="6023143"/>
            <a:ext cx="7324284" cy="3836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Gateway IP Address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743A136A-2AF3-4D66-E0B6-4970715E5FEF}"/>
              </a:ext>
            </a:extLst>
          </p:cNvPr>
          <p:cNvSpPr/>
          <p:nvPr/>
        </p:nvSpPr>
        <p:spPr>
          <a:xfrm>
            <a:off x="2275951" y="6412902"/>
            <a:ext cx="7326946" cy="3836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Client Hardware Address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849A7784-B4B9-E874-3E48-F2CFF9EE822A}"/>
              </a:ext>
            </a:extLst>
          </p:cNvPr>
          <p:cNvSpPr/>
          <p:nvPr/>
        </p:nvSpPr>
        <p:spPr>
          <a:xfrm>
            <a:off x="2261353" y="1933689"/>
            <a:ext cx="857458" cy="3836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Version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57B85732-3CA2-DD0B-5FCF-77C9417A2809}"/>
              </a:ext>
            </a:extLst>
          </p:cNvPr>
          <p:cNvSpPr/>
          <p:nvPr/>
        </p:nvSpPr>
        <p:spPr>
          <a:xfrm>
            <a:off x="3118812" y="1933687"/>
            <a:ext cx="949925" cy="3836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/>
              <a:t>HLen</a:t>
            </a:r>
            <a:endParaRPr lang="en-US" sz="2400" dirty="0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015532DA-9F2A-E789-461B-BA03529C7612}"/>
              </a:ext>
            </a:extLst>
          </p:cNvPr>
          <p:cNvSpPr/>
          <p:nvPr/>
        </p:nvSpPr>
        <p:spPr>
          <a:xfrm>
            <a:off x="4068736" y="1933689"/>
            <a:ext cx="1857910" cy="3836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DSCP/ECN</a:t>
            </a:r>
            <a:endParaRPr lang="en-US" sz="2400" dirty="0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E174D1F8-1D42-474D-5E5A-BC2E706C84F3}"/>
              </a:ext>
            </a:extLst>
          </p:cNvPr>
          <p:cNvSpPr/>
          <p:nvPr/>
        </p:nvSpPr>
        <p:spPr>
          <a:xfrm>
            <a:off x="5926646" y="1933686"/>
            <a:ext cx="3658278" cy="3836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Datagram Length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D492C1B5-CF40-D6C3-2036-A6551D843F90}"/>
              </a:ext>
            </a:extLst>
          </p:cNvPr>
          <p:cNvSpPr/>
          <p:nvPr/>
        </p:nvSpPr>
        <p:spPr>
          <a:xfrm>
            <a:off x="1961907" y="1443802"/>
            <a:ext cx="598893" cy="60290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33FD678D-E29E-7268-0CE0-79B586C106EB}"/>
              </a:ext>
            </a:extLst>
          </p:cNvPr>
          <p:cNvSpPr/>
          <p:nvPr/>
        </p:nvSpPr>
        <p:spPr>
          <a:xfrm>
            <a:off x="3769291" y="1443802"/>
            <a:ext cx="598893" cy="60290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8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0C1A1D18-43E9-2EE9-E0D9-59CE0D66163F}"/>
              </a:ext>
            </a:extLst>
          </p:cNvPr>
          <p:cNvSpPr/>
          <p:nvPr/>
        </p:nvSpPr>
        <p:spPr>
          <a:xfrm>
            <a:off x="5627201" y="1443802"/>
            <a:ext cx="598893" cy="60290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16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B7138B07-9AEA-7C5B-F93B-017C513A9CAE}"/>
              </a:ext>
            </a:extLst>
          </p:cNvPr>
          <p:cNvSpPr/>
          <p:nvPr/>
        </p:nvSpPr>
        <p:spPr>
          <a:xfrm>
            <a:off x="7495386" y="1443801"/>
            <a:ext cx="598893" cy="60290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24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F191CBA2-DCA6-D0D1-42FA-5D520FB875B6}"/>
              </a:ext>
            </a:extLst>
          </p:cNvPr>
          <p:cNvSpPr/>
          <p:nvPr/>
        </p:nvSpPr>
        <p:spPr>
          <a:xfrm>
            <a:off x="9285478" y="1443800"/>
            <a:ext cx="598893" cy="60290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31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9B6B4F89-37B7-DD6C-C847-5C3AD0C33050}"/>
              </a:ext>
            </a:extLst>
          </p:cNvPr>
          <p:cNvSpPr/>
          <p:nvPr/>
        </p:nvSpPr>
        <p:spPr>
          <a:xfrm>
            <a:off x="2819366" y="1443802"/>
            <a:ext cx="598893" cy="60290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B08141FC-AD0B-81B0-F52A-B12D895A4965}"/>
              </a:ext>
            </a:extLst>
          </p:cNvPr>
          <p:cNvSpPr/>
          <p:nvPr/>
        </p:nvSpPr>
        <p:spPr>
          <a:xfrm>
            <a:off x="4679985" y="1443799"/>
            <a:ext cx="598893" cy="60290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12</a:t>
            </a: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F27F89A3-0498-2AD6-648A-6E0F25D5DC91}"/>
              </a:ext>
            </a:extLst>
          </p:cNvPr>
          <p:cNvSpPr/>
          <p:nvPr/>
        </p:nvSpPr>
        <p:spPr>
          <a:xfrm>
            <a:off x="6363272" y="1443802"/>
            <a:ext cx="598893" cy="60290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19</a:t>
            </a: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19EE713B-9DBF-B00A-B412-CF6FAFDDA15F}"/>
              </a:ext>
            </a:extLst>
          </p:cNvPr>
          <p:cNvSpPr/>
          <p:nvPr/>
        </p:nvSpPr>
        <p:spPr>
          <a:xfrm>
            <a:off x="2261354" y="2317341"/>
            <a:ext cx="3665293" cy="3836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Identifier</a:t>
            </a: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DFE28E51-6EED-4696-F76C-22CD01022479}"/>
              </a:ext>
            </a:extLst>
          </p:cNvPr>
          <p:cNvSpPr/>
          <p:nvPr/>
        </p:nvSpPr>
        <p:spPr>
          <a:xfrm>
            <a:off x="5926646" y="2317343"/>
            <a:ext cx="729974" cy="3836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Flags</a:t>
            </a: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6EBAA74D-FF9D-FBA9-F8EF-7BB6C2F659B6}"/>
              </a:ext>
            </a:extLst>
          </p:cNvPr>
          <p:cNvSpPr/>
          <p:nvPr/>
        </p:nvSpPr>
        <p:spPr>
          <a:xfrm>
            <a:off x="6662717" y="2317340"/>
            <a:ext cx="2922207" cy="3836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Offset</a:t>
            </a: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17F39FAA-707B-FB2B-E789-A071D0A0B685}"/>
              </a:ext>
            </a:extLst>
          </p:cNvPr>
          <p:cNvSpPr/>
          <p:nvPr/>
        </p:nvSpPr>
        <p:spPr>
          <a:xfrm>
            <a:off x="2261352" y="2700992"/>
            <a:ext cx="1807384" cy="3836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TTL</a:t>
            </a: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6F94C9D8-09C8-8334-A7C4-65B11EF76A06}"/>
              </a:ext>
            </a:extLst>
          </p:cNvPr>
          <p:cNvSpPr/>
          <p:nvPr/>
        </p:nvSpPr>
        <p:spPr>
          <a:xfrm>
            <a:off x="4068735" y="2700992"/>
            <a:ext cx="1857910" cy="3836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Protocol</a:t>
            </a: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42AA20A4-44E4-DBAA-430E-F20EEA83209D}"/>
              </a:ext>
            </a:extLst>
          </p:cNvPr>
          <p:cNvSpPr/>
          <p:nvPr/>
        </p:nvSpPr>
        <p:spPr>
          <a:xfrm>
            <a:off x="5926645" y="2700989"/>
            <a:ext cx="3658278" cy="3836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Checksum</a:t>
            </a: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3ACC27E0-AB26-1D64-E4F0-5C6A86190036}"/>
              </a:ext>
            </a:extLst>
          </p:cNvPr>
          <p:cNvSpPr/>
          <p:nvPr/>
        </p:nvSpPr>
        <p:spPr>
          <a:xfrm>
            <a:off x="2257977" y="3084644"/>
            <a:ext cx="7326946" cy="3836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Source IP Address</a:t>
            </a: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CEF57E29-5FAA-18E5-EE61-F14C7B7E3B84}"/>
              </a:ext>
            </a:extLst>
          </p:cNvPr>
          <p:cNvSpPr/>
          <p:nvPr/>
        </p:nvSpPr>
        <p:spPr>
          <a:xfrm>
            <a:off x="2263173" y="3468296"/>
            <a:ext cx="7326946" cy="3836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Destination IP Address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E3546DAC-1F34-42D0-7EBC-F354DC4D9B48}"/>
              </a:ext>
            </a:extLst>
          </p:cNvPr>
          <p:cNvSpPr txBox="1"/>
          <p:nvPr/>
        </p:nvSpPr>
        <p:spPr>
          <a:xfrm>
            <a:off x="1864970" y="654186"/>
            <a:ext cx="3497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0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799F9016-5407-5582-8952-CCE5608483DE}"/>
              </a:ext>
            </a:extLst>
          </p:cNvPr>
          <p:cNvSpPr txBox="1"/>
          <p:nvPr/>
        </p:nvSpPr>
        <p:spPr>
          <a:xfrm>
            <a:off x="4748822" y="654185"/>
            <a:ext cx="5148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48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C87F09C6-0BBE-F7ED-13C7-9FC1CC8C9955}"/>
              </a:ext>
            </a:extLst>
          </p:cNvPr>
          <p:cNvSpPr txBox="1"/>
          <p:nvPr/>
        </p:nvSpPr>
        <p:spPr>
          <a:xfrm>
            <a:off x="7755175" y="654185"/>
            <a:ext cx="5148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96</a:t>
            </a: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72A35922-2E42-794C-5C55-EB3ABB26E5B5}"/>
              </a:ext>
            </a:extLst>
          </p:cNvPr>
          <p:cNvSpPr/>
          <p:nvPr/>
        </p:nvSpPr>
        <p:spPr>
          <a:xfrm>
            <a:off x="2039858" y="1040803"/>
            <a:ext cx="2986380" cy="3836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Source MAC Address</a:t>
            </a: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2BF2A374-9330-42D2-74E5-8AFBAB2522AD}"/>
              </a:ext>
            </a:extLst>
          </p:cNvPr>
          <p:cNvSpPr/>
          <p:nvPr/>
        </p:nvSpPr>
        <p:spPr>
          <a:xfrm>
            <a:off x="5026238" y="1040799"/>
            <a:ext cx="2986380" cy="3836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/>
              <a:t>Dest</a:t>
            </a:r>
            <a:r>
              <a:rPr lang="en-US" sz="2400" dirty="0"/>
              <a:t>. MAC Address</a:t>
            </a: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EFCCDD68-2332-9F62-9AF0-53512EB0AA0A}"/>
              </a:ext>
            </a:extLst>
          </p:cNvPr>
          <p:cNvSpPr/>
          <p:nvPr/>
        </p:nvSpPr>
        <p:spPr>
          <a:xfrm>
            <a:off x="8032591" y="1040799"/>
            <a:ext cx="1696276" cy="3836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Frame Len.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96461D0F-3EC4-A741-8784-5B5DEF3F24DE}"/>
              </a:ext>
            </a:extLst>
          </p:cNvPr>
          <p:cNvSpPr txBox="1"/>
          <p:nvPr/>
        </p:nvSpPr>
        <p:spPr>
          <a:xfrm>
            <a:off x="9388870" y="654184"/>
            <a:ext cx="6799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112</a:t>
            </a:r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FBF05151-3420-93E1-5444-2184AE5CF944}"/>
              </a:ext>
            </a:extLst>
          </p:cNvPr>
          <p:cNvSpPr/>
          <p:nvPr/>
        </p:nvSpPr>
        <p:spPr>
          <a:xfrm>
            <a:off x="2261354" y="1926367"/>
            <a:ext cx="857458" cy="383652"/>
          </a:xfrm>
          <a:prstGeom prst="rect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4</a:t>
            </a:r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479574EB-EA61-C998-1F05-46C6D2E5A866}"/>
              </a:ext>
            </a:extLst>
          </p:cNvPr>
          <p:cNvSpPr/>
          <p:nvPr/>
        </p:nvSpPr>
        <p:spPr>
          <a:xfrm>
            <a:off x="3118813" y="1926365"/>
            <a:ext cx="949925" cy="383652"/>
          </a:xfrm>
          <a:prstGeom prst="rect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5</a:t>
            </a:r>
          </a:p>
        </p:txBody>
      </p:sp>
      <p:sp>
        <p:nvSpPr>
          <p:cNvPr id="90" name="Rectangle 89">
            <a:extLst>
              <a:ext uri="{FF2B5EF4-FFF2-40B4-BE49-F238E27FC236}">
                <a16:creationId xmlns:a16="http://schemas.microsoft.com/office/drawing/2014/main" id="{DABA6E74-9106-5CFC-3A87-D48B86C96FD9}"/>
              </a:ext>
            </a:extLst>
          </p:cNvPr>
          <p:cNvSpPr/>
          <p:nvPr/>
        </p:nvSpPr>
        <p:spPr>
          <a:xfrm>
            <a:off x="4068737" y="1926367"/>
            <a:ext cx="1857910" cy="383652"/>
          </a:xfrm>
          <a:prstGeom prst="rect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0</a:t>
            </a:r>
            <a:endParaRPr lang="en-US" sz="2400" dirty="0"/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7B87B421-4B5F-20A2-74AA-0205CF8664B6}"/>
              </a:ext>
            </a:extLst>
          </p:cNvPr>
          <p:cNvSpPr/>
          <p:nvPr/>
        </p:nvSpPr>
        <p:spPr>
          <a:xfrm>
            <a:off x="2261355" y="2310019"/>
            <a:ext cx="3665293" cy="383652"/>
          </a:xfrm>
          <a:prstGeom prst="rect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0</a:t>
            </a:r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D2CD9235-13C1-3DE2-CBEA-EE5C18BD6F0E}"/>
              </a:ext>
            </a:extLst>
          </p:cNvPr>
          <p:cNvSpPr/>
          <p:nvPr/>
        </p:nvSpPr>
        <p:spPr>
          <a:xfrm>
            <a:off x="5926647" y="2310021"/>
            <a:ext cx="729974" cy="383652"/>
          </a:xfrm>
          <a:prstGeom prst="rect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0</a:t>
            </a:r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35DDB66E-C090-DC27-8A98-7E45F39D3319}"/>
              </a:ext>
            </a:extLst>
          </p:cNvPr>
          <p:cNvSpPr/>
          <p:nvPr/>
        </p:nvSpPr>
        <p:spPr>
          <a:xfrm>
            <a:off x="6662718" y="2310018"/>
            <a:ext cx="2922207" cy="383652"/>
          </a:xfrm>
          <a:prstGeom prst="rect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0</a:t>
            </a:r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E4496ED8-7AAB-87E8-5087-482E348501B6}"/>
              </a:ext>
            </a:extLst>
          </p:cNvPr>
          <p:cNvSpPr/>
          <p:nvPr/>
        </p:nvSpPr>
        <p:spPr>
          <a:xfrm>
            <a:off x="2261353" y="2693670"/>
            <a:ext cx="1807384" cy="383652"/>
          </a:xfrm>
          <a:prstGeom prst="rect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32</a:t>
            </a:r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243722ED-2903-4DB8-F933-E681CF05346C}"/>
              </a:ext>
            </a:extLst>
          </p:cNvPr>
          <p:cNvSpPr/>
          <p:nvPr/>
        </p:nvSpPr>
        <p:spPr>
          <a:xfrm>
            <a:off x="4068736" y="2693670"/>
            <a:ext cx="1857910" cy="383652"/>
          </a:xfrm>
          <a:prstGeom prst="rect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17</a:t>
            </a:r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42BAD1F5-86AF-8BE6-CFD8-91E9B03D79F5}"/>
              </a:ext>
            </a:extLst>
          </p:cNvPr>
          <p:cNvSpPr/>
          <p:nvPr/>
        </p:nvSpPr>
        <p:spPr>
          <a:xfrm>
            <a:off x="2039859" y="1035933"/>
            <a:ext cx="2986380" cy="383652"/>
          </a:xfrm>
          <a:prstGeom prst="rect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[Client MAC </a:t>
            </a:r>
            <a:r>
              <a:rPr lang="en-US" sz="2400" dirty="0" err="1"/>
              <a:t>Addr</a:t>
            </a:r>
            <a:r>
              <a:rPr lang="en-US" sz="2400" dirty="0"/>
              <a:t>.]</a:t>
            </a:r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7ABC5735-0B79-6670-B464-57CCE53734CD}"/>
              </a:ext>
            </a:extLst>
          </p:cNvPr>
          <p:cNvSpPr/>
          <p:nvPr/>
        </p:nvSpPr>
        <p:spPr>
          <a:xfrm>
            <a:off x="5939085" y="3971599"/>
            <a:ext cx="3658278" cy="383652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68</a:t>
            </a:r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416FD855-7C15-56B3-61A2-15C86808EC08}"/>
              </a:ext>
            </a:extLst>
          </p:cNvPr>
          <p:cNvSpPr/>
          <p:nvPr/>
        </p:nvSpPr>
        <p:spPr>
          <a:xfrm>
            <a:off x="2273792" y="3971872"/>
            <a:ext cx="3665293" cy="377769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67</a:t>
            </a:r>
          </a:p>
        </p:txBody>
      </p:sp>
      <p:sp>
        <p:nvSpPr>
          <p:cNvPr id="99" name="Rectangle 98">
            <a:extLst>
              <a:ext uri="{FF2B5EF4-FFF2-40B4-BE49-F238E27FC236}">
                <a16:creationId xmlns:a16="http://schemas.microsoft.com/office/drawing/2014/main" id="{C2C87423-94C3-8F43-F629-BBC2210D6E11}"/>
              </a:ext>
            </a:extLst>
          </p:cNvPr>
          <p:cNvSpPr/>
          <p:nvPr/>
        </p:nvSpPr>
        <p:spPr>
          <a:xfrm>
            <a:off x="5927616" y="1926974"/>
            <a:ext cx="3658278" cy="383652"/>
          </a:xfrm>
          <a:prstGeom prst="rect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[Calculate]</a:t>
            </a:r>
          </a:p>
        </p:txBody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0B7488D7-B4E5-593E-AB98-109C019B0716}"/>
              </a:ext>
            </a:extLst>
          </p:cNvPr>
          <p:cNvSpPr/>
          <p:nvPr/>
        </p:nvSpPr>
        <p:spPr>
          <a:xfrm>
            <a:off x="5927615" y="2694277"/>
            <a:ext cx="3658278" cy="383652"/>
          </a:xfrm>
          <a:prstGeom prst="rect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[Calculate]</a:t>
            </a:r>
          </a:p>
        </p:txBody>
      </p:sp>
      <p:sp>
        <p:nvSpPr>
          <p:cNvPr id="101" name="Rectangle 100">
            <a:extLst>
              <a:ext uri="{FF2B5EF4-FFF2-40B4-BE49-F238E27FC236}">
                <a16:creationId xmlns:a16="http://schemas.microsoft.com/office/drawing/2014/main" id="{2BDF6C19-295D-26AD-33B3-BF049871F228}"/>
              </a:ext>
            </a:extLst>
          </p:cNvPr>
          <p:cNvSpPr/>
          <p:nvPr/>
        </p:nvSpPr>
        <p:spPr>
          <a:xfrm>
            <a:off x="8027779" y="1042982"/>
            <a:ext cx="1696276" cy="383652"/>
          </a:xfrm>
          <a:prstGeom prst="rect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[Calculate]</a:t>
            </a:r>
          </a:p>
        </p:txBody>
      </p:sp>
      <p:sp>
        <p:nvSpPr>
          <p:cNvPr id="102" name="Rectangle 101">
            <a:extLst>
              <a:ext uri="{FF2B5EF4-FFF2-40B4-BE49-F238E27FC236}">
                <a16:creationId xmlns:a16="http://schemas.microsoft.com/office/drawing/2014/main" id="{489122E2-91CB-E6AB-6DA6-D200070B5CE0}"/>
              </a:ext>
            </a:extLst>
          </p:cNvPr>
          <p:cNvSpPr/>
          <p:nvPr/>
        </p:nvSpPr>
        <p:spPr>
          <a:xfrm>
            <a:off x="2275200" y="4357319"/>
            <a:ext cx="3665293" cy="383652"/>
          </a:xfrm>
          <a:prstGeom prst="rect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[Calculate]</a:t>
            </a:r>
          </a:p>
        </p:txBody>
      </p:sp>
      <p:sp>
        <p:nvSpPr>
          <p:cNvPr id="103" name="Rectangle 102">
            <a:extLst>
              <a:ext uri="{FF2B5EF4-FFF2-40B4-BE49-F238E27FC236}">
                <a16:creationId xmlns:a16="http://schemas.microsoft.com/office/drawing/2014/main" id="{4806BDC6-CCE2-363F-8151-5FCA7E24D77E}"/>
              </a:ext>
            </a:extLst>
          </p:cNvPr>
          <p:cNvSpPr/>
          <p:nvPr/>
        </p:nvSpPr>
        <p:spPr>
          <a:xfrm>
            <a:off x="5940492" y="4356471"/>
            <a:ext cx="3658278" cy="383652"/>
          </a:xfrm>
          <a:prstGeom prst="rect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[Calculate]</a:t>
            </a:r>
          </a:p>
        </p:txBody>
      </p:sp>
      <p:sp>
        <p:nvSpPr>
          <p:cNvPr id="105" name="Rectangle 104">
            <a:extLst>
              <a:ext uri="{FF2B5EF4-FFF2-40B4-BE49-F238E27FC236}">
                <a16:creationId xmlns:a16="http://schemas.microsoft.com/office/drawing/2014/main" id="{48B14625-27D1-D37A-F13B-BB37E726C3A5}"/>
              </a:ext>
            </a:extLst>
          </p:cNvPr>
          <p:cNvSpPr/>
          <p:nvPr/>
        </p:nvSpPr>
        <p:spPr>
          <a:xfrm>
            <a:off x="2257977" y="3463862"/>
            <a:ext cx="7326946" cy="383652"/>
          </a:xfrm>
          <a:prstGeom prst="rect">
            <a:avLst/>
          </a:prstGeom>
          <a:solidFill>
            <a:schemeClr val="accent5"/>
          </a:solidFill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255.255.255.255</a:t>
            </a:r>
          </a:p>
        </p:txBody>
      </p:sp>
      <p:sp>
        <p:nvSpPr>
          <p:cNvPr id="107" name="Rectangle 106">
            <a:extLst>
              <a:ext uri="{FF2B5EF4-FFF2-40B4-BE49-F238E27FC236}">
                <a16:creationId xmlns:a16="http://schemas.microsoft.com/office/drawing/2014/main" id="{B801AE34-1B9D-628E-3594-058E2D0C121F}"/>
              </a:ext>
            </a:extLst>
          </p:cNvPr>
          <p:cNvSpPr/>
          <p:nvPr/>
        </p:nvSpPr>
        <p:spPr>
          <a:xfrm>
            <a:off x="2277152" y="4870191"/>
            <a:ext cx="7326946" cy="383652"/>
          </a:xfrm>
          <a:prstGeom prst="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0.0.0.0</a:t>
            </a:r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29D1398C-154B-72D6-7FBD-0C526803E9F8}"/>
              </a:ext>
            </a:extLst>
          </p:cNvPr>
          <p:cNvSpPr/>
          <p:nvPr/>
        </p:nvSpPr>
        <p:spPr>
          <a:xfrm>
            <a:off x="2276100" y="6413436"/>
            <a:ext cx="7327997" cy="383652"/>
          </a:xfrm>
          <a:prstGeom prst="rect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[Client MAC </a:t>
            </a:r>
            <a:r>
              <a:rPr lang="en-US" sz="2400" dirty="0" err="1"/>
              <a:t>Addr</a:t>
            </a:r>
            <a:r>
              <a:rPr lang="en-US" sz="2400" dirty="0"/>
              <a:t>.]</a:t>
            </a:r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id="{6E9D9455-7701-F57D-4F7A-FE4E5398C8B8}"/>
              </a:ext>
            </a:extLst>
          </p:cNvPr>
          <p:cNvSpPr/>
          <p:nvPr/>
        </p:nvSpPr>
        <p:spPr>
          <a:xfrm>
            <a:off x="2273792" y="5254689"/>
            <a:ext cx="7326946" cy="383652"/>
          </a:xfrm>
          <a:prstGeom prst="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0.0.0.0</a:t>
            </a:r>
          </a:p>
        </p:txBody>
      </p:sp>
      <p:sp>
        <p:nvSpPr>
          <p:cNvPr id="110" name="Rectangle 109">
            <a:extLst>
              <a:ext uri="{FF2B5EF4-FFF2-40B4-BE49-F238E27FC236}">
                <a16:creationId xmlns:a16="http://schemas.microsoft.com/office/drawing/2014/main" id="{9A172F11-4287-B070-E3E2-1320E54EDDDC}"/>
              </a:ext>
            </a:extLst>
          </p:cNvPr>
          <p:cNvSpPr/>
          <p:nvPr/>
        </p:nvSpPr>
        <p:spPr>
          <a:xfrm>
            <a:off x="2284605" y="5643573"/>
            <a:ext cx="7326946" cy="383652"/>
          </a:xfrm>
          <a:prstGeom prst="rect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[Server IP Address]</a:t>
            </a:r>
          </a:p>
        </p:txBody>
      </p:sp>
      <p:sp>
        <p:nvSpPr>
          <p:cNvPr id="111" name="Rectangle 110">
            <a:extLst>
              <a:ext uri="{FF2B5EF4-FFF2-40B4-BE49-F238E27FC236}">
                <a16:creationId xmlns:a16="http://schemas.microsoft.com/office/drawing/2014/main" id="{62EB3896-5834-7320-1BD1-B6118671AA9C}"/>
              </a:ext>
            </a:extLst>
          </p:cNvPr>
          <p:cNvSpPr/>
          <p:nvPr/>
        </p:nvSpPr>
        <p:spPr>
          <a:xfrm>
            <a:off x="2281245" y="6028071"/>
            <a:ext cx="7326946" cy="383652"/>
          </a:xfrm>
          <a:prstGeom prst="rect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0.0.0.0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91B28B8-EF7B-CD6C-9A57-76024F53CF38}"/>
              </a:ext>
            </a:extLst>
          </p:cNvPr>
          <p:cNvSpPr txBox="1"/>
          <p:nvPr/>
        </p:nvSpPr>
        <p:spPr>
          <a:xfrm>
            <a:off x="232578" y="44848"/>
            <a:ext cx="430015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/>
              <a:t>DHCP Request Packet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531F00B-EC9B-A3C1-0E70-63FA5FC503AB}"/>
              </a:ext>
            </a:extLst>
          </p:cNvPr>
          <p:cNvSpPr/>
          <p:nvPr/>
        </p:nvSpPr>
        <p:spPr>
          <a:xfrm>
            <a:off x="2259220" y="3080206"/>
            <a:ext cx="7326946" cy="383652"/>
          </a:xfrm>
          <a:prstGeom prst="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0.0.0.0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9FBDA62-7A2B-6505-11B0-303FB738E93F}"/>
              </a:ext>
            </a:extLst>
          </p:cNvPr>
          <p:cNvSpPr/>
          <p:nvPr/>
        </p:nvSpPr>
        <p:spPr>
          <a:xfrm>
            <a:off x="9979876" y="3541764"/>
            <a:ext cx="2067967" cy="1751527"/>
          </a:xfrm>
          <a:prstGeom prst="rect">
            <a:avLst/>
          </a:prstGeom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Client’s IP address is still unknown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40A58D35-BE4A-DED9-7DAB-0AD1BE4F772D}"/>
              </a:ext>
            </a:extLst>
          </p:cNvPr>
          <p:cNvCxnSpPr>
            <a:cxnSpLocks/>
            <a:stCxn id="6" idx="1"/>
          </p:cNvCxnSpPr>
          <p:nvPr/>
        </p:nvCxnSpPr>
        <p:spPr>
          <a:xfrm flipH="1" flipV="1">
            <a:off x="6866010" y="3294412"/>
            <a:ext cx="3113866" cy="1123116"/>
          </a:xfrm>
          <a:prstGeom prst="straightConnector1">
            <a:avLst/>
          </a:prstGeom>
          <a:ln w="76200"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6D23DF37-3B37-14DD-DEA1-AF4F4EFA0873}"/>
              </a:ext>
            </a:extLst>
          </p:cNvPr>
          <p:cNvCxnSpPr>
            <a:cxnSpLocks/>
            <a:stCxn id="6" idx="1"/>
          </p:cNvCxnSpPr>
          <p:nvPr/>
        </p:nvCxnSpPr>
        <p:spPr>
          <a:xfrm flipH="1">
            <a:off x="8270060" y="4417528"/>
            <a:ext cx="1709816" cy="1083667"/>
          </a:xfrm>
          <a:prstGeom prst="straightConnector1">
            <a:avLst/>
          </a:prstGeom>
          <a:ln w="76200"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C54F781F-5879-75F2-2D35-8664F1CBAE2A}"/>
              </a:ext>
            </a:extLst>
          </p:cNvPr>
          <p:cNvSpPr/>
          <p:nvPr/>
        </p:nvSpPr>
        <p:spPr>
          <a:xfrm>
            <a:off x="5040359" y="1043069"/>
            <a:ext cx="2986380" cy="383652"/>
          </a:xfrm>
          <a:prstGeom prst="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FF:FF:FF:FF:FF:FF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BCFE5AF-BD6C-42EA-3869-46D8269717AC}"/>
              </a:ext>
            </a:extLst>
          </p:cNvPr>
          <p:cNvSpPr/>
          <p:nvPr/>
        </p:nvSpPr>
        <p:spPr>
          <a:xfrm>
            <a:off x="10013592" y="481579"/>
            <a:ext cx="2067967" cy="2804007"/>
          </a:xfrm>
          <a:prstGeom prst="rect">
            <a:avLst/>
          </a:prstGeom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Still a broadcast; all DHCP servers will observe which offer the client has chosen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AA0D66EF-6BFA-3CCF-6D4B-E7E6EF15F57D}"/>
              </a:ext>
            </a:extLst>
          </p:cNvPr>
          <p:cNvCxnSpPr>
            <a:cxnSpLocks/>
            <a:stCxn id="14" idx="1"/>
          </p:cNvCxnSpPr>
          <p:nvPr/>
        </p:nvCxnSpPr>
        <p:spPr>
          <a:xfrm flipH="1" flipV="1">
            <a:off x="7680147" y="1219659"/>
            <a:ext cx="2333445" cy="663924"/>
          </a:xfrm>
          <a:prstGeom prst="straightConnector1">
            <a:avLst/>
          </a:prstGeom>
          <a:ln w="76200"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41524145-05B6-3B0C-C53E-D79DFEA6A05D}"/>
              </a:ext>
            </a:extLst>
          </p:cNvPr>
          <p:cNvCxnSpPr>
            <a:cxnSpLocks/>
            <a:stCxn id="14" idx="1"/>
          </p:cNvCxnSpPr>
          <p:nvPr/>
        </p:nvCxnSpPr>
        <p:spPr>
          <a:xfrm flipH="1">
            <a:off x="8797373" y="1883583"/>
            <a:ext cx="1216219" cy="1803710"/>
          </a:xfrm>
          <a:prstGeom prst="straightConnector1">
            <a:avLst/>
          </a:prstGeom>
          <a:ln w="76200"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07994E56-0B96-7C5E-75E0-860C4201B8F9}"/>
              </a:ext>
            </a:extLst>
          </p:cNvPr>
          <p:cNvSpPr/>
          <p:nvPr/>
        </p:nvSpPr>
        <p:spPr>
          <a:xfrm>
            <a:off x="9979876" y="5521698"/>
            <a:ext cx="2067967" cy="1146400"/>
          </a:xfrm>
          <a:prstGeom prst="rect">
            <a:avLst/>
          </a:prstGeom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Requested IP address as option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08F645DA-B864-678B-EF1A-BC9E03CBD655}"/>
              </a:ext>
            </a:extLst>
          </p:cNvPr>
          <p:cNvCxnSpPr>
            <a:cxnSpLocks/>
            <a:stCxn id="9" idx="1"/>
          </p:cNvCxnSpPr>
          <p:nvPr/>
        </p:nvCxnSpPr>
        <p:spPr>
          <a:xfrm flipH="1">
            <a:off x="9724055" y="6094898"/>
            <a:ext cx="255821" cy="763102"/>
          </a:xfrm>
          <a:prstGeom prst="straightConnector1">
            <a:avLst/>
          </a:prstGeom>
          <a:ln w="76200"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572137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4" grpId="0" animBg="1"/>
      <p:bldP spid="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Slide Background">
            <a:extLst>
              <a:ext uri="{FF2B5EF4-FFF2-40B4-BE49-F238E27FC236}">
                <a16:creationId xmlns:a16="http://schemas.microsoft.com/office/drawing/2014/main" id="{C0763A76-9F1C-4FC5-82B7-DD475DA461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-1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E81BF4F6-F2CF-4984-9D14-D6966D92F9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8522446" cy="2285999"/>
          </a:xfrm>
          <a:prstGeom prst="rect">
            <a:avLst/>
          </a:prstGeom>
          <a:ln>
            <a:noFill/>
          </a:ln>
          <a:effectLst>
            <a:outerShdw blurRad="596900" dist="304800" dir="7140000" sx="90000" sy="90000" algn="t" rotWithShape="0">
              <a:srgbClr val="000000">
                <a:alpha val="15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791955A-D636-E51D-474C-1A0E554810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803" y="350196"/>
            <a:ext cx="4646904" cy="1624520"/>
          </a:xfrm>
        </p:spPr>
        <p:txBody>
          <a:bodyPr anchor="ctr">
            <a:normAutofit/>
          </a:bodyPr>
          <a:lstStyle/>
          <a:p>
            <a:r>
              <a:rPr lang="en-US" sz="4000" dirty="0"/>
              <a:t>Opening Your First Connection…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2D3D10-7F88-D7BD-8440-1F8CA91FA4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4000" y="2743200"/>
            <a:ext cx="5537200" cy="3613149"/>
          </a:xfrm>
        </p:spPr>
        <p:txBody>
          <a:bodyPr anchor="ctr">
            <a:normAutofit/>
          </a:bodyPr>
          <a:lstStyle/>
          <a:p>
            <a:r>
              <a:rPr lang="en-US" dirty="0"/>
              <a:t>Imagine that your computer is off</a:t>
            </a:r>
          </a:p>
          <a:p>
            <a:r>
              <a:rPr lang="en-US" dirty="0"/>
              <a:t>You press the power button to turn it on</a:t>
            </a:r>
          </a:p>
          <a:p>
            <a:r>
              <a:rPr lang="en-US" dirty="0"/>
              <a:t>It boots up</a:t>
            </a:r>
          </a:p>
          <a:p>
            <a:r>
              <a:rPr lang="en-US" dirty="0"/>
              <a:t>You open your web browser and try to navigate to Google</a:t>
            </a:r>
          </a:p>
        </p:txBody>
      </p:sp>
      <p:pic>
        <p:nvPicPr>
          <p:cNvPr id="5" name="Picture 4" descr="Neon Coloured Gadgets">
            <a:extLst>
              <a:ext uri="{FF2B5EF4-FFF2-40B4-BE49-F238E27FC236}">
                <a16:creationId xmlns:a16="http://schemas.microsoft.com/office/drawing/2014/main" id="{00ED434C-9673-62DA-9908-6FFAF6738271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4336" r="32482"/>
          <a:stretch/>
        </p:blipFill>
        <p:spPr>
          <a:xfrm>
            <a:off x="6096000" y="1"/>
            <a:ext cx="610282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682530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D6D7389-1417-900B-0C22-12657C8E8DE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extBox 46">
            <a:extLst>
              <a:ext uri="{FF2B5EF4-FFF2-40B4-BE49-F238E27FC236}">
                <a16:creationId xmlns:a16="http://schemas.microsoft.com/office/drawing/2014/main" id="{46FCFD27-36C0-9143-518F-D71604389246}"/>
              </a:ext>
            </a:extLst>
          </p:cNvPr>
          <p:cNvSpPr txBox="1"/>
          <p:nvPr/>
        </p:nvSpPr>
        <p:spPr>
          <a:xfrm>
            <a:off x="225818" y="806032"/>
            <a:ext cx="139172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Ethernet</a:t>
            </a:r>
          </a:p>
          <a:p>
            <a:r>
              <a:rPr lang="en-US" sz="2400" b="1" dirty="0"/>
              <a:t>Header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5F714238-B717-A551-767D-AE281CAB68F1}"/>
              </a:ext>
            </a:extLst>
          </p:cNvPr>
          <p:cNvSpPr txBox="1"/>
          <p:nvPr/>
        </p:nvSpPr>
        <p:spPr>
          <a:xfrm>
            <a:off x="225818" y="2583316"/>
            <a:ext cx="121700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IPv4</a:t>
            </a:r>
          </a:p>
          <a:p>
            <a:r>
              <a:rPr lang="en-US" sz="2400" b="1" dirty="0"/>
              <a:t>Header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CFFADD91-8D9A-CC78-42B4-F5FC5FC48EA0}"/>
              </a:ext>
            </a:extLst>
          </p:cNvPr>
          <p:cNvSpPr txBox="1"/>
          <p:nvPr/>
        </p:nvSpPr>
        <p:spPr>
          <a:xfrm>
            <a:off x="225818" y="4059291"/>
            <a:ext cx="121700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UDP</a:t>
            </a:r>
          </a:p>
          <a:p>
            <a:r>
              <a:rPr lang="en-US" sz="2400" b="1" dirty="0"/>
              <a:t>Header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E4632923-93B6-A3C5-CEB4-21BDA149BDD3}"/>
              </a:ext>
            </a:extLst>
          </p:cNvPr>
          <p:cNvSpPr/>
          <p:nvPr/>
        </p:nvSpPr>
        <p:spPr>
          <a:xfrm>
            <a:off x="5940492" y="3972209"/>
            <a:ext cx="3658278" cy="38365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/>
              <a:t>Dest</a:t>
            </a:r>
            <a:r>
              <a:rPr lang="en-US" sz="2400" dirty="0"/>
              <a:t> Port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6AC666DF-EBF7-F2F0-3471-4591191D439D}"/>
              </a:ext>
            </a:extLst>
          </p:cNvPr>
          <p:cNvSpPr/>
          <p:nvPr/>
        </p:nvSpPr>
        <p:spPr>
          <a:xfrm>
            <a:off x="2275200" y="4351099"/>
            <a:ext cx="3665293" cy="38365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Datagram Length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5DE84283-4791-4A5F-CA2F-D629D7331201}"/>
              </a:ext>
            </a:extLst>
          </p:cNvPr>
          <p:cNvSpPr/>
          <p:nvPr/>
        </p:nvSpPr>
        <p:spPr>
          <a:xfrm>
            <a:off x="2275199" y="3972482"/>
            <a:ext cx="3665293" cy="377769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Source Port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AF136090-0B8A-4A9E-11AE-8BA9E0E40718}"/>
              </a:ext>
            </a:extLst>
          </p:cNvPr>
          <p:cNvSpPr/>
          <p:nvPr/>
        </p:nvSpPr>
        <p:spPr>
          <a:xfrm>
            <a:off x="5940492" y="4350251"/>
            <a:ext cx="3658278" cy="38365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Checksum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0DADF15D-8767-2BFB-45F3-9DFF66987FC9}"/>
              </a:ext>
            </a:extLst>
          </p:cNvPr>
          <p:cNvSpPr txBox="1"/>
          <p:nvPr/>
        </p:nvSpPr>
        <p:spPr>
          <a:xfrm>
            <a:off x="225818" y="5528190"/>
            <a:ext cx="203735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DHCP</a:t>
            </a:r>
          </a:p>
          <a:p>
            <a:r>
              <a:rPr lang="en-US" sz="2400" b="1" dirty="0"/>
              <a:t>Message</a:t>
            </a:r>
          </a:p>
          <a:p>
            <a:r>
              <a:rPr lang="en-US" sz="2400" b="1" dirty="0"/>
              <a:t>(abbreviated)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88B6521-1454-A40B-6BC9-5BE48901799A}"/>
              </a:ext>
            </a:extLst>
          </p:cNvPr>
          <p:cNvSpPr/>
          <p:nvPr/>
        </p:nvSpPr>
        <p:spPr>
          <a:xfrm>
            <a:off x="2271956" y="4876601"/>
            <a:ext cx="7326946" cy="3836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Client IP Address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0B70BEB-9565-2354-C73B-B34FCFF6F3FC}"/>
              </a:ext>
            </a:extLst>
          </p:cNvPr>
          <p:cNvSpPr/>
          <p:nvPr/>
        </p:nvSpPr>
        <p:spPr>
          <a:xfrm>
            <a:off x="2271825" y="5260253"/>
            <a:ext cx="7332273" cy="3836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Your IP Address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F391ACDC-FFDD-9D4D-94ED-EA2A53A6B282}"/>
              </a:ext>
            </a:extLst>
          </p:cNvPr>
          <p:cNvSpPr/>
          <p:nvPr/>
        </p:nvSpPr>
        <p:spPr>
          <a:xfrm>
            <a:off x="2274618" y="5639491"/>
            <a:ext cx="7326946" cy="3836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Server IP Address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3E19CA96-3600-8495-0441-7E355E681AB1}"/>
              </a:ext>
            </a:extLst>
          </p:cNvPr>
          <p:cNvSpPr/>
          <p:nvPr/>
        </p:nvSpPr>
        <p:spPr>
          <a:xfrm>
            <a:off x="2274487" y="6023143"/>
            <a:ext cx="7324284" cy="3836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Gateway IP Address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F461C547-80D0-DE3F-0F73-1B7E98680A1E}"/>
              </a:ext>
            </a:extLst>
          </p:cNvPr>
          <p:cNvSpPr/>
          <p:nvPr/>
        </p:nvSpPr>
        <p:spPr>
          <a:xfrm>
            <a:off x="2275951" y="6412902"/>
            <a:ext cx="7326946" cy="3836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Client Hardware Address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52B325E0-130D-974A-C3E1-EB6D7A39E639}"/>
              </a:ext>
            </a:extLst>
          </p:cNvPr>
          <p:cNvSpPr/>
          <p:nvPr/>
        </p:nvSpPr>
        <p:spPr>
          <a:xfrm>
            <a:off x="2261353" y="1933689"/>
            <a:ext cx="857458" cy="3836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Version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C4FCDB8E-A177-50B5-44F7-1AC440FF57DD}"/>
              </a:ext>
            </a:extLst>
          </p:cNvPr>
          <p:cNvSpPr/>
          <p:nvPr/>
        </p:nvSpPr>
        <p:spPr>
          <a:xfrm>
            <a:off x="3118812" y="1933687"/>
            <a:ext cx="949925" cy="3836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/>
              <a:t>HLen</a:t>
            </a:r>
            <a:endParaRPr lang="en-US" sz="2400" dirty="0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539F2B5F-29A3-3189-CE94-29C159B3F092}"/>
              </a:ext>
            </a:extLst>
          </p:cNvPr>
          <p:cNvSpPr/>
          <p:nvPr/>
        </p:nvSpPr>
        <p:spPr>
          <a:xfrm>
            <a:off x="4068736" y="1933689"/>
            <a:ext cx="1857910" cy="3836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DSCP/ECN</a:t>
            </a:r>
            <a:endParaRPr lang="en-US" sz="2400" dirty="0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832C1A4E-9623-8DAD-DC1F-B5725CE408EF}"/>
              </a:ext>
            </a:extLst>
          </p:cNvPr>
          <p:cNvSpPr/>
          <p:nvPr/>
        </p:nvSpPr>
        <p:spPr>
          <a:xfrm>
            <a:off x="5926646" y="1933686"/>
            <a:ext cx="3658278" cy="3836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Datagram Length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5E2D9BCF-6CE4-2608-8875-E2A1450DCC02}"/>
              </a:ext>
            </a:extLst>
          </p:cNvPr>
          <p:cNvSpPr/>
          <p:nvPr/>
        </p:nvSpPr>
        <p:spPr>
          <a:xfrm>
            <a:off x="1961907" y="1443802"/>
            <a:ext cx="598893" cy="60290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6DEB632A-4BDA-34A9-1050-327BBC36B8FA}"/>
              </a:ext>
            </a:extLst>
          </p:cNvPr>
          <p:cNvSpPr/>
          <p:nvPr/>
        </p:nvSpPr>
        <p:spPr>
          <a:xfrm>
            <a:off x="3769291" y="1443802"/>
            <a:ext cx="598893" cy="60290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8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8FEB742C-8FB5-1AA7-7914-590CF84647B2}"/>
              </a:ext>
            </a:extLst>
          </p:cNvPr>
          <p:cNvSpPr/>
          <p:nvPr/>
        </p:nvSpPr>
        <p:spPr>
          <a:xfrm>
            <a:off x="5627201" y="1443802"/>
            <a:ext cx="598893" cy="60290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16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4D12F4FB-1D9D-4C6B-FD8F-A4E6B7B1CBE2}"/>
              </a:ext>
            </a:extLst>
          </p:cNvPr>
          <p:cNvSpPr/>
          <p:nvPr/>
        </p:nvSpPr>
        <p:spPr>
          <a:xfrm>
            <a:off x="7495386" y="1443801"/>
            <a:ext cx="598893" cy="60290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24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15ACD142-8EDA-00F8-3D79-696D02DA3FB6}"/>
              </a:ext>
            </a:extLst>
          </p:cNvPr>
          <p:cNvSpPr/>
          <p:nvPr/>
        </p:nvSpPr>
        <p:spPr>
          <a:xfrm>
            <a:off x="9285478" y="1443800"/>
            <a:ext cx="598893" cy="60290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31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90BE6811-91DF-7B81-7780-BFF7C273AF7B}"/>
              </a:ext>
            </a:extLst>
          </p:cNvPr>
          <p:cNvSpPr/>
          <p:nvPr/>
        </p:nvSpPr>
        <p:spPr>
          <a:xfrm>
            <a:off x="2819366" y="1443802"/>
            <a:ext cx="598893" cy="60290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27071C5D-D3D3-2C59-1B3E-4BDB3AE1CA79}"/>
              </a:ext>
            </a:extLst>
          </p:cNvPr>
          <p:cNvSpPr/>
          <p:nvPr/>
        </p:nvSpPr>
        <p:spPr>
          <a:xfrm>
            <a:off x="4679985" y="1443799"/>
            <a:ext cx="598893" cy="60290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12</a:t>
            </a: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139A1BA0-9048-2029-0EC4-BF534EF14C60}"/>
              </a:ext>
            </a:extLst>
          </p:cNvPr>
          <p:cNvSpPr/>
          <p:nvPr/>
        </p:nvSpPr>
        <p:spPr>
          <a:xfrm>
            <a:off x="6363272" y="1443802"/>
            <a:ext cx="598893" cy="60290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19</a:t>
            </a: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64D876CA-F53F-CDD0-29EB-B297F4050384}"/>
              </a:ext>
            </a:extLst>
          </p:cNvPr>
          <p:cNvSpPr/>
          <p:nvPr/>
        </p:nvSpPr>
        <p:spPr>
          <a:xfrm>
            <a:off x="2261354" y="2317341"/>
            <a:ext cx="3665293" cy="3836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Identifier</a:t>
            </a: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96B51D65-9A33-4230-BA12-76DE68C1E8D4}"/>
              </a:ext>
            </a:extLst>
          </p:cNvPr>
          <p:cNvSpPr/>
          <p:nvPr/>
        </p:nvSpPr>
        <p:spPr>
          <a:xfrm>
            <a:off x="5926646" y="2317343"/>
            <a:ext cx="729974" cy="3836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Flags</a:t>
            </a: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3B0418DB-8E90-C3A2-7250-194AAB88738C}"/>
              </a:ext>
            </a:extLst>
          </p:cNvPr>
          <p:cNvSpPr/>
          <p:nvPr/>
        </p:nvSpPr>
        <p:spPr>
          <a:xfrm>
            <a:off x="6662717" y="2317340"/>
            <a:ext cx="2922207" cy="3836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Offset</a:t>
            </a: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36BF46FE-C077-A4E1-0743-E14B85F1410C}"/>
              </a:ext>
            </a:extLst>
          </p:cNvPr>
          <p:cNvSpPr/>
          <p:nvPr/>
        </p:nvSpPr>
        <p:spPr>
          <a:xfrm>
            <a:off x="2261352" y="2700992"/>
            <a:ext cx="1807384" cy="3836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TTL</a:t>
            </a: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DE5E87EA-D220-8A67-B99E-036317D5A97E}"/>
              </a:ext>
            </a:extLst>
          </p:cNvPr>
          <p:cNvSpPr/>
          <p:nvPr/>
        </p:nvSpPr>
        <p:spPr>
          <a:xfrm>
            <a:off x="4068735" y="2700992"/>
            <a:ext cx="1857910" cy="3836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Protocol</a:t>
            </a: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3369DC6A-3748-BD85-2B0B-D281F1F03570}"/>
              </a:ext>
            </a:extLst>
          </p:cNvPr>
          <p:cNvSpPr/>
          <p:nvPr/>
        </p:nvSpPr>
        <p:spPr>
          <a:xfrm>
            <a:off x="5926645" y="2700989"/>
            <a:ext cx="3658278" cy="3836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Checksum</a:t>
            </a: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9E350621-EF03-16EF-7F8D-761997F149D4}"/>
              </a:ext>
            </a:extLst>
          </p:cNvPr>
          <p:cNvSpPr/>
          <p:nvPr/>
        </p:nvSpPr>
        <p:spPr>
          <a:xfrm>
            <a:off x="2257977" y="3084644"/>
            <a:ext cx="7326946" cy="3836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Source IP Address</a:t>
            </a: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BCF32A8C-6CFA-056A-FDD8-E6F369381E3D}"/>
              </a:ext>
            </a:extLst>
          </p:cNvPr>
          <p:cNvSpPr/>
          <p:nvPr/>
        </p:nvSpPr>
        <p:spPr>
          <a:xfrm>
            <a:off x="2263173" y="3468296"/>
            <a:ext cx="7326946" cy="3836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Destination IP Address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87E46298-DA17-4D2D-2F3B-98815B6655FA}"/>
              </a:ext>
            </a:extLst>
          </p:cNvPr>
          <p:cNvSpPr txBox="1"/>
          <p:nvPr/>
        </p:nvSpPr>
        <p:spPr>
          <a:xfrm>
            <a:off x="1864970" y="654186"/>
            <a:ext cx="3497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0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947C8B20-F34E-2AF6-04AB-FA8C22D99A81}"/>
              </a:ext>
            </a:extLst>
          </p:cNvPr>
          <p:cNvSpPr txBox="1"/>
          <p:nvPr/>
        </p:nvSpPr>
        <p:spPr>
          <a:xfrm>
            <a:off x="4748822" y="654185"/>
            <a:ext cx="5148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48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BC5F1107-DBD1-1DE5-1004-D06B9B2F69D1}"/>
              </a:ext>
            </a:extLst>
          </p:cNvPr>
          <p:cNvSpPr txBox="1"/>
          <p:nvPr/>
        </p:nvSpPr>
        <p:spPr>
          <a:xfrm>
            <a:off x="7755175" y="654185"/>
            <a:ext cx="5148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96</a:t>
            </a: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FC5F3A34-6A74-84F8-D34D-20039E4E2F2D}"/>
              </a:ext>
            </a:extLst>
          </p:cNvPr>
          <p:cNvSpPr/>
          <p:nvPr/>
        </p:nvSpPr>
        <p:spPr>
          <a:xfrm>
            <a:off x="2039858" y="1040803"/>
            <a:ext cx="2986380" cy="3836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Source MAC Address</a:t>
            </a: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F36D20C5-8940-4297-D5B8-4E82E316AB86}"/>
              </a:ext>
            </a:extLst>
          </p:cNvPr>
          <p:cNvSpPr/>
          <p:nvPr/>
        </p:nvSpPr>
        <p:spPr>
          <a:xfrm>
            <a:off x="5026238" y="1040799"/>
            <a:ext cx="2986380" cy="3836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/>
              <a:t>Dest</a:t>
            </a:r>
            <a:r>
              <a:rPr lang="en-US" sz="2400" dirty="0"/>
              <a:t>. MAC Address</a:t>
            </a: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7977E928-519A-A2A5-0B63-53714D953207}"/>
              </a:ext>
            </a:extLst>
          </p:cNvPr>
          <p:cNvSpPr/>
          <p:nvPr/>
        </p:nvSpPr>
        <p:spPr>
          <a:xfrm>
            <a:off x="8032591" y="1040799"/>
            <a:ext cx="1696276" cy="3836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Frame Len.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D959E3B7-B862-7768-32F2-F42D6D5E72F1}"/>
              </a:ext>
            </a:extLst>
          </p:cNvPr>
          <p:cNvSpPr txBox="1"/>
          <p:nvPr/>
        </p:nvSpPr>
        <p:spPr>
          <a:xfrm>
            <a:off x="9388870" y="654184"/>
            <a:ext cx="6799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112</a:t>
            </a:r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1BDDCD93-D6F8-C266-8775-1E5713DD1148}"/>
              </a:ext>
            </a:extLst>
          </p:cNvPr>
          <p:cNvSpPr/>
          <p:nvPr/>
        </p:nvSpPr>
        <p:spPr>
          <a:xfrm>
            <a:off x="2261354" y="1926367"/>
            <a:ext cx="857458" cy="383652"/>
          </a:xfrm>
          <a:prstGeom prst="rect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4</a:t>
            </a:r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2E6BDF9D-8CC1-F9DA-CF4A-A7A87FF3EFAD}"/>
              </a:ext>
            </a:extLst>
          </p:cNvPr>
          <p:cNvSpPr/>
          <p:nvPr/>
        </p:nvSpPr>
        <p:spPr>
          <a:xfrm>
            <a:off x="3118813" y="1926365"/>
            <a:ext cx="949925" cy="383652"/>
          </a:xfrm>
          <a:prstGeom prst="rect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5</a:t>
            </a:r>
          </a:p>
        </p:txBody>
      </p:sp>
      <p:sp>
        <p:nvSpPr>
          <p:cNvPr id="90" name="Rectangle 89">
            <a:extLst>
              <a:ext uri="{FF2B5EF4-FFF2-40B4-BE49-F238E27FC236}">
                <a16:creationId xmlns:a16="http://schemas.microsoft.com/office/drawing/2014/main" id="{35669145-A620-462C-01AA-9EE49671BB05}"/>
              </a:ext>
            </a:extLst>
          </p:cNvPr>
          <p:cNvSpPr/>
          <p:nvPr/>
        </p:nvSpPr>
        <p:spPr>
          <a:xfrm>
            <a:off x="4068737" y="1926367"/>
            <a:ext cx="1857910" cy="383652"/>
          </a:xfrm>
          <a:prstGeom prst="rect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0</a:t>
            </a:r>
            <a:endParaRPr lang="en-US" sz="2400" dirty="0"/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757E6932-5F6F-ED9B-0F62-D8326E4F4899}"/>
              </a:ext>
            </a:extLst>
          </p:cNvPr>
          <p:cNvSpPr/>
          <p:nvPr/>
        </p:nvSpPr>
        <p:spPr>
          <a:xfrm>
            <a:off x="2261355" y="2310019"/>
            <a:ext cx="3665293" cy="383652"/>
          </a:xfrm>
          <a:prstGeom prst="rect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0</a:t>
            </a:r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9FF9DCFF-EEDB-ED2D-289A-BE7431BB91F5}"/>
              </a:ext>
            </a:extLst>
          </p:cNvPr>
          <p:cNvSpPr/>
          <p:nvPr/>
        </p:nvSpPr>
        <p:spPr>
          <a:xfrm>
            <a:off x="5926647" y="2310021"/>
            <a:ext cx="729974" cy="383652"/>
          </a:xfrm>
          <a:prstGeom prst="rect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0</a:t>
            </a:r>
          </a:p>
        </p:txBody>
      </p:sp>
      <p:sp>
        <p:nvSpPr>
          <p:cNvPr id="93" name="Rectangle 92">
            <a:extLst>
              <a:ext uri="{FF2B5EF4-FFF2-40B4-BE49-F238E27FC236}">
                <a16:creationId xmlns:a16="http://schemas.microsoft.com/office/drawing/2014/main" id="{463EF37F-E8DF-78A3-6D9D-B5C9059E9CD4}"/>
              </a:ext>
            </a:extLst>
          </p:cNvPr>
          <p:cNvSpPr/>
          <p:nvPr/>
        </p:nvSpPr>
        <p:spPr>
          <a:xfrm>
            <a:off x="6662718" y="2310018"/>
            <a:ext cx="2922207" cy="383652"/>
          </a:xfrm>
          <a:prstGeom prst="rect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0</a:t>
            </a:r>
          </a:p>
        </p:txBody>
      </p:sp>
      <p:sp>
        <p:nvSpPr>
          <p:cNvPr id="94" name="Rectangle 93">
            <a:extLst>
              <a:ext uri="{FF2B5EF4-FFF2-40B4-BE49-F238E27FC236}">
                <a16:creationId xmlns:a16="http://schemas.microsoft.com/office/drawing/2014/main" id="{ECCE18A8-9473-5D5F-E300-8DFE754EACA7}"/>
              </a:ext>
            </a:extLst>
          </p:cNvPr>
          <p:cNvSpPr/>
          <p:nvPr/>
        </p:nvSpPr>
        <p:spPr>
          <a:xfrm>
            <a:off x="2261353" y="2693670"/>
            <a:ext cx="1807384" cy="383652"/>
          </a:xfrm>
          <a:prstGeom prst="rect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32</a:t>
            </a:r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1F8D5BBB-4AFD-3881-19D2-ED87CF8A4804}"/>
              </a:ext>
            </a:extLst>
          </p:cNvPr>
          <p:cNvSpPr/>
          <p:nvPr/>
        </p:nvSpPr>
        <p:spPr>
          <a:xfrm>
            <a:off x="4068736" y="2693670"/>
            <a:ext cx="1857910" cy="383652"/>
          </a:xfrm>
          <a:prstGeom prst="rect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17</a:t>
            </a:r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401A7605-EC7E-1F46-0B28-1C54FCC2010C}"/>
              </a:ext>
            </a:extLst>
          </p:cNvPr>
          <p:cNvSpPr/>
          <p:nvPr/>
        </p:nvSpPr>
        <p:spPr>
          <a:xfrm>
            <a:off x="2039859" y="1035933"/>
            <a:ext cx="2986380" cy="383652"/>
          </a:xfrm>
          <a:prstGeom prst="rect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[Server MAC </a:t>
            </a:r>
            <a:r>
              <a:rPr lang="en-US" sz="2400" dirty="0" err="1"/>
              <a:t>Addr</a:t>
            </a:r>
            <a:r>
              <a:rPr lang="en-US" sz="2400" dirty="0"/>
              <a:t>.]</a:t>
            </a:r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E6846529-9524-C834-7ABC-519B9CE6B6BB}"/>
              </a:ext>
            </a:extLst>
          </p:cNvPr>
          <p:cNvSpPr/>
          <p:nvPr/>
        </p:nvSpPr>
        <p:spPr>
          <a:xfrm>
            <a:off x="5939085" y="3971599"/>
            <a:ext cx="3658278" cy="383652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67</a:t>
            </a:r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629FCA32-A87C-E7F6-C4B8-610AF59DC293}"/>
              </a:ext>
            </a:extLst>
          </p:cNvPr>
          <p:cNvSpPr/>
          <p:nvPr/>
        </p:nvSpPr>
        <p:spPr>
          <a:xfrm>
            <a:off x="2273792" y="3971872"/>
            <a:ext cx="3665293" cy="377769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68</a:t>
            </a:r>
          </a:p>
        </p:txBody>
      </p:sp>
      <p:sp>
        <p:nvSpPr>
          <p:cNvPr id="99" name="Rectangle 98">
            <a:extLst>
              <a:ext uri="{FF2B5EF4-FFF2-40B4-BE49-F238E27FC236}">
                <a16:creationId xmlns:a16="http://schemas.microsoft.com/office/drawing/2014/main" id="{A5A12FBF-29F3-0CCD-8961-DFF6E869E725}"/>
              </a:ext>
            </a:extLst>
          </p:cNvPr>
          <p:cNvSpPr/>
          <p:nvPr/>
        </p:nvSpPr>
        <p:spPr>
          <a:xfrm>
            <a:off x="5927616" y="1926974"/>
            <a:ext cx="3658278" cy="383652"/>
          </a:xfrm>
          <a:prstGeom prst="rect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[Calculate]</a:t>
            </a:r>
          </a:p>
        </p:txBody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0CDD00C8-B19A-C503-32F9-3A5F6508E09B}"/>
              </a:ext>
            </a:extLst>
          </p:cNvPr>
          <p:cNvSpPr/>
          <p:nvPr/>
        </p:nvSpPr>
        <p:spPr>
          <a:xfrm>
            <a:off x="5927615" y="2694277"/>
            <a:ext cx="3658278" cy="383652"/>
          </a:xfrm>
          <a:prstGeom prst="rect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[Calculate]</a:t>
            </a:r>
          </a:p>
        </p:txBody>
      </p:sp>
      <p:sp>
        <p:nvSpPr>
          <p:cNvPr id="101" name="Rectangle 100">
            <a:extLst>
              <a:ext uri="{FF2B5EF4-FFF2-40B4-BE49-F238E27FC236}">
                <a16:creationId xmlns:a16="http://schemas.microsoft.com/office/drawing/2014/main" id="{15C8D21A-8556-4F76-2D5A-24A9ED8E017D}"/>
              </a:ext>
            </a:extLst>
          </p:cNvPr>
          <p:cNvSpPr/>
          <p:nvPr/>
        </p:nvSpPr>
        <p:spPr>
          <a:xfrm>
            <a:off x="8027779" y="1042982"/>
            <a:ext cx="1696276" cy="383652"/>
          </a:xfrm>
          <a:prstGeom prst="rect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[Calculate]</a:t>
            </a:r>
          </a:p>
        </p:txBody>
      </p:sp>
      <p:sp>
        <p:nvSpPr>
          <p:cNvPr id="102" name="Rectangle 101">
            <a:extLst>
              <a:ext uri="{FF2B5EF4-FFF2-40B4-BE49-F238E27FC236}">
                <a16:creationId xmlns:a16="http://schemas.microsoft.com/office/drawing/2014/main" id="{C5B59248-1E99-8A92-EC59-8A2E4FE93680}"/>
              </a:ext>
            </a:extLst>
          </p:cNvPr>
          <p:cNvSpPr/>
          <p:nvPr/>
        </p:nvSpPr>
        <p:spPr>
          <a:xfrm>
            <a:off x="2275200" y="4357319"/>
            <a:ext cx="3665293" cy="383652"/>
          </a:xfrm>
          <a:prstGeom prst="rect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[Calculate]</a:t>
            </a:r>
          </a:p>
        </p:txBody>
      </p:sp>
      <p:sp>
        <p:nvSpPr>
          <p:cNvPr id="103" name="Rectangle 102">
            <a:extLst>
              <a:ext uri="{FF2B5EF4-FFF2-40B4-BE49-F238E27FC236}">
                <a16:creationId xmlns:a16="http://schemas.microsoft.com/office/drawing/2014/main" id="{9749E424-34DB-DDDA-6D56-FD709115F6FB}"/>
              </a:ext>
            </a:extLst>
          </p:cNvPr>
          <p:cNvSpPr/>
          <p:nvPr/>
        </p:nvSpPr>
        <p:spPr>
          <a:xfrm>
            <a:off x="5940492" y="4356471"/>
            <a:ext cx="3658278" cy="383652"/>
          </a:xfrm>
          <a:prstGeom prst="rect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[Calculate]</a:t>
            </a:r>
          </a:p>
        </p:txBody>
      </p:sp>
      <p:sp>
        <p:nvSpPr>
          <p:cNvPr id="105" name="Rectangle 104">
            <a:extLst>
              <a:ext uri="{FF2B5EF4-FFF2-40B4-BE49-F238E27FC236}">
                <a16:creationId xmlns:a16="http://schemas.microsoft.com/office/drawing/2014/main" id="{4354604E-8B65-EA1B-016D-A61C591F3FBA}"/>
              </a:ext>
            </a:extLst>
          </p:cNvPr>
          <p:cNvSpPr/>
          <p:nvPr/>
        </p:nvSpPr>
        <p:spPr>
          <a:xfrm>
            <a:off x="2257977" y="3463862"/>
            <a:ext cx="7326946" cy="383652"/>
          </a:xfrm>
          <a:prstGeom prst="rect">
            <a:avLst/>
          </a:prstGeom>
          <a:solidFill>
            <a:schemeClr val="accent5"/>
          </a:solidFill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255.255.255.255</a:t>
            </a:r>
          </a:p>
        </p:txBody>
      </p:sp>
      <p:sp>
        <p:nvSpPr>
          <p:cNvPr id="108" name="Rectangle 107">
            <a:extLst>
              <a:ext uri="{FF2B5EF4-FFF2-40B4-BE49-F238E27FC236}">
                <a16:creationId xmlns:a16="http://schemas.microsoft.com/office/drawing/2014/main" id="{4A545288-263C-454B-8FFC-486D1B5A518C}"/>
              </a:ext>
            </a:extLst>
          </p:cNvPr>
          <p:cNvSpPr/>
          <p:nvPr/>
        </p:nvSpPr>
        <p:spPr>
          <a:xfrm>
            <a:off x="2276100" y="6413436"/>
            <a:ext cx="7327997" cy="383652"/>
          </a:xfrm>
          <a:prstGeom prst="rect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[Client MAC </a:t>
            </a:r>
            <a:r>
              <a:rPr lang="en-US" sz="2400" dirty="0" err="1"/>
              <a:t>Addr</a:t>
            </a:r>
            <a:r>
              <a:rPr lang="en-US" sz="2400" dirty="0"/>
              <a:t>.]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543FB47-2F01-E69F-DBD1-A9096830D7E0}"/>
              </a:ext>
            </a:extLst>
          </p:cNvPr>
          <p:cNvSpPr txBox="1"/>
          <p:nvPr/>
        </p:nvSpPr>
        <p:spPr>
          <a:xfrm>
            <a:off x="232578" y="44848"/>
            <a:ext cx="345235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/>
              <a:t>DHCP Ack Packet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5B9C01C-540A-2C72-D431-DEBA26D41453}"/>
              </a:ext>
            </a:extLst>
          </p:cNvPr>
          <p:cNvSpPr/>
          <p:nvPr/>
        </p:nvSpPr>
        <p:spPr>
          <a:xfrm>
            <a:off x="2266715" y="3072715"/>
            <a:ext cx="7326946" cy="383652"/>
          </a:xfrm>
          <a:prstGeom prst="rect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[Server IP Address]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A1A08C5-AF6E-0034-7C01-E122D4B2465A}"/>
              </a:ext>
            </a:extLst>
          </p:cNvPr>
          <p:cNvSpPr/>
          <p:nvPr/>
        </p:nvSpPr>
        <p:spPr>
          <a:xfrm>
            <a:off x="2273792" y="5254689"/>
            <a:ext cx="7326946" cy="383652"/>
          </a:xfrm>
          <a:prstGeom prst="rect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[Offered IP Address, e.g., 129.10.0.53]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44F0B1C-C416-AEA7-9B0F-70D50A431B05}"/>
              </a:ext>
            </a:extLst>
          </p:cNvPr>
          <p:cNvSpPr/>
          <p:nvPr/>
        </p:nvSpPr>
        <p:spPr>
          <a:xfrm>
            <a:off x="2277110" y="5643573"/>
            <a:ext cx="7326946" cy="383652"/>
          </a:xfrm>
          <a:prstGeom prst="rect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[Server IP Address]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544828A-BA85-D9FC-8400-B5F4A42297EC}"/>
              </a:ext>
            </a:extLst>
          </p:cNvPr>
          <p:cNvSpPr/>
          <p:nvPr/>
        </p:nvSpPr>
        <p:spPr>
          <a:xfrm>
            <a:off x="2281245" y="6028071"/>
            <a:ext cx="7326946" cy="383652"/>
          </a:xfrm>
          <a:prstGeom prst="rect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0.0.0.0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3DEDD9C4-42B1-FB28-FD4E-7A69EE6D5348}"/>
              </a:ext>
            </a:extLst>
          </p:cNvPr>
          <p:cNvSpPr/>
          <p:nvPr/>
        </p:nvSpPr>
        <p:spPr>
          <a:xfrm>
            <a:off x="2257977" y="3457900"/>
            <a:ext cx="7326946" cy="383652"/>
          </a:xfrm>
          <a:prstGeom prst="rect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[Offered IP Address, e.g., 129.10.0.53]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F0F97FBD-91D6-A239-B3A2-5FED134D79A7}"/>
              </a:ext>
            </a:extLst>
          </p:cNvPr>
          <p:cNvSpPr/>
          <p:nvPr/>
        </p:nvSpPr>
        <p:spPr>
          <a:xfrm>
            <a:off x="2277152" y="4862696"/>
            <a:ext cx="7326946" cy="383652"/>
          </a:xfrm>
          <a:prstGeom prst="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0.0.0.0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E2244EF8-0B56-3F38-662C-5ACBD6AEF3E7}"/>
              </a:ext>
            </a:extLst>
          </p:cNvPr>
          <p:cNvSpPr/>
          <p:nvPr/>
        </p:nvSpPr>
        <p:spPr>
          <a:xfrm>
            <a:off x="5040359" y="1035575"/>
            <a:ext cx="2986380" cy="383652"/>
          </a:xfrm>
          <a:prstGeom prst="rect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[Client MAC </a:t>
            </a:r>
            <a:r>
              <a:rPr lang="en-US" sz="2400" dirty="0" err="1"/>
              <a:t>Addr</a:t>
            </a:r>
            <a:r>
              <a:rPr lang="en-US" sz="2400" dirty="0"/>
              <a:t>.]</a:t>
            </a:r>
          </a:p>
        </p:txBody>
      </p:sp>
    </p:spTree>
    <p:extLst>
      <p:ext uri="{BB962C8B-B14F-4D97-AF65-F5344CB8AC3E}">
        <p14:creationId xmlns:p14="http://schemas.microsoft.com/office/powerpoint/2010/main" val="348168725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9358EA4-C6FB-AA0F-A49F-EBE7C5A7A72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1AA1B08-29EA-15C8-B224-A26825099E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DHCP Options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E13B74E-3F04-0511-9473-74F50DDEDF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509985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All options have a </a:t>
            </a:r>
            <a:r>
              <a:rPr lang="en-US" i="1" dirty="0"/>
              <a:t>code</a:t>
            </a:r>
            <a:r>
              <a:rPr lang="en-US" dirty="0"/>
              <a:t> that identifies them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Required options:</a:t>
            </a:r>
          </a:p>
          <a:p>
            <a:pPr lvl="1"/>
            <a:r>
              <a:rPr lang="en-US" dirty="0"/>
              <a:t>#1: the subnet mask for the network the client is on</a:t>
            </a:r>
          </a:p>
          <a:p>
            <a:pPr lvl="1"/>
            <a:r>
              <a:rPr lang="en-US" dirty="0"/>
              <a:t>#3: IP address of the gateway router</a:t>
            </a:r>
          </a:p>
          <a:p>
            <a:pPr lvl="1"/>
            <a:r>
              <a:rPr lang="en-US" dirty="0"/>
              <a:t>#6: IP addresses of local DNS resolvers</a:t>
            </a:r>
          </a:p>
          <a:p>
            <a:pPr lvl="1"/>
            <a:r>
              <a:rPr lang="en-US" dirty="0"/>
              <a:t>#50: Offered IP address (must be in Requests)</a:t>
            </a:r>
          </a:p>
          <a:p>
            <a:pPr lvl="1"/>
            <a:r>
              <a:rPr lang="en-US" dirty="0"/>
              <a:t>#51: IP address lease time</a:t>
            </a:r>
          </a:p>
          <a:p>
            <a:pPr lvl="1"/>
            <a:r>
              <a:rPr lang="en-US" dirty="0"/>
              <a:t>#53: DHCP message type (e.g., Discover, Offer, Request, Ack)</a:t>
            </a:r>
          </a:p>
          <a:p>
            <a:pPr lvl="1"/>
            <a:r>
              <a:rPr lang="en-US" dirty="0"/>
              <a:t>#54: DHCP server identifier (to disambiguate multiple Offers)</a:t>
            </a:r>
          </a:p>
          <a:p>
            <a:pPr marL="457200" lvl="1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Many, many optional options:</a:t>
            </a:r>
          </a:p>
          <a:p>
            <a:pPr lvl="1"/>
            <a:r>
              <a:rPr lang="en-US" dirty="0"/>
              <a:t>#4: IP addresses of local Network Time Protocol (NTP) servers</a:t>
            </a:r>
          </a:p>
          <a:p>
            <a:pPr lvl="1"/>
            <a:r>
              <a:rPr lang="en-US" dirty="0"/>
              <a:t>#12: host name assigned to the client</a:t>
            </a:r>
          </a:p>
        </p:txBody>
      </p:sp>
    </p:spTree>
    <p:extLst>
      <p:ext uri="{BB962C8B-B14F-4D97-AF65-F5344CB8AC3E}">
        <p14:creationId xmlns:p14="http://schemas.microsoft.com/office/powerpoint/2010/main" val="358584686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A34A7C6-6562-E4E6-7060-52DEF5F3483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FDFAAD6-35B8-DE41-E0BC-A8790DEEE1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DHCP Renewal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667C5DF-DABD-248F-C55F-9CAD007812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50998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All leases come with a timeout (lease time)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Hosts will try to renew this lease once it is halfway expired</a:t>
            </a:r>
          </a:p>
          <a:p>
            <a:pPr lvl="1"/>
            <a:r>
              <a:rPr lang="en-US" dirty="0"/>
              <a:t>Send new DHCP Request with same config</a:t>
            </a:r>
          </a:p>
          <a:p>
            <a:pPr lvl="1"/>
            <a:r>
              <a:rPr lang="en-US" dirty="0"/>
              <a:t>DHCP server responds with new lease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If no response, hosts keep trying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If no answer by lease expiry, must stop using IP address</a:t>
            </a:r>
          </a:p>
          <a:p>
            <a:pPr lvl="1"/>
            <a:r>
              <a:rPr lang="en-US" dirty="0"/>
              <a:t>Start over again with DHCP Discover message</a:t>
            </a:r>
          </a:p>
        </p:txBody>
      </p:sp>
    </p:spTree>
    <p:extLst>
      <p:ext uri="{BB962C8B-B14F-4D97-AF65-F5344CB8AC3E}">
        <p14:creationId xmlns:p14="http://schemas.microsoft.com/office/powerpoint/2010/main" val="242991899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9645F6-62BF-F0DD-B010-D1A9892B1C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DHCP Wrap 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82600F-7F06-28FC-A777-8955F33366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921584" cy="490324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DHCP helps automatically configure hosts on a network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Designed to function in complex network environments</a:t>
            </a:r>
          </a:p>
          <a:p>
            <a:pPr lvl="1"/>
            <a:r>
              <a:rPr lang="en-US" dirty="0"/>
              <a:t>More than one DHCP server</a:t>
            </a:r>
          </a:p>
          <a:p>
            <a:pPr lvl="1"/>
            <a:r>
              <a:rPr lang="en-US" dirty="0"/>
              <a:t>DHCP server is many hops away from clients</a:t>
            </a:r>
          </a:p>
          <a:p>
            <a:pPr lvl="1"/>
            <a:endParaRPr lang="en-US" dirty="0"/>
          </a:p>
          <a:p>
            <a:pPr marL="0" indent="0">
              <a:buNone/>
            </a:pPr>
            <a:r>
              <a:rPr lang="en-US" dirty="0"/>
              <a:t>Baseline negotiation is four messages: Discover, Offer, Request, Ack</a:t>
            </a:r>
          </a:p>
          <a:p>
            <a:pPr lvl="1"/>
            <a:r>
              <a:rPr lang="en-US" dirty="0"/>
              <a:t>Client receives a configuration with a lease time</a:t>
            </a:r>
          </a:p>
          <a:p>
            <a:pPr lvl="1"/>
            <a:r>
              <a:rPr lang="en-US" dirty="0"/>
              <a:t>As lease ages, the client must obtain a new lease</a:t>
            </a:r>
          </a:p>
          <a:p>
            <a:pPr lvl="1"/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Warning: DHCP is not secure!</a:t>
            </a:r>
          </a:p>
          <a:p>
            <a:pPr lvl="1"/>
            <a:r>
              <a:rPr lang="en-US" dirty="0"/>
              <a:t>Clients cannot authenticate DHCP servers</a:t>
            </a:r>
          </a:p>
          <a:p>
            <a:pPr lvl="1"/>
            <a:r>
              <a:rPr lang="en-US" dirty="0"/>
              <a:t>Leads to DHCP spoofing attacks</a:t>
            </a:r>
          </a:p>
        </p:txBody>
      </p:sp>
    </p:spTree>
    <p:extLst>
      <p:ext uri="{BB962C8B-B14F-4D97-AF65-F5344CB8AC3E}">
        <p14:creationId xmlns:p14="http://schemas.microsoft.com/office/powerpoint/2010/main" val="135281112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Slide Background">
            <a:extLst>
              <a:ext uri="{FF2B5EF4-FFF2-40B4-BE49-F238E27FC236}">
                <a16:creationId xmlns:a16="http://schemas.microsoft.com/office/drawing/2014/main" id="{C0763A76-9F1C-4FC5-82B7-DD475DA461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-1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E81BF4F6-F2CF-4984-9D14-D6966D92F9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8522446" cy="2285999"/>
          </a:xfrm>
          <a:prstGeom prst="rect">
            <a:avLst/>
          </a:prstGeom>
          <a:ln>
            <a:noFill/>
          </a:ln>
          <a:effectLst>
            <a:outerShdw blurRad="596900" dist="304800" dir="7140000" sx="90000" sy="90000" algn="t" rotWithShape="0">
              <a:srgbClr val="000000">
                <a:alpha val="15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040DF15E-C755-7EC0-A93E-8BA9DD0B7F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0325" y="350196"/>
            <a:ext cx="5058382" cy="1624520"/>
          </a:xfrm>
        </p:spPr>
        <p:txBody>
          <a:bodyPr anchor="ctr">
            <a:normAutofit/>
          </a:bodyPr>
          <a:lstStyle/>
          <a:p>
            <a:r>
              <a:rPr lang="en-US" sz="4000"/>
              <a:t>DHCP and IPv6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F790A11-757D-B27D-CCA2-BB64F1675C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7128" y="2304740"/>
            <a:ext cx="5589408" cy="4533088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2400" dirty="0"/>
              <a:t>DHCPv6 is a complete rewrite of DHCP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Configures clients with:</a:t>
            </a:r>
          </a:p>
          <a:p>
            <a:pPr lvl="1"/>
            <a:r>
              <a:rPr lang="en-US" sz="2000" dirty="0"/>
              <a:t>An IP network prefix</a:t>
            </a:r>
          </a:p>
          <a:p>
            <a:pPr lvl="1"/>
            <a:r>
              <a:rPr lang="en-US" sz="2000" dirty="0"/>
              <a:t>A local gateway and DNS resolver</a:t>
            </a:r>
          </a:p>
          <a:p>
            <a:pPr lvl="1"/>
            <a:r>
              <a:rPr lang="en-US" sz="2000" dirty="0"/>
              <a:t>The local MTU</a:t>
            </a:r>
          </a:p>
          <a:p>
            <a:pPr lvl="1"/>
            <a:endParaRPr lang="en-US" sz="2400" dirty="0"/>
          </a:p>
          <a:p>
            <a:pPr marL="0" indent="0">
              <a:buNone/>
            </a:pPr>
            <a:r>
              <a:rPr lang="en-US" sz="2400" dirty="0"/>
              <a:t>IPv6 address may be assigned or generated by the client</a:t>
            </a:r>
          </a:p>
          <a:p>
            <a:pPr lvl="1"/>
            <a:r>
              <a:rPr lang="en-US" sz="2000" dirty="0"/>
              <a:t>i.e., randomly choose the least significant 64 bits</a:t>
            </a:r>
          </a:p>
        </p:txBody>
      </p:sp>
      <p:pic>
        <p:nvPicPr>
          <p:cNvPr id="7" name="Picture 6" descr="Illuminated server room panel">
            <a:extLst>
              <a:ext uri="{FF2B5EF4-FFF2-40B4-BE49-F238E27FC236}">
                <a16:creationId xmlns:a16="http://schemas.microsoft.com/office/drawing/2014/main" id="{BCE57878-EC30-E4BA-2D18-621B0D53F355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16934" r="23665" b="-2"/>
          <a:stretch/>
        </p:blipFill>
        <p:spPr>
          <a:xfrm>
            <a:off x="6096000" y="1"/>
            <a:ext cx="610282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074246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A3C89F8-0D2F-47FF-B903-151248265F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81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0" name="Graphic 13">
            <a:extLst>
              <a:ext uri="{FF2B5EF4-FFF2-40B4-BE49-F238E27FC236}">
                <a16:creationId xmlns:a16="http://schemas.microsoft.com/office/drawing/2014/main" id="{C5CB530E-515E-412C-9DF1-5F8FFBD6F3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74359" y="583345"/>
            <a:ext cx="139039" cy="139039"/>
          </a:xfrm>
          <a:custGeom>
            <a:avLst/>
            <a:gdLst>
              <a:gd name="connsiteX0" fmla="*/ 129602 w 139039"/>
              <a:gd name="connsiteY0" fmla="*/ 60082 h 139039"/>
              <a:gd name="connsiteX1" fmla="*/ 78957 w 139039"/>
              <a:gd name="connsiteY1" fmla="*/ 60082 h 139039"/>
              <a:gd name="connsiteX2" fmla="*/ 78957 w 139039"/>
              <a:gd name="connsiteY2" fmla="*/ 9437 h 139039"/>
              <a:gd name="connsiteX3" fmla="*/ 69520 w 139039"/>
              <a:gd name="connsiteY3" fmla="*/ 0 h 139039"/>
              <a:gd name="connsiteX4" fmla="*/ 60082 w 139039"/>
              <a:gd name="connsiteY4" fmla="*/ 9437 h 139039"/>
              <a:gd name="connsiteX5" fmla="*/ 60082 w 139039"/>
              <a:gd name="connsiteY5" fmla="*/ 60082 h 139039"/>
              <a:gd name="connsiteX6" fmla="*/ 9437 w 139039"/>
              <a:gd name="connsiteY6" fmla="*/ 60082 h 139039"/>
              <a:gd name="connsiteX7" fmla="*/ 0 w 139039"/>
              <a:gd name="connsiteY7" fmla="*/ 69520 h 139039"/>
              <a:gd name="connsiteX8" fmla="*/ 9437 w 139039"/>
              <a:gd name="connsiteY8" fmla="*/ 78957 h 139039"/>
              <a:gd name="connsiteX9" fmla="*/ 60082 w 139039"/>
              <a:gd name="connsiteY9" fmla="*/ 78957 h 139039"/>
              <a:gd name="connsiteX10" fmla="*/ 60082 w 139039"/>
              <a:gd name="connsiteY10" fmla="*/ 129602 h 139039"/>
              <a:gd name="connsiteX11" fmla="*/ 69520 w 139039"/>
              <a:gd name="connsiteY11" fmla="*/ 139039 h 139039"/>
              <a:gd name="connsiteX12" fmla="*/ 78957 w 139039"/>
              <a:gd name="connsiteY12" fmla="*/ 129602 h 139039"/>
              <a:gd name="connsiteX13" fmla="*/ 78957 w 139039"/>
              <a:gd name="connsiteY13" fmla="*/ 78957 h 139039"/>
              <a:gd name="connsiteX14" fmla="*/ 129602 w 139039"/>
              <a:gd name="connsiteY14" fmla="*/ 78957 h 139039"/>
              <a:gd name="connsiteX15" fmla="*/ 139039 w 139039"/>
              <a:gd name="connsiteY15" fmla="*/ 69520 h 139039"/>
              <a:gd name="connsiteX16" fmla="*/ 129602 w 139039"/>
              <a:gd name="connsiteY16" fmla="*/ 60082 h 13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9" h="139039">
                <a:moveTo>
                  <a:pt x="129602" y="60082"/>
                </a:moveTo>
                <a:lnTo>
                  <a:pt x="78957" y="60082"/>
                </a:lnTo>
                <a:lnTo>
                  <a:pt x="78957" y="9437"/>
                </a:lnTo>
                <a:cubicBezTo>
                  <a:pt x="78957" y="4225"/>
                  <a:pt x="74731" y="0"/>
                  <a:pt x="69520" y="0"/>
                </a:cubicBezTo>
                <a:cubicBezTo>
                  <a:pt x="64308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8"/>
                  <a:pt x="0" y="69520"/>
                </a:cubicBezTo>
                <a:cubicBezTo>
                  <a:pt x="0" y="74731"/>
                  <a:pt x="4225" y="78957"/>
                  <a:pt x="9437" y="78957"/>
                </a:cubicBezTo>
                <a:lnTo>
                  <a:pt x="60082" y="78957"/>
                </a:lnTo>
                <a:lnTo>
                  <a:pt x="60082" y="129602"/>
                </a:lnTo>
                <a:cubicBezTo>
                  <a:pt x="60082" y="134814"/>
                  <a:pt x="64308" y="139039"/>
                  <a:pt x="69520" y="139039"/>
                </a:cubicBezTo>
                <a:cubicBezTo>
                  <a:pt x="74731" y="139039"/>
                  <a:pt x="78957" y="134814"/>
                  <a:pt x="78957" y="129602"/>
                </a:cubicBezTo>
                <a:lnTo>
                  <a:pt x="78957" y="78957"/>
                </a:lnTo>
                <a:lnTo>
                  <a:pt x="129602" y="78957"/>
                </a:lnTo>
                <a:cubicBezTo>
                  <a:pt x="134814" y="78957"/>
                  <a:pt x="139039" y="74731"/>
                  <a:pt x="139039" y="69520"/>
                </a:cubicBezTo>
                <a:cubicBezTo>
                  <a:pt x="139039" y="64308"/>
                  <a:pt x="134814" y="60082"/>
                  <a:pt x="129602" y="60082"/>
                </a:cubicBezTo>
                <a:close/>
              </a:path>
            </a:pathLst>
          </a:custGeom>
          <a:solidFill>
            <a:srgbClr val="FFFFFF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12" name="Graphic 12">
            <a:extLst>
              <a:ext uri="{FF2B5EF4-FFF2-40B4-BE49-F238E27FC236}">
                <a16:creationId xmlns:a16="http://schemas.microsoft.com/office/drawing/2014/main" id="{712D4376-A578-4FF1-94FC-245E7A6A48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33139" y="812640"/>
            <a:ext cx="91138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rgbClr val="FFFFFF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14" name="Graphic 15">
            <a:extLst>
              <a:ext uri="{FF2B5EF4-FFF2-40B4-BE49-F238E27FC236}">
                <a16:creationId xmlns:a16="http://schemas.microsoft.com/office/drawing/2014/main" id="{AEA7509D-F04F-40CB-A0B3-EEF16499CC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58819" y="1037066"/>
            <a:ext cx="127714" cy="127714"/>
          </a:xfrm>
          <a:custGeom>
            <a:avLst/>
            <a:gdLst>
              <a:gd name="connsiteX0" fmla="*/ 63857 w 127714"/>
              <a:gd name="connsiteY0" fmla="*/ 18874 h 127714"/>
              <a:gd name="connsiteX1" fmla="*/ 108840 w 127714"/>
              <a:gd name="connsiteY1" fmla="*/ 63857 h 127714"/>
              <a:gd name="connsiteX2" fmla="*/ 63857 w 127714"/>
              <a:gd name="connsiteY2" fmla="*/ 108840 h 127714"/>
              <a:gd name="connsiteX3" fmla="*/ 18874 w 127714"/>
              <a:gd name="connsiteY3" fmla="*/ 63857 h 127714"/>
              <a:gd name="connsiteX4" fmla="*/ 63857 w 127714"/>
              <a:gd name="connsiteY4" fmla="*/ 18874 h 127714"/>
              <a:gd name="connsiteX5" fmla="*/ 63857 w 127714"/>
              <a:gd name="connsiteY5" fmla="*/ 0 h 127714"/>
              <a:gd name="connsiteX6" fmla="*/ 0 w 127714"/>
              <a:gd name="connsiteY6" fmla="*/ 63857 h 127714"/>
              <a:gd name="connsiteX7" fmla="*/ 63857 w 127714"/>
              <a:gd name="connsiteY7" fmla="*/ 127714 h 127714"/>
              <a:gd name="connsiteX8" fmla="*/ 127714 w 127714"/>
              <a:gd name="connsiteY8" fmla="*/ 63857 h 127714"/>
              <a:gd name="connsiteX9" fmla="*/ 63857 w 127714"/>
              <a:gd name="connsiteY9" fmla="*/ 0 h 12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4" h="127714">
                <a:moveTo>
                  <a:pt x="63857" y="18874"/>
                </a:moveTo>
                <a:cubicBezTo>
                  <a:pt x="88700" y="18874"/>
                  <a:pt x="108840" y="39014"/>
                  <a:pt x="108840" y="63857"/>
                </a:cubicBezTo>
                <a:cubicBezTo>
                  <a:pt x="108840" y="88700"/>
                  <a:pt x="88700" y="108840"/>
                  <a:pt x="63857" y="108840"/>
                </a:cubicBezTo>
                <a:cubicBezTo>
                  <a:pt x="39014" y="108840"/>
                  <a:pt x="18874" y="88700"/>
                  <a:pt x="18874" y="63857"/>
                </a:cubicBezTo>
                <a:cubicBezTo>
                  <a:pt x="18898" y="39024"/>
                  <a:pt x="39024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4"/>
                  <a:pt x="63857" y="127714"/>
                </a:cubicBezTo>
                <a:cubicBezTo>
                  <a:pt x="99124" y="127714"/>
                  <a:pt x="127714" y="99124"/>
                  <a:pt x="127714" y="63857"/>
                </a:cubicBezTo>
                <a:cubicBezTo>
                  <a:pt x="127714" y="28590"/>
                  <a:pt x="99124" y="0"/>
                  <a:pt x="63857" y="0"/>
                </a:cubicBezTo>
                <a:close/>
              </a:path>
            </a:pathLst>
          </a:custGeom>
          <a:solidFill>
            <a:srgbClr val="FFFFFF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56020367-4FD5-4596-8E10-C5F095CD8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56114" y="3503032"/>
            <a:ext cx="0" cy="3346090"/>
          </a:xfrm>
          <a:prstGeom prst="line">
            <a:avLst/>
          </a:prstGeom>
          <a:ln w="25400" cap="sq">
            <a:solidFill>
              <a:srgbClr val="FFFFFF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Graphic 22">
            <a:extLst>
              <a:ext uri="{FF2B5EF4-FFF2-40B4-BE49-F238E27FC236}">
                <a16:creationId xmlns:a16="http://schemas.microsoft.com/office/drawing/2014/main" id="{508BEF50-7B1E-49A4-BC19-5F4F1D755E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36425" y="5636680"/>
            <a:ext cx="151536" cy="151536"/>
          </a:xfrm>
          <a:custGeom>
            <a:avLst/>
            <a:gdLst>
              <a:gd name="connsiteX0" fmla="*/ 141251 w 151536"/>
              <a:gd name="connsiteY0" fmla="*/ 65483 h 151536"/>
              <a:gd name="connsiteX1" fmla="*/ 86053 w 151536"/>
              <a:gd name="connsiteY1" fmla="*/ 65483 h 151536"/>
              <a:gd name="connsiteX2" fmla="*/ 86053 w 151536"/>
              <a:gd name="connsiteY2" fmla="*/ 10285 h 151536"/>
              <a:gd name="connsiteX3" fmla="*/ 75768 w 151536"/>
              <a:gd name="connsiteY3" fmla="*/ 0 h 151536"/>
              <a:gd name="connsiteX4" fmla="*/ 65483 w 151536"/>
              <a:gd name="connsiteY4" fmla="*/ 10285 h 151536"/>
              <a:gd name="connsiteX5" fmla="*/ 65483 w 151536"/>
              <a:gd name="connsiteY5" fmla="*/ 65483 h 151536"/>
              <a:gd name="connsiteX6" fmla="*/ 10285 w 151536"/>
              <a:gd name="connsiteY6" fmla="*/ 65483 h 151536"/>
              <a:gd name="connsiteX7" fmla="*/ 0 w 151536"/>
              <a:gd name="connsiteY7" fmla="*/ 75768 h 151536"/>
              <a:gd name="connsiteX8" fmla="*/ 10285 w 151536"/>
              <a:gd name="connsiteY8" fmla="*/ 86053 h 151536"/>
              <a:gd name="connsiteX9" fmla="*/ 65483 w 151536"/>
              <a:gd name="connsiteY9" fmla="*/ 86053 h 151536"/>
              <a:gd name="connsiteX10" fmla="*/ 65483 w 151536"/>
              <a:gd name="connsiteY10" fmla="*/ 141251 h 151536"/>
              <a:gd name="connsiteX11" fmla="*/ 75768 w 151536"/>
              <a:gd name="connsiteY11" fmla="*/ 151536 h 151536"/>
              <a:gd name="connsiteX12" fmla="*/ 86053 w 151536"/>
              <a:gd name="connsiteY12" fmla="*/ 141251 h 151536"/>
              <a:gd name="connsiteX13" fmla="*/ 86053 w 151536"/>
              <a:gd name="connsiteY13" fmla="*/ 86053 h 151536"/>
              <a:gd name="connsiteX14" fmla="*/ 141251 w 151536"/>
              <a:gd name="connsiteY14" fmla="*/ 86053 h 151536"/>
              <a:gd name="connsiteX15" fmla="*/ 151536 w 151536"/>
              <a:gd name="connsiteY15" fmla="*/ 75768 h 151536"/>
              <a:gd name="connsiteX16" fmla="*/ 141251 w 151536"/>
              <a:gd name="connsiteY16" fmla="*/ 65483 h 151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51536" h="151536">
                <a:moveTo>
                  <a:pt x="141251" y="65483"/>
                </a:moveTo>
                <a:lnTo>
                  <a:pt x="86053" y="65483"/>
                </a:lnTo>
                <a:lnTo>
                  <a:pt x="86053" y="10285"/>
                </a:lnTo>
                <a:cubicBezTo>
                  <a:pt x="86053" y="4605"/>
                  <a:pt x="81448" y="0"/>
                  <a:pt x="75768" y="0"/>
                </a:cubicBezTo>
                <a:cubicBezTo>
                  <a:pt x="70088" y="0"/>
                  <a:pt x="65483" y="4605"/>
                  <a:pt x="65483" y="10285"/>
                </a:cubicBezTo>
                <a:lnTo>
                  <a:pt x="65483" y="65483"/>
                </a:lnTo>
                <a:lnTo>
                  <a:pt x="10285" y="65483"/>
                </a:lnTo>
                <a:cubicBezTo>
                  <a:pt x="4605" y="65483"/>
                  <a:pt x="0" y="70088"/>
                  <a:pt x="0" y="75768"/>
                </a:cubicBezTo>
                <a:cubicBezTo>
                  <a:pt x="0" y="81448"/>
                  <a:pt x="4605" y="86053"/>
                  <a:pt x="10285" y="86053"/>
                </a:cubicBezTo>
                <a:lnTo>
                  <a:pt x="65483" y="86053"/>
                </a:lnTo>
                <a:lnTo>
                  <a:pt x="65483" y="141251"/>
                </a:lnTo>
                <a:cubicBezTo>
                  <a:pt x="65483" y="146931"/>
                  <a:pt x="70088" y="151536"/>
                  <a:pt x="75768" y="151536"/>
                </a:cubicBezTo>
                <a:cubicBezTo>
                  <a:pt x="81448" y="151536"/>
                  <a:pt x="86053" y="146931"/>
                  <a:pt x="86053" y="141251"/>
                </a:cubicBezTo>
                <a:lnTo>
                  <a:pt x="86053" y="86053"/>
                </a:lnTo>
                <a:lnTo>
                  <a:pt x="141251" y="86053"/>
                </a:lnTo>
                <a:cubicBezTo>
                  <a:pt x="146931" y="86053"/>
                  <a:pt x="151536" y="81448"/>
                  <a:pt x="151536" y="75768"/>
                </a:cubicBezTo>
                <a:cubicBezTo>
                  <a:pt x="151536" y="70088"/>
                  <a:pt x="146931" y="65483"/>
                  <a:pt x="141251" y="65483"/>
                </a:cubicBezTo>
                <a:close/>
              </a:path>
            </a:pathLst>
          </a:custGeom>
          <a:solidFill>
            <a:srgbClr val="FFFFFF"/>
          </a:solidFill>
          <a:ln w="646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20" name="Graphic 23">
            <a:extLst>
              <a:ext uri="{FF2B5EF4-FFF2-40B4-BE49-F238E27FC236}">
                <a16:creationId xmlns:a16="http://schemas.microsoft.com/office/drawing/2014/main" id="{3FBAD350-5664-4811-A208-657FB882D3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45175" y="6096759"/>
            <a:ext cx="108625" cy="108625"/>
          </a:xfrm>
          <a:custGeom>
            <a:avLst/>
            <a:gdLst>
              <a:gd name="connsiteX0" fmla="*/ 54313 w 108625"/>
              <a:gd name="connsiteY0" fmla="*/ 16053 h 108625"/>
              <a:gd name="connsiteX1" fmla="*/ 92572 w 108625"/>
              <a:gd name="connsiteY1" fmla="*/ 54313 h 108625"/>
              <a:gd name="connsiteX2" fmla="*/ 54313 w 108625"/>
              <a:gd name="connsiteY2" fmla="*/ 92572 h 108625"/>
              <a:gd name="connsiteX3" fmla="*/ 16053 w 108625"/>
              <a:gd name="connsiteY3" fmla="*/ 54313 h 108625"/>
              <a:gd name="connsiteX4" fmla="*/ 54313 w 108625"/>
              <a:gd name="connsiteY4" fmla="*/ 16053 h 108625"/>
              <a:gd name="connsiteX5" fmla="*/ 54313 w 108625"/>
              <a:gd name="connsiteY5" fmla="*/ 0 h 108625"/>
              <a:gd name="connsiteX6" fmla="*/ 0 w 108625"/>
              <a:gd name="connsiteY6" fmla="*/ 54313 h 108625"/>
              <a:gd name="connsiteX7" fmla="*/ 54313 w 108625"/>
              <a:gd name="connsiteY7" fmla="*/ 108625 h 108625"/>
              <a:gd name="connsiteX8" fmla="*/ 108625 w 108625"/>
              <a:gd name="connsiteY8" fmla="*/ 54313 h 108625"/>
              <a:gd name="connsiteX9" fmla="*/ 54313 w 108625"/>
              <a:gd name="connsiteY9" fmla="*/ 0 h 108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8625" h="108625">
                <a:moveTo>
                  <a:pt x="54313" y="16053"/>
                </a:moveTo>
                <a:cubicBezTo>
                  <a:pt x="75442" y="16053"/>
                  <a:pt x="92572" y="33182"/>
                  <a:pt x="92572" y="54313"/>
                </a:cubicBezTo>
                <a:cubicBezTo>
                  <a:pt x="92572" y="75442"/>
                  <a:pt x="75442" y="92572"/>
                  <a:pt x="54313" y="92572"/>
                </a:cubicBezTo>
                <a:cubicBezTo>
                  <a:pt x="33182" y="92572"/>
                  <a:pt x="16053" y="75442"/>
                  <a:pt x="16053" y="54313"/>
                </a:cubicBezTo>
                <a:cubicBezTo>
                  <a:pt x="16074" y="33191"/>
                  <a:pt x="33191" y="16074"/>
                  <a:pt x="54313" y="16053"/>
                </a:cubicBezTo>
                <a:moveTo>
                  <a:pt x="54313" y="0"/>
                </a:moveTo>
                <a:cubicBezTo>
                  <a:pt x="24317" y="0"/>
                  <a:pt x="0" y="24317"/>
                  <a:pt x="0" y="54313"/>
                </a:cubicBezTo>
                <a:cubicBezTo>
                  <a:pt x="0" y="84309"/>
                  <a:pt x="24317" y="108625"/>
                  <a:pt x="54313" y="108625"/>
                </a:cubicBezTo>
                <a:cubicBezTo>
                  <a:pt x="84309" y="108625"/>
                  <a:pt x="108625" y="84309"/>
                  <a:pt x="108625" y="54313"/>
                </a:cubicBezTo>
                <a:cubicBezTo>
                  <a:pt x="108625" y="24317"/>
                  <a:pt x="84309" y="0"/>
                  <a:pt x="54313" y="0"/>
                </a:cubicBezTo>
                <a:close/>
              </a:path>
            </a:pathLst>
          </a:custGeom>
          <a:solidFill>
            <a:srgbClr val="FFFFFF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22" name="Graphic 21">
            <a:extLst>
              <a:ext uri="{FF2B5EF4-FFF2-40B4-BE49-F238E27FC236}">
                <a16:creationId xmlns:a16="http://schemas.microsoft.com/office/drawing/2014/main" id="{C39ADB8F-D187-49D7-BDCF-C1B6DC7270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554288" y="6238029"/>
            <a:ext cx="95759" cy="95759"/>
          </a:xfrm>
          <a:custGeom>
            <a:avLst/>
            <a:gdLst>
              <a:gd name="connsiteX0" fmla="*/ 95759 w 95759"/>
              <a:gd name="connsiteY0" fmla="*/ 47880 h 95759"/>
              <a:gd name="connsiteX1" fmla="*/ 47880 w 95759"/>
              <a:gd name="connsiteY1" fmla="*/ 95759 h 95759"/>
              <a:gd name="connsiteX2" fmla="*/ 0 w 95759"/>
              <a:gd name="connsiteY2" fmla="*/ 47880 h 95759"/>
              <a:gd name="connsiteX3" fmla="*/ 47880 w 95759"/>
              <a:gd name="connsiteY3" fmla="*/ 0 h 95759"/>
              <a:gd name="connsiteX4" fmla="*/ 95759 w 95759"/>
              <a:gd name="connsiteY4" fmla="*/ 47880 h 957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5759" h="95759">
                <a:moveTo>
                  <a:pt x="95759" y="47880"/>
                </a:moveTo>
                <a:cubicBezTo>
                  <a:pt x="95759" y="74323"/>
                  <a:pt x="74323" y="95759"/>
                  <a:pt x="47880" y="95759"/>
                </a:cubicBezTo>
                <a:cubicBezTo>
                  <a:pt x="21436" y="95759"/>
                  <a:pt x="0" y="74323"/>
                  <a:pt x="0" y="47880"/>
                </a:cubicBezTo>
                <a:cubicBezTo>
                  <a:pt x="0" y="21436"/>
                  <a:pt x="21436" y="0"/>
                  <a:pt x="47880" y="0"/>
                </a:cubicBezTo>
                <a:cubicBezTo>
                  <a:pt x="74323" y="0"/>
                  <a:pt x="95759" y="21436"/>
                  <a:pt x="95759" y="47880"/>
                </a:cubicBezTo>
                <a:close/>
              </a:path>
            </a:pathLst>
          </a:custGeom>
          <a:solidFill>
            <a:srgbClr val="FFFFFF"/>
          </a:solidFill>
          <a:ln w="469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4B5A7B31-0F4F-9B11-C4CD-8426A133C3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08228" y="3429000"/>
            <a:ext cx="10244796" cy="3047999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4000" kern="1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Dynamic Host Configuration Protocol (DHCP)</a:t>
            </a:r>
          </a:p>
          <a:p>
            <a:r>
              <a:rPr lang="en-US" sz="4000" dirty="0">
                <a:solidFill>
                  <a:srgbClr val="FFFFFF"/>
                </a:solidFill>
              </a:rPr>
              <a:t>Address Resolution Protocol (ARP)</a:t>
            </a:r>
            <a:endParaRPr lang="en-US" sz="4000" kern="1200" dirty="0">
              <a:solidFill>
                <a:srgbClr val="FFFFFF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9108070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7FFD720-CED6-46A5-1DB3-6E6C70B56BF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BA72B68-6B5A-652E-1769-008846298B55}"/>
              </a:ext>
            </a:extLst>
          </p:cNvPr>
          <p:cNvSpPr/>
          <p:nvPr/>
        </p:nvSpPr>
        <p:spPr>
          <a:xfrm>
            <a:off x="2275201" y="1778654"/>
            <a:ext cx="857458" cy="3836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Version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2664305-40FD-9F6B-A2F5-62D46902FECE}"/>
              </a:ext>
            </a:extLst>
          </p:cNvPr>
          <p:cNvSpPr/>
          <p:nvPr/>
        </p:nvSpPr>
        <p:spPr>
          <a:xfrm>
            <a:off x="3132660" y="1778652"/>
            <a:ext cx="949925" cy="3836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/>
              <a:t>HLen</a:t>
            </a:r>
            <a:endParaRPr lang="en-US" sz="2400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EE647C8-53FB-7F14-5A1E-85E2027FF192}"/>
              </a:ext>
            </a:extLst>
          </p:cNvPr>
          <p:cNvSpPr/>
          <p:nvPr/>
        </p:nvSpPr>
        <p:spPr>
          <a:xfrm>
            <a:off x="4082584" y="1778654"/>
            <a:ext cx="1857910" cy="3836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DSCP/ECN</a:t>
            </a:r>
            <a:endParaRPr lang="en-US" sz="2400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93FF741-4438-AD6C-4E90-61953A5029BE}"/>
              </a:ext>
            </a:extLst>
          </p:cNvPr>
          <p:cNvSpPr/>
          <p:nvPr/>
        </p:nvSpPr>
        <p:spPr>
          <a:xfrm>
            <a:off x="5940494" y="1778651"/>
            <a:ext cx="3658278" cy="3836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Datagram Length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8485613-4EAC-8F41-B193-F706BE946C56}"/>
              </a:ext>
            </a:extLst>
          </p:cNvPr>
          <p:cNvSpPr/>
          <p:nvPr/>
        </p:nvSpPr>
        <p:spPr>
          <a:xfrm>
            <a:off x="1975755" y="1288767"/>
            <a:ext cx="598893" cy="60290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4A88AE1-BC6B-9249-6EB0-C358F4DE1D46}"/>
              </a:ext>
            </a:extLst>
          </p:cNvPr>
          <p:cNvSpPr/>
          <p:nvPr/>
        </p:nvSpPr>
        <p:spPr>
          <a:xfrm>
            <a:off x="3783139" y="1288767"/>
            <a:ext cx="598893" cy="60290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8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4531916-B635-9235-C8BE-7D2341E4CEF0}"/>
              </a:ext>
            </a:extLst>
          </p:cNvPr>
          <p:cNvSpPr/>
          <p:nvPr/>
        </p:nvSpPr>
        <p:spPr>
          <a:xfrm>
            <a:off x="5641049" y="1288767"/>
            <a:ext cx="598893" cy="60290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16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78D4641-438D-9B0A-E32E-08A88CC15CE8}"/>
              </a:ext>
            </a:extLst>
          </p:cNvPr>
          <p:cNvSpPr/>
          <p:nvPr/>
        </p:nvSpPr>
        <p:spPr>
          <a:xfrm>
            <a:off x="7509234" y="1288766"/>
            <a:ext cx="598893" cy="60290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24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883FC49-5391-C68D-402C-EF6CF0FA4442}"/>
              </a:ext>
            </a:extLst>
          </p:cNvPr>
          <p:cNvSpPr/>
          <p:nvPr/>
        </p:nvSpPr>
        <p:spPr>
          <a:xfrm>
            <a:off x="9299326" y="1288765"/>
            <a:ext cx="598893" cy="60290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31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2B563DF-86BC-6EFD-B439-2E2A9652BA66}"/>
              </a:ext>
            </a:extLst>
          </p:cNvPr>
          <p:cNvSpPr/>
          <p:nvPr/>
        </p:nvSpPr>
        <p:spPr>
          <a:xfrm>
            <a:off x="2833214" y="1288767"/>
            <a:ext cx="598893" cy="60290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4151BF7-9DFD-EFF1-C689-A6527A50A957}"/>
              </a:ext>
            </a:extLst>
          </p:cNvPr>
          <p:cNvSpPr/>
          <p:nvPr/>
        </p:nvSpPr>
        <p:spPr>
          <a:xfrm>
            <a:off x="4693833" y="1288764"/>
            <a:ext cx="598893" cy="60290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12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9EBEE57-ECCA-5044-6057-7C1F23A576BD}"/>
              </a:ext>
            </a:extLst>
          </p:cNvPr>
          <p:cNvSpPr/>
          <p:nvPr/>
        </p:nvSpPr>
        <p:spPr>
          <a:xfrm>
            <a:off x="6377120" y="1288767"/>
            <a:ext cx="598893" cy="60290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19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F1E54CC-7987-5ED1-D5F4-B8B96AD38494}"/>
              </a:ext>
            </a:extLst>
          </p:cNvPr>
          <p:cNvSpPr/>
          <p:nvPr/>
        </p:nvSpPr>
        <p:spPr>
          <a:xfrm>
            <a:off x="2275202" y="2162306"/>
            <a:ext cx="3665293" cy="3836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Identifier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6BF04A6-BBB8-0253-F506-C52D9937AAED}"/>
              </a:ext>
            </a:extLst>
          </p:cNvPr>
          <p:cNvSpPr/>
          <p:nvPr/>
        </p:nvSpPr>
        <p:spPr>
          <a:xfrm>
            <a:off x="5940494" y="2162308"/>
            <a:ext cx="729974" cy="3836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Flags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49A739A5-55FB-C299-271B-CDD4836D4FF5}"/>
              </a:ext>
            </a:extLst>
          </p:cNvPr>
          <p:cNvSpPr/>
          <p:nvPr/>
        </p:nvSpPr>
        <p:spPr>
          <a:xfrm>
            <a:off x="6676565" y="2162305"/>
            <a:ext cx="2922207" cy="3836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Offset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6FAF559F-A6EE-6E56-B44B-905B5CCE3759}"/>
              </a:ext>
            </a:extLst>
          </p:cNvPr>
          <p:cNvSpPr/>
          <p:nvPr/>
        </p:nvSpPr>
        <p:spPr>
          <a:xfrm>
            <a:off x="2275200" y="2545957"/>
            <a:ext cx="1807384" cy="3836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TTL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43E0B1A-39FF-004C-3E72-87077CE51BAA}"/>
              </a:ext>
            </a:extLst>
          </p:cNvPr>
          <p:cNvSpPr/>
          <p:nvPr/>
        </p:nvSpPr>
        <p:spPr>
          <a:xfrm>
            <a:off x="4082583" y="2545957"/>
            <a:ext cx="1857910" cy="3836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Protocol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8BC09A5D-135D-7175-3A86-E4BD458277B3}"/>
              </a:ext>
            </a:extLst>
          </p:cNvPr>
          <p:cNvSpPr/>
          <p:nvPr/>
        </p:nvSpPr>
        <p:spPr>
          <a:xfrm>
            <a:off x="5940493" y="2545954"/>
            <a:ext cx="3658278" cy="3836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Checksum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97B2FDA5-2204-B749-E000-C704A186B85F}"/>
              </a:ext>
            </a:extLst>
          </p:cNvPr>
          <p:cNvSpPr/>
          <p:nvPr/>
        </p:nvSpPr>
        <p:spPr>
          <a:xfrm>
            <a:off x="2271825" y="2929609"/>
            <a:ext cx="7326946" cy="3836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Source IP Address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FFD6F4E7-4283-5ED6-D305-ED3288D8DC64}"/>
              </a:ext>
            </a:extLst>
          </p:cNvPr>
          <p:cNvSpPr/>
          <p:nvPr/>
        </p:nvSpPr>
        <p:spPr>
          <a:xfrm>
            <a:off x="2277021" y="3313261"/>
            <a:ext cx="7326946" cy="3836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Destination IP Address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1587DBD5-845A-2CA4-443F-719B1E391FDE}"/>
              </a:ext>
            </a:extLst>
          </p:cNvPr>
          <p:cNvSpPr txBox="1"/>
          <p:nvPr/>
        </p:nvSpPr>
        <p:spPr>
          <a:xfrm>
            <a:off x="1878818" y="58481"/>
            <a:ext cx="3497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0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130E90EE-EBE9-276F-0170-75CA36252BB4}"/>
              </a:ext>
            </a:extLst>
          </p:cNvPr>
          <p:cNvSpPr txBox="1"/>
          <p:nvPr/>
        </p:nvSpPr>
        <p:spPr>
          <a:xfrm>
            <a:off x="4762670" y="58480"/>
            <a:ext cx="5148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48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FDA58F84-00B0-4E25-FE53-6960E344218C}"/>
              </a:ext>
            </a:extLst>
          </p:cNvPr>
          <p:cNvSpPr txBox="1"/>
          <p:nvPr/>
        </p:nvSpPr>
        <p:spPr>
          <a:xfrm>
            <a:off x="7769023" y="58480"/>
            <a:ext cx="5148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96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C910C00B-E853-D8BA-DD4B-314F53AD191D}"/>
              </a:ext>
            </a:extLst>
          </p:cNvPr>
          <p:cNvSpPr/>
          <p:nvPr/>
        </p:nvSpPr>
        <p:spPr>
          <a:xfrm>
            <a:off x="2053706" y="445098"/>
            <a:ext cx="2986380" cy="3836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Source MAC Address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3224C441-9DFA-E683-A92F-C3EC0A17FC3B}"/>
              </a:ext>
            </a:extLst>
          </p:cNvPr>
          <p:cNvSpPr/>
          <p:nvPr/>
        </p:nvSpPr>
        <p:spPr>
          <a:xfrm>
            <a:off x="5040086" y="445094"/>
            <a:ext cx="2986380" cy="3836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/>
              <a:t>Dest</a:t>
            </a:r>
            <a:r>
              <a:rPr lang="en-US" sz="2400" dirty="0"/>
              <a:t>. MAC Address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AF6DCB50-F573-27E0-979C-A4D997A426C2}"/>
              </a:ext>
            </a:extLst>
          </p:cNvPr>
          <p:cNvSpPr/>
          <p:nvPr/>
        </p:nvSpPr>
        <p:spPr>
          <a:xfrm>
            <a:off x="8046439" y="445094"/>
            <a:ext cx="1696276" cy="3836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Frame Len.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21B6A1D2-E9B2-1BBB-1F13-881F6A49A420}"/>
              </a:ext>
            </a:extLst>
          </p:cNvPr>
          <p:cNvSpPr txBox="1"/>
          <p:nvPr/>
        </p:nvSpPr>
        <p:spPr>
          <a:xfrm>
            <a:off x="9402718" y="58479"/>
            <a:ext cx="6799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112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31CDBEC3-CE41-2622-79D0-CB56D796A273}"/>
              </a:ext>
            </a:extLst>
          </p:cNvPr>
          <p:cNvSpPr/>
          <p:nvPr/>
        </p:nvSpPr>
        <p:spPr>
          <a:xfrm>
            <a:off x="5940494" y="4625113"/>
            <a:ext cx="3658278" cy="3836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Destination Port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39ED533D-D7A0-5DD6-299D-DBCE4F31B173}"/>
              </a:ext>
            </a:extLst>
          </p:cNvPr>
          <p:cNvSpPr/>
          <p:nvPr/>
        </p:nvSpPr>
        <p:spPr>
          <a:xfrm>
            <a:off x="1975755" y="4135229"/>
            <a:ext cx="598893" cy="60290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AD9E39A7-662D-B11E-29D0-E2A7F633EF68}"/>
              </a:ext>
            </a:extLst>
          </p:cNvPr>
          <p:cNvSpPr/>
          <p:nvPr/>
        </p:nvSpPr>
        <p:spPr>
          <a:xfrm>
            <a:off x="5641049" y="4135229"/>
            <a:ext cx="598893" cy="60290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16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EE3A26BC-3FCB-0336-D91A-7F0E91638DCE}"/>
              </a:ext>
            </a:extLst>
          </p:cNvPr>
          <p:cNvSpPr/>
          <p:nvPr/>
        </p:nvSpPr>
        <p:spPr>
          <a:xfrm>
            <a:off x="9299326" y="4135227"/>
            <a:ext cx="598893" cy="60290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31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9F51F400-C543-C8E4-E50F-262719751F14}"/>
              </a:ext>
            </a:extLst>
          </p:cNvPr>
          <p:cNvSpPr/>
          <p:nvPr/>
        </p:nvSpPr>
        <p:spPr>
          <a:xfrm>
            <a:off x="2275201" y="4624158"/>
            <a:ext cx="3665293" cy="3836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Source Port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6821AE15-0D2B-3E64-A793-2FDA474E4AC9}"/>
              </a:ext>
            </a:extLst>
          </p:cNvPr>
          <p:cNvSpPr/>
          <p:nvPr/>
        </p:nvSpPr>
        <p:spPr>
          <a:xfrm>
            <a:off x="5940495" y="5007807"/>
            <a:ext cx="3658278" cy="3836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Checksum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6ECFCBAC-E3AD-CA2B-EDB2-DF0A5F057FD1}"/>
              </a:ext>
            </a:extLst>
          </p:cNvPr>
          <p:cNvSpPr/>
          <p:nvPr/>
        </p:nvSpPr>
        <p:spPr>
          <a:xfrm>
            <a:off x="2278713" y="5011999"/>
            <a:ext cx="3661783" cy="3836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Length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EB75A301-2712-38DB-A2F0-3AB52778A59F}"/>
              </a:ext>
            </a:extLst>
          </p:cNvPr>
          <p:cNvSpPr/>
          <p:nvPr/>
        </p:nvSpPr>
        <p:spPr>
          <a:xfrm>
            <a:off x="2907029" y="4135226"/>
            <a:ext cx="598893" cy="60290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5721CF44-20A8-DC2C-5E13-8A7BA3FA8231}"/>
              </a:ext>
            </a:extLst>
          </p:cNvPr>
          <p:cNvSpPr txBox="1"/>
          <p:nvPr/>
        </p:nvSpPr>
        <p:spPr>
          <a:xfrm>
            <a:off x="225818" y="221421"/>
            <a:ext cx="139172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Ethernet</a:t>
            </a:r>
          </a:p>
          <a:p>
            <a:r>
              <a:rPr lang="en-US" sz="2400" b="1" dirty="0"/>
              <a:t>Header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1A93D02E-E1A4-64D3-01D0-15917FE9AFFA}"/>
              </a:ext>
            </a:extLst>
          </p:cNvPr>
          <p:cNvSpPr txBox="1"/>
          <p:nvPr/>
        </p:nvSpPr>
        <p:spPr>
          <a:xfrm>
            <a:off x="225818" y="2354131"/>
            <a:ext cx="121700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IPv4</a:t>
            </a:r>
          </a:p>
          <a:p>
            <a:r>
              <a:rPr lang="en-US" sz="2400" b="1" dirty="0"/>
              <a:t>Header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5D19EF42-9EA5-9796-B287-704D59D7D285}"/>
              </a:ext>
            </a:extLst>
          </p:cNvPr>
          <p:cNvSpPr txBox="1"/>
          <p:nvPr/>
        </p:nvSpPr>
        <p:spPr>
          <a:xfrm>
            <a:off x="225818" y="4624155"/>
            <a:ext cx="121700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UDP</a:t>
            </a:r>
          </a:p>
          <a:p>
            <a:r>
              <a:rPr lang="en-US" sz="2400" b="1" dirty="0"/>
              <a:t>Header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EF8B44D0-C8B4-B71E-6506-9FAA728BF512}"/>
              </a:ext>
            </a:extLst>
          </p:cNvPr>
          <p:cNvSpPr/>
          <p:nvPr/>
        </p:nvSpPr>
        <p:spPr>
          <a:xfrm>
            <a:off x="2275199" y="1778651"/>
            <a:ext cx="857458" cy="383652"/>
          </a:xfrm>
          <a:prstGeom prst="rect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4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0E8D364C-AA15-70A1-1C88-5E0A7B6DC2BA}"/>
              </a:ext>
            </a:extLst>
          </p:cNvPr>
          <p:cNvSpPr/>
          <p:nvPr/>
        </p:nvSpPr>
        <p:spPr>
          <a:xfrm>
            <a:off x="3132658" y="1778649"/>
            <a:ext cx="949925" cy="383652"/>
          </a:xfrm>
          <a:prstGeom prst="rect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5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A439ACFC-DCAC-FBA1-A5B6-06955769D60C}"/>
              </a:ext>
            </a:extLst>
          </p:cNvPr>
          <p:cNvSpPr/>
          <p:nvPr/>
        </p:nvSpPr>
        <p:spPr>
          <a:xfrm>
            <a:off x="4082582" y="1778651"/>
            <a:ext cx="1857910" cy="383652"/>
          </a:xfrm>
          <a:prstGeom prst="rect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0</a:t>
            </a:r>
            <a:endParaRPr lang="en-US" sz="2400" dirty="0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7FD07307-D436-B208-D6EB-422B75EF6E61}"/>
              </a:ext>
            </a:extLst>
          </p:cNvPr>
          <p:cNvSpPr/>
          <p:nvPr/>
        </p:nvSpPr>
        <p:spPr>
          <a:xfrm>
            <a:off x="2275200" y="2162303"/>
            <a:ext cx="3665293" cy="383652"/>
          </a:xfrm>
          <a:prstGeom prst="rect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0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7C20F4E8-DA2C-DE67-51B1-7FFC48CCFE2A}"/>
              </a:ext>
            </a:extLst>
          </p:cNvPr>
          <p:cNvSpPr/>
          <p:nvPr/>
        </p:nvSpPr>
        <p:spPr>
          <a:xfrm>
            <a:off x="5940492" y="2162305"/>
            <a:ext cx="729974" cy="383652"/>
          </a:xfrm>
          <a:prstGeom prst="rect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0</a:t>
            </a: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49E424D6-EC4D-ACEC-8F87-27F0CE59266D}"/>
              </a:ext>
            </a:extLst>
          </p:cNvPr>
          <p:cNvSpPr/>
          <p:nvPr/>
        </p:nvSpPr>
        <p:spPr>
          <a:xfrm>
            <a:off x="6676563" y="2162302"/>
            <a:ext cx="2922207" cy="383652"/>
          </a:xfrm>
          <a:prstGeom prst="rect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0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0DD55873-D6C5-2F7E-AE8D-7715D775DA89}"/>
              </a:ext>
            </a:extLst>
          </p:cNvPr>
          <p:cNvSpPr/>
          <p:nvPr/>
        </p:nvSpPr>
        <p:spPr>
          <a:xfrm>
            <a:off x="2275198" y="2545954"/>
            <a:ext cx="1807384" cy="383652"/>
          </a:xfrm>
          <a:prstGeom prst="rect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32</a:t>
            </a: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60A422D3-9DD7-1900-25BA-E62F19196E9E}"/>
              </a:ext>
            </a:extLst>
          </p:cNvPr>
          <p:cNvSpPr/>
          <p:nvPr/>
        </p:nvSpPr>
        <p:spPr>
          <a:xfrm>
            <a:off x="4082581" y="2545954"/>
            <a:ext cx="1857910" cy="383652"/>
          </a:xfrm>
          <a:prstGeom prst="rect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6</a:t>
            </a: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F18F551A-E24B-1567-097F-D6B9E1732E09}"/>
              </a:ext>
            </a:extLst>
          </p:cNvPr>
          <p:cNvSpPr/>
          <p:nvPr/>
        </p:nvSpPr>
        <p:spPr>
          <a:xfrm>
            <a:off x="2053704" y="445095"/>
            <a:ext cx="2986380" cy="383652"/>
          </a:xfrm>
          <a:prstGeom prst="rect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[Your MAC </a:t>
            </a:r>
            <a:r>
              <a:rPr lang="en-US" sz="2400" dirty="0" err="1"/>
              <a:t>Addr</a:t>
            </a:r>
            <a:r>
              <a:rPr lang="en-US" sz="2400" dirty="0"/>
              <a:t>.]</a:t>
            </a: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BBE2C716-4090-658C-CAF6-99A7A6282776}"/>
              </a:ext>
            </a:extLst>
          </p:cNvPr>
          <p:cNvSpPr/>
          <p:nvPr/>
        </p:nvSpPr>
        <p:spPr>
          <a:xfrm>
            <a:off x="5940492" y="4625110"/>
            <a:ext cx="3658278" cy="383652"/>
          </a:xfrm>
          <a:prstGeom prst="rect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53</a:t>
            </a: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9E58551E-226A-CFDD-443A-19E548907AC2}"/>
              </a:ext>
            </a:extLst>
          </p:cNvPr>
          <p:cNvSpPr/>
          <p:nvPr/>
        </p:nvSpPr>
        <p:spPr>
          <a:xfrm>
            <a:off x="2275199" y="4624155"/>
            <a:ext cx="3665293" cy="383652"/>
          </a:xfrm>
          <a:prstGeom prst="rect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[Chosen at Random]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2F69745F-535C-1AC0-C16C-69529539B42E}"/>
              </a:ext>
            </a:extLst>
          </p:cNvPr>
          <p:cNvSpPr/>
          <p:nvPr/>
        </p:nvSpPr>
        <p:spPr>
          <a:xfrm>
            <a:off x="5940494" y="1778651"/>
            <a:ext cx="3658278" cy="383652"/>
          </a:xfrm>
          <a:prstGeom prst="rect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[Calculate]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078D392-9D27-E384-F242-387A72587405}"/>
              </a:ext>
            </a:extLst>
          </p:cNvPr>
          <p:cNvSpPr/>
          <p:nvPr/>
        </p:nvSpPr>
        <p:spPr>
          <a:xfrm>
            <a:off x="5940493" y="2545954"/>
            <a:ext cx="3658278" cy="383652"/>
          </a:xfrm>
          <a:prstGeom prst="rect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[Calculate]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077F31DE-A642-3639-0FB2-8A1952D79E44}"/>
              </a:ext>
            </a:extLst>
          </p:cNvPr>
          <p:cNvSpPr/>
          <p:nvPr/>
        </p:nvSpPr>
        <p:spPr>
          <a:xfrm>
            <a:off x="8046439" y="445094"/>
            <a:ext cx="1696276" cy="383652"/>
          </a:xfrm>
          <a:prstGeom prst="rect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[Calculate]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72A24DB4-FE05-C9B6-DE62-E1F761A819FB}"/>
              </a:ext>
            </a:extLst>
          </p:cNvPr>
          <p:cNvSpPr/>
          <p:nvPr/>
        </p:nvSpPr>
        <p:spPr>
          <a:xfrm>
            <a:off x="2278711" y="5015233"/>
            <a:ext cx="3661783" cy="383652"/>
          </a:xfrm>
          <a:prstGeom prst="rect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[Calculate]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15AFB43F-F8A8-2AEC-68D6-1B54BB9F8FF8}"/>
              </a:ext>
            </a:extLst>
          </p:cNvPr>
          <p:cNvSpPr/>
          <p:nvPr/>
        </p:nvSpPr>
        <p:spPr>
          <a:xfrm>
            <a:off x="5944000" y="5007807"/>
            <a:ext cx="3661783" cy="383652"/>
          </a:xfrm>
          <a:prstGeom prst="rect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[Calculate]</a:t>
            </a:r>
          </a:p>
        </p:txBody>
      </p:sp>
      <p:sp>
        <p:nvSpPr>
          <p:cNvPr id="38" name="Speech Bubble: Rectangle 1">
            <a:extLst>
              <a:ext uri="{FF2B5EF4-FFF2-40B4-BE49-F238E27FC236}">
                <a16:creationId xmlns:a16="http://schemas.microsoft.com/office/drawing/2014/main" id="{67D8118F-3F0F-864F-972B-A6BB54E34AE8}"/>
              </a:ext>
            </a:extLst>
          </p:cNvPr>
          <p:cNvSpPr/>
          <p:nvPr/>
        </p:nvSpPr>
        <p:spPr>
          <a:xfrm>
            <a:off x="8396563" y="1047748"/>
            <a:ext cx="3470857" cy="1597495"/>
          </a:xfrm>
          <a:prstGeom prst="wedgeRectCallout">
            <a:avLst>
              <a:gd name="adj1" fmla="val -97456"/>
              <a:gd name="adj2" fmla="val -66088"/>
            </a:avLst>
          </a:prstGeom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How do we get the destination MAC address? Who’s MAC address is it?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56D6A8A3-D7CE-E0C8-536E-CFAEE1FA5848}"/>
              </a:ext>
            </a:extLst>
          </p:cNvPr>
          <p:cNvSpPr/>
          <p:nvPr/>
        </p:nvSpPr>
        <p:spPr>
          <a:xfrm>
            <a:off x="2275198" y="2927513"/>
            <a:ext cx="7326946" cy="383652"/>
          </a:xfrm>
          <a:prstGeom prst="rect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[Assigned via DHCP]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F44206BD-E71C-687C-0C5E-744BB25CC860}"/>
              </a:ext>
            </a:extLst>
          </p:cNvPr>
          <p:cNvSpPr/>
          <p:nvPr/>
        </p:nvSpPr>
        <p:spPr>
          <a:xfrm>
            <a:off x="2280527" y="3309066"/>
            <a:ext cx="7326946" cy="383652"/>
          </a:xfrm>
          <a:prstGeom prst="rect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[Determined via DHCP]</a:t>
            </a:r>
          </a:p>
        </p:txBody>
      </p:sp>
      <p:sp>
        <p:nvSpPr>
          <p:cNvPr id="58" name="Speech Bubble: Rectangle 2">
            <a:extLst>
              <a:ext uri="{FF2B5EF4-FFF2-40B4-BE49-F238E27FC236}">
                <a16:creationId xmlns:a16="http://schemas.microsoft.com/office/drawing/2014/main" id="{F71F77CE-4F16-38CF-8020-0526A58E12CB}"/>
              </a:ext>
            </a:extLst>
          </p:cNvPr>
          <p:cNvSpPr/>
          <p:nvPr/>
        </p:nvSpPr>
        <p:spPr>
          <a:xfrm>
            <a:off x="4474324" y="4314883"/>
            <a:ext cx="3470857" cy="1597494"/>
          </a:xfrm>
          <a:prstGeom prst="wedgeRectCallout">
            <a:avLst>
              <a:gd name="adj1" fmla="val -54623"/>
              <a:gd name="adj2" fmla="val -100456"/>
            </a:avLst>
          </a:prstGeom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How does this computer figure out the IP address of the local DNS resolver?</a:t>
            </a:r>
          </a:p>
        </p:txBody>
      </p:sp>
      <p:sp>
        <p:nvSpPr>
          <p:cNvPr id="40" name="Speech Bubble: Rectangle 2">
            <a:extLst>
              <a:ext uri="{FF2B5EF4-FFF2-40B4-BE49-F238E27FC236}">
                <a16:creationId xmlns:a16="http://schemas.microsoft.com/office/drawing/2014/main" id="{5182E29C-60C3-C81F-78BE-AE83892852B9}"/>
              </a:ext>
            </a:extLst>
          </p:cNvPr>
          <p:cNvSpPr/>
          <p:nvPr/>
        </p:nvSpPr>
        <p:spPr>
          <a:xfrm>
            <a:off x="8396563" y="3480001"/>
            <a:ext cx="3470857" cy="1597495"/>
          </a:xfrm>
          <a:prstGeom prst="wedgeRectCallout">
            <a:avLst>
              <a:gd name="adj1" fmla="val -97456"/>
              <a:gd name="adj2" fmla="val -66088"/>
            </a:avLst>
          </a:prstGeom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How does this computer get an IP address? It must be within the local network’s prefix.</a:t>
            </a:r>
          </a:p>
        </p:txBody>
      </p:sp>
    </p:spTree>
    <p:extLst>
      <p:ext uri="{BB962C8B-B14F-4D97-AF65-F5344CB8AC3E}">
        <p14:creationId xmlns:p14="http://schemas.microsoft.com/office/powerpoint/2010/main" val="340351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4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 animBg="1"/>
      <p:bldP spid="46" grpId="0" animBg="1"/>
      <p:bldP spid="58" grpId="1" animBg="1"/>
      <p:bldP spid="40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8E637C0-EBC8-C87A-29D5-87BD9286B0F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ectangle 41">
            <a:extLst>
              <a:ext uri="{FF2B5EF4-FFF2-40B4-BE49-F238E27FC236}">
                <a16:creationId xmlns:a16="http://schemas.microsoft.com/office/drawing/2014/main" id="{2F0DD133-ADB6-CF4F-1B65-CE2B1491A726}"/>
              </a:ext>
            </a:extLst>
          </p:cNvPr>
          <p:cNvSpPr/>
          <p:nvPr/>
        </p:nvSpPr>
        <p:spPr>
          <a:xfrm>
            <a:off x="6328650" y="1916063"/>
            <a:ext cx="5747447" cy="2726771"/>
          </a:xfrm>
          <a:prstGeom prst="rect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3E6A2579-26A8-A896-EF70-F42A95CCEF8F}"/>
              </a:ext>
            </a:extLst>
          </p:cNvPr>
          <p:cNvSpPr/>
          <p:nvPr/>
        </p:nvSpPr>
        <p:spPr>
          <a:xfrm>
            <a:off x="98731" y="1916063"/>
            <a:ext cx="5826829" cy="2726771"/>
          </a:xfrm>
          <a:prstGeom prst="rect">
            <a:avLst/>
          </a:prstGeom>
          <a:solidFill>
            <a:schemeClr val="accent4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2" descr="C:\Users\t0ph3r\Documents\CS 4700\assets\Router.png">
            <a:extLst>
              <a:ext uri="{FF2B5EF4-FFF2-40B4-BE49-F238E27FC236}">
                <a16:creationId xmlns:a16="http://schemas.microsoft.com/office/drawing/2014/main" id="{556B618B-7EA2-81AD-36C2-3DAE6B3F99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2344" y="3734339"/>
            <a:ext cx="997508" cy="5881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>
            <a:extLst>
              <a:ext uri="{FF2B5EF4-FFF2-40B4-BE49-F238E27FC236}">
                <a16:creationId xmlns:a16="http://schemas.microsoft.com/office/drawing/2014/main" id="{E179D9C0-BF9D-7E87-1642-37778DBB838C}"/>
              </a:ext>
            </a:extLst>
          </p:cNvPr>
          <p:cNvGrpSpPr/>
          <p:nvPr/>
        </p:nvGrpSpPr>
        <p:grpSpPr>
          <a:xfrm>
            <a:off x="237915" y="3510436"/>
            <a:ext cx="1240993" cy="1035992"/>
            <a:chOff x="431085" y="2085633"/>
            <a:chExt cx="1240993" cy="1035992"/>
          </a:xfrm>
        </p:grpSpPr>
        <p:pic>
          <p:nvPicPr>
            <p:cNvPr id="3" name="Picture 2" descr="C:\Users\t0ph3r\Documents\CS 4700\assets\black_server.png">
              <a:extLst>
                <a:ext uri="{FF2B5EF4-FFF2-40B4-BE49-F238E27FC236}">
                  <a16:creationId xmlns:a16="http://schemas.microsoft.com/office/drawing/2014/main" id="{26972D8B-62D6-98D2-7CCD-2A1AB1853BC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2622" y="2085633"/>
              <a:ext cx="889456" cy="88945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" name="Picture 3" descr="C:\Users\t0ph3r\Documents\CS 4700\assets\Chrome-Icon.png">
              <a:extLst>
                <a:ext uri="{FF2B5EF4-FFF2-40B4-BE49-F238E27FC236}">
                  <a16:creationId xmlns:a16="http://schemas.microsoft.com/office/drawing/2014/main" id="{3F284D6F-C48F-900C-0221-A8063A223A8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1085" y="2418552"/>
              <a:ext cx="703073" cy="70307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5" name="Picture 2" descr="C:\Users\t0ph3r\Documents\CS 4700\assets\cisco-switch-icon.png">
            <a:extLst>
              <a:ext uri="{FF2B5EF4-FFF2-40B4-BE49-F238E27FC236}">
                <a16:creationId xmlns:a16="http://schemas.microsoft.com/office/drawing/2014/main" id="{B15BDEEA-E07F-B510-EAEA-E3BA98EC15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0067" y="3790302"/>
            <a:ext cx="1131118" cy="4762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D554D8D8-88C2-A4B8-4386-8A5DC229980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39267" y="3581709"/>
            <a:ext cx="893446" cy="893446"/>
          </a:xfrm>
          <a:prstGeom prst="rect">
            <a:avLst/>
          </a:prstGeom>
        </p:spPr>
      </p:pic>
      <p:sp>
        <p:nvSpPr>
          <p:cNvPr id="7" name="Title 6">
            <a:extLst>
              <a:ext uri="{FF2B5EF4-FFF2-40B4-BE49-F238E27FC236}">
                <a16:creationId xmlns:a16="http://schemas.microsoft.com/office/drawing/2014/main" id="{50C54429-2260-943D-F551-45A8FAC6AF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Who is the Layer 2 Destination?</a:t>
            </a:r>
          </a:p>
        </p:txBody>
      </p:sp>
      <p:pic>
        <p:nvPicPr>
          <p:cNvPr id="9" name="Picture 2" descr="C:\Users\t0ph3r\Documents\CS 4700\assets\Router.png">
            <a:extLst>
              <a:ext uri="{FF2B5EF4-FFF2-40B4-BE49-F238E27FC236}">
                <a16:creationId xmlns:a16="http://schemas.microsoft.com/office/drawing/2014/main" id="{BBF6587B-8A4E-A08F-16B3-3B6AE3C4E3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2961" y="3734339"/>
            <a:ext cx="997508" cy="5881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C:\Users\t0ph3r\Documents\CS 4700\assets\cisco-switch-icon.png">
            <a:extLst>
              <a:ext uri="{FF2B5EF4-FFF2-40B4-BE49-F238E27FC236}">
                <a16:creationId xmlns:a16="http://schemas.microsoft.com/office/drawing/2014/main" id="{0708B260-9BE8-6E07-5639-AA46044F44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45888" y="3790302"/>
            <a:ext cx="1131118" cy="4762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23CA1559-59AE-7145-A617-35A9C279A8EA}"/>
              </a:ext>
            </a:extLst>
          </p:cNvPr>
          <p:cNvCxnSpPr>
            <a:cxnSpLocks/>
            <a:stCxn id="5" idx="1"/>
          </p:cNvCxnSpPr>
          <p:nvPr/>
        </p:nvCxnSpPr>
        <p:spPr>
          <a:xfrm flipH="1">
            <a:off x="1436018" y="4028432"/>
            <a:ext cx="974049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72DEBF76-F4E6-35C0-CE12-82408A74A10D}"/>
              </a:ext>
            </a:extLst>
          </p:cNvPr>
          <p:cNvCxnSpPr>
            <a:cxnSpLocks/>
            <a:stCxn id="5" idx="3"/>
            <a:endCxn id="2" idx="1"/>
          </p:cNvCxnSpPr>
          <p:nvPr/>
        </p:nvCxnSpPr>
        <p:spPr>
          <a:xfrm>
            <a:off x="3541185" y="4028432"/>
            <a:ext cx="931159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4549381C-A19C-D76B-CA83-36CAA9902FCC}"/>
              </a:ext>
            </a:extLst>
          </p:cNvPr>
          <p:cNvCxnSpPr>
            <a:cxnSpLocks/>
            <a:stCxn id="9" idx="1"/>
            <a:endCxn id="2" idx="3"/>
          </p:cNvCxnSpPr>
          <p:nvPr/>
        </p:nvCxnSpPr>
        <p:spPr>
          <a:xfrm flipH="1">
            <a:off x="5469852" y="4028432"/>
            <a:ext cx="1253109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FF53369D-CFE5-9754-AFDD-BE003EDBC90D}"/>
              </a:ext>
            </a:extLst>
          </p:cNvPr>
          <p:cNvCxnSpPr>
            <a:cxnSpLocks/>
            <a:stCxn id="9" idx="3"/>
            <a:endCxn id="10" idx="1"/>
          </p:cNvCxnSpPr>
          <p:nvPr/>
        </p:nvCxnSpPr>
        <p:spPr>
          <a:xfrm>
            <a:off x="7720469" y="4028432"/>
            <a:ext cx="825419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4CF63C3D-1319-2F07-84CD-D278C2E467D2}"/>
              </a:ext>
            </a:extLst>
          </p:cNvPr>
          <p:cNvCxnSpPr>
            <a:cxnSpLocks/>
            <a:stCxn id="6" idx="1"/>
            <a:endCxn id="10" idx="3"/>
          </p:cNvCxnSpPr>
          <p:nvPr/>
        </p:nvCxnSpPr>
        <p:spPr>
          <a:xfrm flipH="1">
            <a:off x="9677006" y="4028432"/>
            <a:ext cx="962261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EEF92FCA-82F2-EBAE-7F1B-D1790CAA65BE}"/>
              </a:ext>
            </a:extLst>
          </p:cNvPr>
          <p:cNvSpPr txBox="1"/>
          <p:nvPr/>
        </p:nvSpPr>
        <p:spPr>
          <a:xfrm>
            <a:off x="10080038" y="2404383"/>
            <a:ext cx="199945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DNS Resolver</a:t>
            </a:r>
          </a:p>
          <a:p>
            <a:pPr algn="ctr"/>
            <a:r>
              <a:rPr lang="en-US" sz="2400" dirty="0"/>
              <a:t>8.8.8.8</a:t>
            </a:r>
          </a:p>
          <a:p>
            <a:pPr algn="ctr"/>
            <a:r>
              <a:rPr lang="en-US" sz="1600" dirty="0"/>
              <a:t>a8:a2:7f:61:2f:f3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F744A2CE-7DBB-B3E3-6CB2-792BB743B78C}"/>
              </a:ext>
            </a:extLst>
          </p:cNvPr>
          <p:cNvSpPr txBox="1"/>
          <p:nvPr/>
        </p:nvSpPr>
        <p:spPr>
          <a:xfrm>
            <a:off x="4092135" y="2026495"/>
            <a:ext cx="1754005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Gateway</a:t>
            </a:r>
          </a:p>
          <a:p>
            <a:pPr algn="ctr"/>
            <a:r>
              <a:rPr lang="en-US" sz="2400" dirty="0"/>
              <a:t>Router</a:t>
            </a:r>
          </a:p>
          <a:p>
            <a:pPr algn="ctr"/>
            <a:r>
              <a:rPr lang="en-US" sz="2400" dirty="0"/>
              <a:t>129.10.0.1</a:t>
            </a:r>
          </a:p>
          <a:p>
            <a:pPr algn="ctr"/>
            <a:r>
              <a:rPr lang="en-US" sz="1600" dirty="0"/>
              <a:t>ef:a9:5d:3d:44:07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CB8A1D6A-4B6E-5AFA-C6B3-C2B331C2E9E7}"/>
              </a:ext>
            </a:extLst>
          </p:cNvPr>
          <p:cNvSpPr txBox="1"/>
          <p:nvPr/>
        </p:nvSpPr>
        <p:spPr>
          <a:xfrm>
            <a:off x="6349992" y="2395827"/>
            <a:ext cx="180850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Router</a:t>
            </a:r>
          </a:p>
          <a:p>
            <a:pPr algn="ctr"/>
            <a:r>
              <a:rPr lang="en-US" sz="2400" dirty="0"/>
              <a:t>8.0.0.1</a:t>
            </a:r>
          </a:p>
          <a:p>
            <a:pPr algn="ctr"/>
            <a:r>
              <a:rPr lang="it-IT" sz="1600" dirty="0"/>
              <a:t>7e:ed:cb:56:d6:dc</a:t>
            </a:r>
            <a:endParaRPr lang="en-US" sz="2400" dirty="0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ACD303AB-B72F-59AC-4570-57326AD8068B}"/>
              </a:ext>
            </a:extLst>
          </p:cNvPr>
          <p:cNvSpPr txBox="1"/>
          <p:nvPr/>
        </p:nvSpPr>
        <p:spPr>
          <a:xfrm>
            <a:off x="8267575" y="2395827"/>
            <a:ext cx="1747594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Switch</a:t>
            </a:r>
          </a:p>
          <a:p>
            <a:pPr algn="ctr"/>
            <a:endParaRPr lang="en-US" sz="2400" dirty="0"/>
          </a:p>
          <a:p>
            <a:pPr algn="ctr"/>
            <a:r>
              <a:rPr lang="en-US" sz="1600" dirty="0"/>
              <a:t>83:62:8f:32:4e:d1</a:t>
            </a:r>
            <a:endParaRPr lang="en-US" sz="2400" dirty="0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234C70B2-4468-ABE4-531D-846B6FE1A3EE}"/>
              </a:ext>
            </a:extLst>
          </p:cNvPr>
          <p:cNvSpPr txBox="1"/>
          <p:nvPr/>
        </p:nvSpPr>
        <p:spPr>
          <a:xfrm>
            <a:off x="2097387" y="2395827"/>
            <a:ext cx="1805302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Switch</a:t>
            </a:r>
          </a:p>
          <a:p>
            <a:pPr algn="ctr"/>
            <a:endParaRPr lang="en-US" sz="2400" dirty="0"/>
          </a:p>
          <a:p>
            <a:pPr algn="ctr"/>
            <a:r>
              <a:rPr lang="en-US" sz="1600" dirty="0"/>
              <a:t>de:bb:10:8c:43:4a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3B042B9D-D8F8-BBCB-1CD5-F087CEF852E0}"/>
              </a:ext>
            </a:extLst>
          </p:cNvPr>
          <p:cNvSpPr txBox="1"/>
          <p:nvPr/>
        </p:nvSpPr>
        <p:spPr>
          <a:xfrm>
            <a:off x="134668" y="2765159"/>
            <a:ext cx="179889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129.10.0.53</a:t>
            </a:r>
          </a:p>
          <a:p>
            <a:pPr algn="ctr"/>
            <a:r>
              <a:rPr lang="en-US" sz="1600" dirty="0"/>
              <a:t>56:67:e7:bc:93:d2</a:t>
            </a:r>
          </a:p>
        </p:txBody>
      </p:sp>
      <p:sp>
        <p:nvSpPr>
          <p:cNvPr id="43" name="Cloud 42">
            <a:extLst>
              <a:ext uri="{FF2B5EF4-FFF2-40B4-BE49-F238E27FC236}">
                <a16:creationId xmlns:a16="http://schemas.microsoft.com/office/drawing/2014/main" id="{95299EA3-A3F3-1183-4E27-F0193CF6AE88}"/>
              </a:ext>
            </a:extLst>
          </p:cNvPr>
          <p:cNvSpPr/>
          <p:nvPr/>
        </p:nvSpPr>
        <p:spPr>
          <a:xfrm>
            <a:off x="5686331" y="3736537"/>
            <a:ext cx="835085" cy="585988"/>
          </a:xfrm>
          <a:prstGeom prst="cloud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D4E8C65-0406-704A-1AE7-7E42571ED256}"/>
              </a:ext>
            </a:extLst>
          </p:cNvPr>
          <p:cNvSpPr/>
          <p:nvPr/>
        </p:nvSpPr>
        <p:spPr>
          <a:xfrm>
            <a:off x="2050609" y="2157912"/>
            <a:ext cx="1883815" cy="2243072"/>
          </a:xfrm>
          <a:prstGeom prst="rect">
            <a:avLst/>
          </a:prstGeom>
          <a:noFill/>
          <a:ln w="762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2374657-1AE9-931E-D1D8-D26D8A632789}"/>
              </a:ext>
            </a:extLst>
          </p:cNvPr>
          <p:cNvSpPr/>
          <p:nvPr/>
        </p:nvSpPr>
        <p:spPr>
          <a:xfrm>
            <a:off x="10080039" y="2307464"/>
            <a:ext cx="1996058" cy="2243072"/>
          </a:xfrm>
          <a:prstGeom prst="rect">
            <a:avLst/>
          </a:prstGeom>
          <a:noFill/>
          <a:ln w="762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8C098C3-E2EA-65DF-3EBB-13CE63407625}"/>
              </a:ext>
            </a:extLst>
          </p:cNvPr>
          <p:cNvSpPr/>
          <p:nvPr/>
        </p:nvSpPr>
        <p:spPr>
          <a:xfrm>
            <a:off x="3924110" y="2026494"/>
            <a:ext cx="2102210" cy="2448651"/>
          </a:xfrm>
          <a:prstGeom prst="rect">
            <a:avLst/>
          </a:prstGeom>
          <a:noFill/>
          <a:ln w="762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Speech Bubble: Rectangle 15">
            <a:extLst>
              <a:ext uri="{FF2B5EF4-FFF2-40B4-BE49-F238E27FC236}">
                <a16:creationId xmlns:a16="http://schemas.microsoft.com/office/drawing/2014/main" id="{A6D4F2C0-6013-3F52-0271-BDC91CF22CF4}"/>
              </a:ext>
            </a:extLst>
          </p:cNvPr>
          <p:cNvSpPr/>
          <p:nvPr/>
        </p:nvSpPr>
        <p:spPr>
          <a:xfrm>
            <a:off x="4969137" y="4947099"/>
            <a:ext cx="4813609" cy="1573895"/>
          </a:xfrm>
          <a:prstGeom prst="wedgeRectCallout">
            <a:avLst>
              <a:gd name="adj1" fmla="val -38925"/>
              <a:gd name="adj2" fmla="val -91336"/>
            </a:avLst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The local gateway is the layer 2 destination (if the layer 3 destination is out on the internet)</a:t>
            </a:r>
          </a:p>
        </p:txBody>
      </p:sp>
      <p:sp>
        <p:nvSpPr>
          <p:cNvPr id="17" name="Speech Bubble: Rectangle 16">
            <a:extLst>
              <a:ext uri="{FF2B5EF4-FFF2-40B4-BE49-F238E27FC236}">
                <a16:creationId xmlns:a16="http://schemas.microsoft.com/office/drawing/2014/main" id="{9612647E-9C99-9199-7D92-6B7995E6A5D6}"/>
              </a:ext>
            </a:extLst>
          </p:cNvPr>
          <p:cNvSpPr/>
          <p:nvPr/>
        </p:nvSpPr>
        <p:spPr>
          <a:xfrm>
            <a:off x="237916" y="4950547"/>
            <a:ext cx="4546586" cy="1573895"/>
          </a:xfrm>
          <a:prstGeom prst="wedgeRectCallout">
            <a:avLst>
              <a:gd name="adj1" fmla="val 7106"/>
              <a:gd name="adj2" fmla="val -99110"/>
            </a:avLst>
          </a:prstGeom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The switch is a layer 2 router, it has a forwarding table. It wants to deliver a packet to a specific layer 2 destination.</a:t>
            </a:r>
          </a:p>
        </p:txBody>
      </p:sp>
      <p:sp>
        <p:nvSpPr>
          <p:cNvPr id="19" name="Speech Bubble: Rectangle 18">
            <a:extLst>
              <a:ext uri="{FF2B5EF4-FFF2-40B4-BE49-F238E27FC236}">
                <a16:creationId xmlns:a16="http://schemas.microsoft.com/office/drawing/2014/main" id="{6ED5A3A8-1716-3B75-6968-928AB4F0B397}"/>
              </a:ext>
            </a:extLst>
          </p:cNvPr>
          <p:cNvSpPr/>
          <p:nvPr/>
        </p:nvSpPr>
        <p:spPr>
          <a:xfrm>
            <a:off x="7339837" y="240958"/>
            <a:ext cx="3541623" cy="1573895"/>
          </a:xfrm>
          <a:prstGeom prst="wedgeRectCallout">
            <a:avLst>
              <a:gd name="adj1" fmla="val -44925"/>
              <a:gd name="adj2" fmla="val 88686"/>
            </a:avLst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The layer 2 destination of the hop following the gateway router is the next router </a:t>
            </a:r>
          </a:p>
        </p:txBody>
      </p:sp>
    </p:spTree>
    <p:extLst>
      <p:ext uri="{BB962C8B-B14F-4D97-AF65-F5344CB8AC3E}">
        <p14:creationId xmlns:p14="http://schemas.microsoft.com/office/powerpoint/2010/main" val="507567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xit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xit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8" grpId="1" animBg="1"/>
      <p:bldP spid="12" grpId="0" animBg="1"/>
      <p:bldP spid="12" grpId="1" animBg="1"/>
      <p:bldP spid="14" grpId="0" animBg="1"/>
      <p:bldP spid="16" grpId="0" animBg="1"/>
      <p:bldP spid="17" grpId="0" animBg="1"/>
      <p:bldP spid="19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Slide Background">
            <a:extLst>
              <a:ext uri="{FF2B5EF4-FFF2-40B4-BE49-F238E27FC236}">
                <a16:creationId xmlns:a16="http://schemas.microsoft.com/office/drawing/2014/main" id="{9F7D5CDA-D291-4307-BF55-1381FED296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657D4EB-A0A9-C9BF-B7BC-1F5EB5AFC3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1800" y="144081"/>
            <a:ext cx="5334197" cy="1708242"/>
          </a:xfrm>
        </p:spPr>
        <p:txBody>
          <a:bodyPr anchor="ctr">
            <a:normAutofit/>
          </a:bodyPr>
          <a:lstStyle/>
          <a:p>
            <a:r>
              <a:rPr lang="en-US" sz="4000" dirty="0"/>
              <a:t>Do We Know The MAC of the Gateway?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B88586-2AA6-E86F-A4A5-AED3A72046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1800" y="1761566"/>
            <a:ext cx="5941559" cy="4478514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2400" dirty="0">
                <a:solidFill>
                  <a:srgbClr val="FF0000"/>
                </a:solidFill>
              </a:rPr>
              <a:t>NO</a:t>
            </a:r>
          </a:p>
          <a:p>
            <a:pPr marL="0" indent="0">
              <a:buNone/>
            </a:pPr>
            <a:r>
              <a:rPr lang="en-US" sz="2400" dirty="0"/>
              <a:t>DHCP supplies the IP address of the local gateway router</a:t>
            </a:r>
          </a:p>
          <a:p>
            <a:pPr marL="0" indent="0">
              <a:buNone/>
            </a:pPr>
            <a:r>
              <a:rPr lang="en-US" sz="2400" dirty="0"/>
              <a:t>DHCP also supplies the IP address of the local DNS resolver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How can a client determine the MAC address associated with a given IP address?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Address Resolution Protocol (ARP)</a:t>
            </a:r>
          </a:p>
        </p:txBody>
      </p:sp>
      <p:pic>
        <p:nvPicPr>
          <p:cNvPr id="5" name="Picture 4" descr="Close-up of a server network panel with lights and cables">
            <a:extLst>
              <a:ext uri="{FF2B5EF4-FFF2-40B4-BE49-F238E27FC236}">
                <a16:creationId xmlns:a16="http://schemas.microsoft.com/office/drawing/2014/main" id="{EC69E4D9-9097-4FCD-0759-A5A6EA217899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6841" r="41323" b="-1"/>
          <a:stretch/>
        </p:blipFill>
        <p:spPr>
          <a:xfrm>
            <a:off x="6857797" y="-10886"/>
            <a:ext cx="5334204" cy="6868886"/>
          </a:xfrm>
          <a:prstGeom prst="rect">
            <a:avLst/>
          </a:prstGeom>
          <a:effectLst>
            <a:outerShdw blurRad="127000" dist="50800" dir="10800000" sx="99000" sy="99000" algn="r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648521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6130C1-6423-2035-3F5C-CA12988BCD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Address Resolution Protocol (ARP)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16248D-2CF9-AF74-D607-551A7F53C4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1049000" cy="47915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ARP allows hosts on a network to query the layer 2 address (e.g., MAC) associated with a given layer 3 address  (e.g., IPv4)</a:t>
            </a:r>
          </a:p>
          <a:p>
            <a:pPr lvl="1"/>
            <a:r>
              <a:rPr lang="en-US" dirty="0"/>
              <a:t>Hosts maintain an ARP cache containing known MAC</a:t>
            </a:r>
            <a:r>
              <a:rPr lang="en-US" dirty="0">
                <a:sym typeface="Wingdings" panose="05000000000000000000" pitchFamily="2" charset="2"/>
              </a:rPr>
              <a:t>IPv4 mappings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Designed to work with multiple layer 2 and 3 address schemes</a:t>
            </a:r>
          </a:p>
          <a:p>
            <a:pPr lvl="1"/>
            <a:r>
              <a:rPr lang="en-US" dirty="0"/>
              <a:t>We will only look at Ethernet—IPv4 </a:t>
            </a:r>
          </a:p>
          <a:p>
            <a:pPr lvl="1"/>
            <a:endParaRPr lang="en-US" dirty="0"/>
          </a:p>
          <a:p>
            <a:pPr marL="0" indent="0">
              <a:buNone/>
            </a:pPr>
            <a:r>
              <a:rPr lang="en-US" dirty="0"/>
              <a:t>ARP messages are carried as data over the layer 2 protocol</a:t>
            </a:r>
          </a:p>
          <a:p>
            <a:pPr lvl="1"/>
            <a:r>
              <a:rPr lang="en-US" dirty="0"/>
              <a:t>i.e., Ethernet/ARP, no layer 3 header at all</a:t>
            </a:r>
          </a:p>
          <a:p>
            <a:pPr lvl="1"/>
            <a:r>
              <a:rPr lang="en-US" dirty="0"/>
              <a:t>ARP messages are not routable at layer 3</a:t>
            </a:r>
          </a:p>
        </p:txBody>
      </p:sp>
    </p:spTree>
    <p:extLst>
      <p:ext uri="{BB962C8B-B14F-4D97-AF65-F5344CB8AC3E}">
        <p14:creationId xmlns:p14="http://schemas.microsoft.com/office/powerpoint/2010/main" val="224809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3C4CA7-40D0-A5A8-A7A4-4F50B541AF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Connection Details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628193-FF5E-9113-052E-234F736C17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chemeClr val="accent6"/>
                </a:solidFill>
              </a:rPr>
              <a:t># Need to look up </a:t>
            </a:r>
            <a:r>
              <a:rPr lang="en-US" dirty="0" err="1">
                <a:solidFill>
                  <a:schemeClr val="accent6"/>
                </a:solidFill>
              </a:rPr>
              <a:t>www.google.com’s</a:t>
            </a:r>
            <a:r>
              <a:rPr lang="en-US" dirty="0">
                <a:solidFill>
                  <a:schemeClr val="accent6"/>
                </a:solidFill>
              </a:rPr>
              <a:t> IP address</a:t>
            </a:r>
          </a:p>
          <a:p>
            <a:pPr marL="0" indent="0">
              <a:buNone/>
            </a:pPr>
            <a:r>
              <a:rPr lang="en-US" dirty="0"/>
              <a:t>sock = </a:t>
            </a:r>
            <a:r>
              <a:rPr lang="sv-SE" dirty="0"/>
              <a:t>socket.socket(socket.AF_INET, </a:t>
            </a:r>
            <a:r>
              <a:rPr lang="sv-SE" dirty="0" err="1"/>
              <a:t>socket.SOCK_DGRAM</a:t>
            </a:r>
            <a:r>
              <a:rPr lang="sv-SE" dirty="0"/>
              <a:t>)</a:t>
            </a:r>
          </a:p>
          <a:p>
            <a:pPr marL="0" indent="0">
              <a:buNone/>
            </a:pPr>
            <a:r>
              <a:rPr lang="sv-SE" dirty="0" err="1"/>
              <a:t>sock.send</a:t>
            </a:r>
            <a:r>
              <a:rPr lang="sv-SE" dirty="0"/>
              <a:t>((</a:t>
            </a:r>
            <a:r>
              <a:rPr lang="sv-SE" dirty="0">
                <a:solidFill>
                  <a:schemeClr val="accent3"/>
                </a:solidFill>
              </a:rPr>
              <a:t>”??? </a:t>
            </a:r>
            <a:r>
              <a:rPr lang="sv-SE" dirty="0" err="1">
                <a:solidFill>
                  <a:schemeClr val="accent3"/>
                </a:solidFill>
              </a:rPr>
              <a:t>Your</a:t>
            </a:r>
            <a:r>
              <a:rPr lang="sv-SE" dirty="0">
                <a:solidFill>
                  <a:schemeClr val="accent3"/>
                </a:solidFill>
              </a:rPr>
              <a:t> DNS Server ???”</a:t>
            </a:r>
            <a:r>
              <a:rPr lang="sv-SE" dirty="0"/>
              <a:t>, </a:t>
            </a:r>
            <a:r>
              <a:rPr lang="sv-SE" dirty="0">
                <a:solidFill>
                  <a:schemeClr val="accent4"/>
                </a:solidFill>
              </a:rPr>
              <a:t>53</a:t>
            </a:r>
            <a:r>
              <a:rPr lang="sv-SE" dirty="0"/>
              <a:t>), </a:t>
            </a:r>
            <a:r>
              <a:rPr lang="sv-SE" dirty="0" err="1"/>
              <a:t>dns_request</a:t>
            </a:r>
            <a:r>
              <a:rPr lang="sv-SE" dirty="0"/>
              <a:t>)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>
                <a:sym typeface="Wingdings" panose="05000000000000000000" pitchFamily="2" charset="2"/>
              </a:rPr>
              <a:t>Let’s assume Ethernet at layer 2</a:t>
            </a:r>
          </a:p>
          <a:p>
            <a:pPr marL="0" indent="0">
              <a:buNone/>
            </a:pPr>
            <a:r>
              <a:rPr lang="sv-SE" dirty="0"/>
              <a:t>AF_INET </a:t>
            </a:r>
            <a:r>
              <a:rPr lang="sv-SE" dirty="0">
                <a:sym typeface="Wingdings" panose="05000000000000000000" pitchFamily="2" charset="2"/>
              </a:rPr>
              <a:t> use the IP protocol</a:t>
            </a:r>
          </a:p>
          <a:p>
            <a:pPr marL="0" indent="0">
              <a:buNone/>
            </a:pPr>
            <a:r>
              <a:rPr lang="sv-SE" dirty="0">
                <a:sym typeface="Wingdings" panose="05000000000000000000" pitchFamily="2" charset="2"/>
              </a:rPr>
              <a:t>SOCK_DGRAM  use the UDP protocol</a:t>
            </a:r>
          </a:p>
          <a:p>
            <a:pPr lvl="1"/>
            <a:r>
              <a:rPr lang="sv-SE" dirty="0">
                <a:sym typeface="Wingdings" panose="05000000000000000000" pitchFamily="2" charset="2"/>
              </a:rPr>
              <a:t>Destination port is 53</a:t>
            </a:r>
          </a:p>
        </p:txBody>
      </p:sp>
    </p:spTree>
    <p:extLst>
      <p:ext uri="{BB962C8B-B14F-4D97-AF65-F5344CB8AC3E}">
        <p14:creationId xmlns:p14="http://schemas.microsoft.com/office/powerpoint/2010/main" val="144835205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D7ABE00-017B-E5FB-0CDE-9CACC94D6F8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5290CB-28DA-1065-B26E-E3FD4BA3C0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ARP is a Layer 2 Protocol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35AA37A-8F6D-3788-4485-0C1C261851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283B9EA5-CE9A-4950-A80C-5ADF06B45BB8}" type="slidenum">
              <a:rPr lang="en-US" smtClean="0"/>
              <a:pPr/>
              <a:t>30</a:t>
            </a:fld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D753F2C-9168-9620-A9A4-5B691CF2B457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798937" y="3417839"/>
            <a:ext cx="5852614" cy="2160816"/>
          </a:xfrm>
        </p:spPr>
        <p:txBody>
          <a:bodyPr anchor="ctr">
            <a:normAutofit/>
          </a:bodyPr>
          <a:lstStyle/>
          <a:p>
            <a:r>
              <a:rPr lang="en-US" dirty="0"/>
              <a:t>ARP is meant to bind layer 2 and layer 3 addresses</a:t>
            </a:r>
          </a:p>
          <a:p>
            <a:r>
              <a:rPr lang="en-US" dirty="0"/>
              <a:t>ARP is unusual, it falls between layer 2 and layer 3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F78DB92-64FA-7612-C667-803FE985B8BD}"/>
              </a:ext>
            </a:extLst>
          </p:cNvPr>
          <p:cNvSpPr/>
          <p:nvPr/>
        </p:nvSpPr>
        <p:spPr>
          <a:xfrm>
            <a:off x="1697252" y="3925070"/>
            <a:ext cx="2269960" cy="573177"/>
          </a:xfrm>
          <a:prstGeom prst="rect">
            <a:avLst/>
          </a:prstGeom>
          <a:ln w="57150">
            <a:solidFill>
              <a:schemeClr val="tx1"/>
            </a:solidFill>
          </a:ln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ARP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7E3EDBB-4328-D1D1-A300-A2786C08F736}"/>
              </a:ext>
            </a:extLst>
          </p:cNvPr>
          <p:cNvSpPr/>
          <p:nvPr/>
        </p:nvSpPr>
        <p:spPr>
          <a:xfrm>
            <a:off x="1697252" y="3344635"/>
            <a:ext cx="2269960" cy="573177"/>
          </a:xfrm>
          <a:prstGeom prst="rect">
            <a:avLst/>
          </a:prstGeom>
          <a:solidFill>
            <a:srgbClr val="92D050"/>
          </a:solidFill>
          <a:ln w="57150"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Network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C4D562E-3F98-AE5D-25A6-396B9B0E125A}"/>
              </a:ext>
            </a:extLst>
          </p:cNvPr>
          <p:cNvSpPr/>
          <p:nvPr/>
        </p:nvSpPr>
        <p:spPr>
          <a:xfrm>
            <a:off x="1697383" y="4498247"/>
            <a:ext cx="2269960" cy="573177"/>
          </a:xfrm>
          <a:prstGeom prst="rect">
            <a:avLst/>
          </a:prstGeom>
          <a:solidFill>
            <a:schemeClr val="accent3"/>
          </a:solidFill>
          <a:ln w="57150"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Data Link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868E4AF-236F-7BF8-8BCC-EA899F94DBD1}"/>
              </a:ext>
            </a:extLst>
          </p:cNvPr>
          <p:cNvSpPr/>
          <p:nvPr/>
        </p:nvSpPr>
        <p:spPr>
          <a:xfrm>
            <a:off x="1697514" y="5071424"/>
            <a:ext cx="2269960" cy="573177"/>
          </a:xfrm>
          <a:prstGeom prst="rect">
            <a:avLst/>
          </a:prstGeom>
          <a:solidFill>
            <a:srgbClr val="FF0000"/>
          </a:solidFill>
          <a:ln w="57150"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Physical</a:t>
            </a:r>
          </a:p>
        </p:txBody>
      </p:sp>
      <p:sp>
        <p:nvSpPr>
          <p:cNvPr id="19" name="Left Brace 18">
            <a:extLst>
              <a:ext uri="{FF2B5EF4-FFF2-40B4-BE49-F238E27FC236}">
                <a16:creationId xmlns:a16="http://schemas.microsoft.com/office/drawing/2014/main" id="{F7B50FA6-6AE7-FF20-E2F7-5C8ED2A82854}"/>
              </a:ext>
            </a:extLst>
          </p:cNvPr>
          <p:cNvSpPr/>
          <p:nvPr/>
        </p:nvSpPr>
        <p:spPr>
          <a:xfrm>
            <a:off x="4103426" y="3417839"/>
            <a:ext cx="559559" cy="2160816"/>
          </a:xfrm>
          <a:prstGeom prst="leftBrace">
            <a:avLst>
              <a:gd name="adj1" fmla="val 8333"/>
              <a:gd name="adj2" fmla="val 37918"/>
            </a:avLst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81558B0-A949-79F2-EA2E-DA78BBFD9165}"/>
              </a:ext>
            </a:extLst>
          </p:cNvPr>
          <p:cNvSpPr/>
          <p:nvPr/>
        </p:nvSpPr>
        <p:spPr>
          <a:xfrm>
            <a:off x="1697121" y="2210767"/>
            <a:ext cx="2269960" cy="573177"/>
          </a:xfrm>
          <a:prstGeom prst="rect">
            <a:avLst/>
          </a:prstGeom>
          <a:solidFill>
            <a:srgbClr val="7030A0"/>
          </a:solidFill>
          <a:ln w="57150"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Application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31C30FF-BB95-ACD2-8C6B-4AC6D8DEDC59}"/>
              </a:ext>
            </a:extLst>
          </p:cNvPr>
          <p:cNvSpPr/>
          <p:nvPr/>
        </p:nvSpPr>
        <p:spPr>
          <a:xfrm>
            <a:off x="1697252" y="2778716"/>
            <a:ext cx="2269960" cy="573177"/>
          </a:xfrm>
          <a:prstGeom prst="rect">
            <a:avLst/>
          </a:prstGeom>
          <a:solidFill>
            <a:srgbClr val="00B050"/>
          </a:solidFill>
          <a:ln w="57150"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Transport</a:t>
            </a:r>
          </a:p>
        </p:txBody>
      </p:sp>
    </p:spTree>
    <p:extLst>
      <p:ext uri="{BB962C8B-B14F-4D97-AF65-F5344CB8AC3E}">
        <p14:creationId xmlns:p14="http://schemas.microsoft.com/office/powerpoint/2010/main" val="140793003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2CC6F6-2827-FD5E-7C53-A90E331A5B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ARP Message Format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E50BECB-CEC8-49D0-30E3-C0C0392687AD}"/>
              </a:ext>
            </a:extLst>
          </p:cNvPr>
          <p:cNvSpPr/>
          <p:nvPr/>
        </p:nvSpPr>
        <p:spPr>
          <a:xfrm>
            <a:off x="2763814" y="2846619"/>
            <a:ext cx="3658278" cy="38365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Hardware Type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605191F-2CC2-9029-0CA6-49F067CB53F2}"/>
              </a:ext>
            </a:extLst>
          </p:cNvPr>
          <p:cNvSpPr/>
          <p:nvPr/>
        </p:nvSpPr>
        <p:spPr>
          <a:xfrm>
            <a:off x="6429107" y="2846616"/>
            <a:ext cx="3658278" cy="38365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Network Type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1D9D7AB-8B87-18F9-2A29-7C925A759D1C}"/>
              </a:ext>
            </a:extLst>
          </p:cNvPr>
          <p:cNvSpPr/>
          <p:nvPr/>
        </p:nvSpPr>
        <p:spPr>
          <a:xfrm>
            <a:off x="2464368" y="2356732"/>
            <a:ext cx="598893" cy="60290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B772A3B-7711-45CD-C22E-39E22835AB9D}"/>
              </a:ext>
            </a:extLst>
          </p:cNvPr>
          <p:cNvSpPr/>
          <p:nvPr/>
        </p:nvSpPr>
        <p:spPr>
          <a:xfrm>
            <a:off x="4271752" y="2356732"/>
            <a:ext cx="598893" cy="60290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8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E549D5E-458F-E575-5CE0-23056BB18F24}"/>
              </a:ext>
            </a:extLst>
          </p:cNvPr>
          <p:cNvSpPr/>
          <p:nvPr/>
        </p:nvSpPr>
        <p:spPr>
          <a:xfrm>
            <a:off x="6129662" y="2356732"/>
            <a:ext cx="598893" cy="60290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16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F230C2B-3DEE-1835-54C7-E902BA9ED04F}"/>
              </a:ext>
            </a:extLst>
          </p:cNvPr>
          <p:cNvSpPr/>
          <p:nvPr/>
        </p:nvSpPr>
        <p:spPr>
          <a:xfrm>
            <a:off x="9787939" y="2356730"/>
            <a:ext cx="598893" cy="60290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31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CD02FBC-7F51-9907-F291-C1FF066B29FE}"/>
              </a:ext>
            </a:extLst>
          </p:cNvPr>
          <p:cNvSpPr/>
          <p:nvPr/>
        </p:nvSpPr>
        <p:spPr>
          <a:xfrm>
            <a:off x="2763815" y="3230271"/>
            <a:ext cx="1810757" cy="38365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Hdwr</a:t>
            </a:r>
            <a:r>
              <a:rPr lang="en-US" dirty="0"/>
              <a:t>. </a:t>
            </a:r>
            <a:r>
              <a:rPr lang="en-US" dirty="0" err="1"/>
              <a:t>Addr</a:t>
            </a:r>
            <a:r>
              <a:rPr lang="en-US" dirty="0"/>
              <a:t>. Len.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AAC45A1-B1D4-A35D-F119-F6BE3A0E6136}"/>
              </a:ext>
            </a:extLst>
          </p:cNvPr>
          <p:cNvSpPr/>
          <p:nvPr/>
        </p:nvSpPr>
        <p:spPr>
          <a:xfrm>
            <a:off x="4581587" y="3230273"/>
            <a:ext cx="1840505" cy="38365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Net. </a:t>
            </a:r>
            <a:r>
              <a:rPr lang="en-US" dirty="0" err="1"/>
              <a:t>Addr</a:t>
            </a:r>
            <a:r>
              <a:rPr lang="en-US" dirty="0"/>
              <a:t>. Len.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E31D284F-E41B-0558-B45E-831ED7F96F68}"/>
              </a:ext>
            </a:extLst>
          </p:cNvPr>
          <p:cNvSpPr/>
          <p:nvPr/>
        </p:nvSpPr>
        <p:spPr>
          <a:xfrm>
            <a:off x="6422092" y="3230270"/>
            <a:ext cx="3665293" cy="38365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Operation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07C65F17-6DF6-3184-DCBC-817FF5F6410B}"/>
              </a:ext>
            </a:extLst>
          </p:cNvPr>
          <p:cNvSpPr/>
          <p:nvPr/>
        </p:nvSpPr>
        <p:spPr>
          <a:xfrm>
            <a:off x="2763812" y="3613922"/>
            <a:ext cx="7323571" cy="38365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Sender Hardware </a:t>
            </a:r>
            <a:r>
              <a:rPr lang="en-US" sz="2400" dirty="0" err="1"/>
              <a:t>Addr</a:t>
            </a:r>
            <a:r>
              <a:rPr lang="en-US" sz="2400" dirty="0"/>
              <a:t>.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7199963B-1F3F-E0E3-0FC3-CF0E05DBD09B}"/>
              </a:ext>
            </a:extLst>
          </p:cNvPr>
          <p:cNvSpPr/>
          <p:nvPr/>
        </p:nvSpPr>
        <p:spPr>
          <a:xfrm>
            <a:off x="6429104" y="3997574"/>
            <a:ext cx="3658279" cy="38365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Sender Network </a:t>
            </a:r>
            <a:r>
              <a:rPr lang="en-US" sz="2400" dirty="0" err="1"/>
              <a:t>Addr</a:t>
            </a:r>
            <a:r>
              <a:rPr lang="en-US" sz="2400" dirty="0"/>
              <a:t>.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3079303F-A42A-3E21-7E08-0C631F35D077}"/>
              </a:ext>
            </a:extLst>
          </p:cNvPr>
          <p:cNvSpPr/>
          <p:nvPr/>
        </p:nvSpPr>
        <p:spPr>
          <a:xfrm>
            <a:off x="2765634" y="4381226"/>
            <a:ext cx="3656455" cy="38365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Sender Network </a:t>
            </a:r>
            <a:r>
              <a:rPr lang="en-US" sz="2400" dirty="0" err="1"/>
              <a:t>Addr</a:t>
            </a:r>
            <a:r>
              <a:rPr lang="en-US" sz="2400" dirty="0"/>
              <a:t>. 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1DBC4E67-A3D5-F378-836B-74DD40042C33}"/>
              </a:ext>
            </a:extLst>
          </p:cNvPr>
          <p:cNvSpPr/>
          <p:nvPr/>
        </p:nvSpPr>
        <p:spPr>
          <a:xfrm>
            <a:off x="2763811" y="3995478"/>
            <a:ext cx="3658278" cy="38365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Sender Hardware </a:t>
            </a:r>
            <a:r>
              <a:rPr lang="en-US" sz="2400" dirty="0" err="1"/>
              <a:t>Addr</a:t>
            </a:r>
            <a:r>
              <a:rPr lang="en-US" sz="2400" dirty="0"/>
              <a:t>.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699B9E0D-7E8F-A2B9-8D6D-2732A667B094}"/>
              </a:ext>
            </a:extLst>
          </p:cNvPr>
          <p:cNvSpPr/>
          <p:nvPr/>
        </p:nvSpPr>
        <p:spPr>
          <a:xfrm>
            <a:off x="6428970" y="4379130"/>
            <a:ext cx="3656455" cy="38365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Target Hardware </a:t>
            </a:r>
            <a:r>
              <a:rPr lang="en-US" sz="2400" dirty="0" err="1"/>
              <a:t>Addr</a:t>
            </a:r>
            <a:r>
              <a:rPr lang="en-US" sz="2400" dirty="0"/>
              <a:t>.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8749A120-9C82-FB12-EDF8-9BAF2B0136C2}"/>
              </a:ext>
            </a:extLst>
          </p:cNvPr>
          <p:cNvSpPr/>
          <p:nvPr/>
        </p:nvSpPr>
        <p:spPr>
          <a:xfrm>
            <a:off x="2760303" y="4760683"/>
            <a:ext cx="7323572" cy="38365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Target Hardware </a:t>
            </a:r>
            <a:r>
              <a:rPr lang="en-US" sz="2400" dirty="0" err="1"/>
              <a:t>Addr</a:t>
            </a:r>
            <a:r>
              <a:rPr lang="en-US" sz="2400" dirty="0"/>
              <a:t>.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E8FCA158-32D6-67EF-233F-43BA04A6F15C}"/>
              </a:ext>
            </a:extLst>
          </p:cNvPr>
          <p:cNvSpPr/>
          <p:nvPr/>
        </p:nvSpPr>
        <p:spPr>
          <a:xfrm>
            <a:off x="2765634" y="5140840"/>
            <a:ext cx="7323571" cy="38365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Target Network </a:t>
            </a:r>
            <a:r>
              <a:rPr lang="en-US" sz="2400" dirty="0" err="1"/>
              <a:t>Addr</a:t>
            </a:r>
            <a:r>
              <a:rPr lang="en-US" sz="2400" dirty="0"/>
              <a:t>.</a:t>
            </a:r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C75F0CD0-5CEA-6646-69BC-0E215AFBAF2D}"/>
              </a:ext>
            </a:extLst>
          </p:cNvPr>
          <p:cNvCxnSpPr>
            <a:cxnSpLocks/>
            <a:stCxn id="19" idx="3"/>
          </p:cNvCxnSpPr>
          <p:nvPr/>
        </p:nvCxnSpPr>
        <p:spPr>
          <a:xfrm>
            <a:off x="10087383" y="3805748"/>
            <a:ext cx="536412" cy="0"/>
          </a:xfrm>
          <a:prstGeom prst="straightConnector1">
            <a:avLst/>
          </a:prstGeom>
          <a:ln w="5715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5D0775C0-6728-E25F-904D-769EF875918D}"/>
              </a:ext>
            </a:extLst>
          </p:cNvPr>
          <p:cNvCxnSpPr>
            <a:cxnSpLocks/>
            <a:stCxn id="24" idx="1"/>
          </p:cNvCxnSpPr>
          <p:nvPr/>
        </p:nvCxnSpPr>
        <p:spPr>
          <a:xfrm flipH="1">
            <a:off x="2227400" y="4187304"/>
            <a:ext cx="536411" cy="0"/>
          </a:xfrm>
          <a:prstGeom prst="straightConnector1">
            <a:avLst/>
          </a:prstGeom>
          <a:ln w="5715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F1C958A7-79F2-968B-D46C-434972CDD8F0}"/>
              </a:ext>
            </a:extLst>
          </p:cNvPr>
          <p:cNvCxnSpPr>
            <a:cxnSpLocks/>
          </p:cNvCxnSpPr>
          <p:nvPr/>
        </p:nvCxnSpPr>
        <p:spPr>
          <a:xfrm flipH="1">
            <a:off x="2227400" y="4570049"/>
            <a:ext cx="536411" cy="0"/>
          </a:xfrm>
          <a:prstGeom prst="straightConnector1">
            <a:avLst/>
          </a:prstGeom>
          <a:ln w="5715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5962EED2-4C42-3A54-185C-54A2D5EBBC57}"/>
              </a:ext>
            </a:extLst>
          </p:cNvPr>
          <p:cNvCxnSpPr>
            <a:cxnSpLocks/>
          </p:cNvCxnSpPr>
          <p:nvPr/>
        </p:nvCxnSpPr>
        <p:spPr>
          <a:xfrm>
            <a:off x="10087383" y="4187304"/>
            <a:ext cx="536412" cy="0"/>
          </a:xfrm>
          <a:prstGeom prst="straightConnector1">
            <a:avLst/>
          </a:prstGeom>
          <a:ln w="5715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Speech Bubble: Rectangle 36">
            <a:extLst>
              <a:ext uri="{FF2B5EF4-FFF2-40B4-BE49-F238E27FC236}">
                <a16:creationId xmlns:a16="http://schemas.microsoft.com/office/drawing/2014/main" id="{57FF965F-1F2C-1EE9-D524-F14ADDB8ECF3}"/>
              </a:ext>
            </a:extLst>
          </p:cNvPr>
          <p:cNvSpPr/>
          <p:nvPr/>
        </p:nvSpPr>
        <p:spPr>
          <a:xfrm>
            <a:off x="4006611" y="1696906"/>
            <a:ext cx="2258897" cy="554446"/>
          </a:xfrm>
          <a:prstGeom prst="wedgeRectCallout">
            <a:avLst>
              <a:gd name="adj1" fmla="val 27948"/>
              <a:gd name="adj2" fmla="val 185135"/>
            </a:avLst>
          </a:prstGeom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1 for Ethernet</a:t>
            </a:r>
          </a:p>
        </p:txBody>
      </p:sp>
      <p:sp>
        <p:nvSpPr>
          <p:cNvPr id="38" name="Speech Bubble: Rectangle 37">
            <a:extLst>
              <a:ext uri="{FF2B5EF4-FFF2-40B4-BE49-F238E27FC236}">
                <a16:creationId xmlns:a16="http://schemas.microsoft.com/office/drawing/2014/main" id="{49C5D1AE-461B-BFF3-D1F9-24FC3D3A4DE3}"/>
              </a:ext>
            </a:extLst>
          </p:cNvPr>
          <p:cNvSpPr/>
          <p:nvPr/>
        </p:nvSpPr>
        <p:spPr>
          <a:xfrm>
            <a:off x="6428970" y="1700052"/>
            <a:ext cx="2258897" cy="554446"/>
          </a:xfrm>
          <a:prstGeom prst="wedgeRectCallout">
            <a:avLst>
              <a:gd name="adj1" fmla="val -24274"/>
              <a:gd name="adj2" fmla="val 181358"/>
            </a:avLst>
          </a:prstGeom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0x0800 for IPv4</a:t>
            </a:r>
          </a:p>
        </p:txBody>
      </p:sp>
      <p:sp>
        <p:nvSpPr>
          <p:cNvPr id="41" name="Speech Bubble: Rectangle 40">
            <a:extLst>
              <a:ext uri="{FF2B5EF4-FFF2-40B4-BE49-F238E27FC236}">
                <a16:creationId xmlns:a16="http://schemas.microsoft.com/office/drawing/2014/main" id="{E20251B3-8E53-247A-F4F0-24BA100734FA}"/>
              </a:ext>
            </a:extLst>
          </p:cNvPr>
          <p:cNvSpPr/>
          <p:nvPr/>
        </p:nvSpPr>
        <p:spPr>
          <a:xfrm>
            <a:off x="10234934" y="1342055"/>
            <a:ext cx="1723112" cy="1264147"/>
          </a:xfrm>
          <a:prstGeom prst="wedgeRectCallout">
            <a:avLst>
              <a:gd name="adj1" fmla="val -68824"/>
              <a:gd name="adj2" fmla="val 120348"/>
            </a:avLst>
          </a:prstGeom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1 for query, 2 for reply</a:t>
            </a:r>
          </a:p>
        </p:txBody>
      </p:sp>
      <p:sp>
        <p:nvSpPr>
          <p:cNvPr id="42" name="Speech Bubble: Rectangle 41">
            <a:extLst>
              <a:ext uri="{FF2B5EF4-FFF2-40B4-BE49-F238E27FC236}">
                <a16:creationId xmlns:a16="http://schemas.microsoft.com/office/drawing/2014/main" id="{BF1A5C9D-F5F1-968D-6D30-BBD2EA6A0E58}"/>
              </a:ext>
            </a:extLst>
          </p:cNvPr>
          <p:cNvSpPr/>
          <p:nvPr/>
        </p:nvSpPr>
        <p:spPr>
          <a:xfrm>
            <a:off x="144227" y="2820246"/>
            <a:ext cx="1643039" cy="985502"/>
          </a:xfrm>
          <a:prstGeom prst="wedgeRectCallout">
            <a:avLst>
              <a:gd name="adj1" fmla="val 122685"/>
              <a:gd name="adj2" fmla="val 8772"/>
            </a:avLst>
          </a:prstGeom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6 bytes for Ethernet</a:t>
            </a:r>
          </a:p>
        </p:txBody>
      </p:sp>
      <p:sp>
        <p:nvSpPr>
          <p:cNvPr id="43" name="Speech Bubble: Rectangle 42">
            <a:extLst>
              <a:ext uri="{FF2B5EF4-FFF2-40B4-BE49-F238E27FC236}">
                <a16:creationId xmlns:a16="http://schemas.microsoft.com/office/drawing/2014/main" id="{7784470A-2ED8-7A98-8A90-4754B0CFA954}"/>
              </a:ext>
            </a:extLst>
          </p:cNvPr>
          <p:cNvSpPr/>
          <p:nvPr/>
        </p:nvSpPr>
        <p:spPr>
          <a:xfrm>
            <a:off x="869315" y="1525082"/>
            <a:ext cx="1643039" cy="985502"/>
          </a:xfrm>
          <a:prstGeom prst="wedgeRectCallout">
            <a:avLst>
              <a:gd name="adj1" fmla="val 186409"/>
              <a:gd name="adj2" fmla="val 139096"/>
            </a:avLst>
          </a:prstGeom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4 bytes for IPv4</a:t>
            </a:r>
          </a:p>
        </p:txBody>
      </p: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5A647771-DBA0-769F-40F8-FC710F8E1EA5}"/>
              </a:ext>
            </a:extLst>
          </p:cNvPr>
          <p:cNvCxnSpPr>
            <a:cxnSpLocks/>
          </p:cNvCxnSpPr>
          <p:nvPr/>
        </p:nvCxnSpPr>
        <p:spPr>
          <a:xfrm>
            <a:off x="10087383" y="4570049"/>
            <a:ext cx="536412" cy="0"/>
          </a:xfrm>
          <a:prstGeom prst="straightConnector1">
            <a:avLst/>
          </a:prstGeom>
          <a:ln w="5715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8C2F8782-09D4-8E22-5659-C28708084D6D}"/>
              </a:ext>
            </a:extLst>
          </p:cNvPr>
          <p:cNvCxnSpPr>
            <a:cxnSpLocks/>
          </p:cNvCxnSpPr>
          <p:nvPr/>
        </p:nvCxnSpPr>
        <p:spPr>
          <a:xfrm flipH="1">
            <a:off x="2234380" y="4959774"/>
            <a:ext cx="536411" cy="0"/>
          </a:xfrm>
          <a:prstGeom prst="straightConnector1">
            <a:avLst/>
          </a:prstGeom>
          <a:ln w="5715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33020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38" grpId="0" animBg="1"/>
      <p:bldP spid="41" grpId="0" animBg="1"/>
      <p:bldP spid="42" grpId="0" animBg="1"/>
      <p:bldP spid="43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59A9E7F-EAAA-0E61-8D51-B35BA87567D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A57511-15D8-F46F-63C4-57C7B3C243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ARP Query for the Local Gateway Router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AE9CDEF-EACD-7D99-5CC7-E4F4017E8B77}"/>
              </a:ext>
            </a:extLst>
          </p:cNvPr>
          <p:cNvSpPr/>
          <p:nvPr/>
        </p:nvSpPr>
        <p:spPr>
          <a:xfrm>
            <a:off x="2763814" y="2846619"/>
            <a:ext cx="3658278" cy="38365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Hardware Type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A753E9C-B4D7-BCF0-4775-6666BBF68A4F}"/>
              </a:ext>
            </a:extLst>
          </p:cNvPr>
          <p:cNvSpPr/>
          <p:nvPr/>
        </p:nvSpPr>
        <p:spPr>
          <a:xfrm>
            <a:off x="6429107" y="2846616"/>
            <a:ext cx="3658278" cy="38365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Network Type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878E0EE-925E-8E5E-7796-2B9E589470D9}"/>
              </a:ext>
            </a:extLst>
          </p:cNvPr>
          <p:cNvSpPr/>
          <p:nvPr/>
        </p:nvSpPr>
        <p:spPr>
          <a:xfrm>
            <a:off x="2464368" y="2356732"/>
            <a:ext cx="598893" cy="60290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A8A5615-814C-3682-6A10-7CE148AD0F05}"/>
              </a:ext>
            </a:extLst>
          </p:cNvPr>
          <p:cNvSpPr/>
          <p:nvPr/>
        </p:nvSpPr>
        <p:spPr>
          <a:xfrm>
            <a:off x="4271752" y="2356732"/>
            <a:ext cx="598893" cy="60290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8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6C3494E-D09D-E784-6C6D-6CD96508FE62}"/>
              </a:ext>
            </a:extLst>
          </p:cNvPr>
          <p:cNvSpPr/>
          <p:nvPr/>
        </p:nvSpPr>
        <p:spPr>
          <a:xfrm>
            <a:off x="6129662" y="2356732"/>
            <a:ext cx="598893" cy="60290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16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42DEB97-212F-3F3A-F0E4-A06CA6B464F8}"/>
              </a:ext>
            </a:extLst>
          </p:cNvPr>
          <p:cNvSpPr/>
          <p:nvPr/>
        </p:nvSpPr>
        <p:spPr>
          <a:xfrm>
            <a:off x="9787939" y="2356730"/>
            <a:ext cx="598893" cy="60290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31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A69C647-C1AA-EF8C-527B-F903910555BB}"/>
              </a:ext>
            </a:extLst>
          </p:cNvPr>
          <p:cNvSpPr/>
          <p:nvPr/>
        </p:nvSpPr>
        <p:spPr>
          <a:xfrm>
            <a:off x="2763815" y="3230271"/>
            <a:ext cx="1810757" cy="38365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Hdwr</a:t>
            </a:r>
            <a:r>
              <a:rPr lang="en-US" dirty="0"/>
              <a:t>. </a:t>
            </a:r>
            <a:r>
              <a:rPr lang="en-US" dirty="0" err="1"/>
              <a:t>Addr</a:t>
            </a:r>
            <a:r>
              <a:rPr lang="en-US" dirty="0"/>
              <a:t>. Len.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8C7348AD-13E8-3BEB-33E7-432511B0A2D1}"/>
              </a:ext>
            </a:extLst>
          </p:cNvPr>
          <p:cNvSpPr/>
          <p:nvPr/>
        </p:nvSpPr>
        <p:spPr>
          <a:xfrm>
            <a:off x="4581587" y="3230273"/>
            <a:ext cx="1840505" cy="38365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Net. </a:t>
            </a:r>
            <a:r>
              <a:rPr lang="en-US" dirty="0" err="1"/>
              <a:t>Addr</a:t>
            </a:r>
            <a:r>
              <a:rPr lang="en-US" dirty="0"/>
              <a:t>. Len.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32277D41-E1D0-92E5-E9FA-9160C8D64B6B}"/>
              </a:ext>
            </a:extLst>
          </p:cNvPr>
          <p:cNvSpPr/>
          <p:nvPr/>
        </p:nvSpPr>
        <p:spPr>
          <a:xfrm>
            <a:off x="6422092" y="3230270"/>
            <a:ext cx="3665293" cy="38365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Operation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6B5102E1-075F-C3DE-D060-7FAF8859C38F}"/>
              </a:ext>
            </a:extLst>
          </p:cNvPr>
          <p:cNvSpPr/>
          <p:nvPr/>
        </p:nvSpPr>
        <p:spPr>
          <a:xfrm>
            <a:off x="2763812" y="3613922"/>
            <a:ext cx="7323571" cy="38365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Sender Hardware </a:t>
            </a:r>
            <a:r>
              <a:rPr lang="en-US" sz="2400" dirty="0" err="1"/>
              <a:t>Addr</a:t>
            </a:r>
            <a:r>
              <a:rPr lang="en-US" sz="2400" dirty="0"/>
              <a:t>.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6FAA75E8-6325-1E8C-5133-C1122EDCB7AA}"/>
              </a:ext>
            </a:extLst>
          </p:cNvPr>
          <p:cNvSpPr/>
          <p:nvPr/>
        </p:nvSpPr>
        <p:spPr>
          <a:xfrm>
            <a:off x="6429104" y="3997574"/>
            <a:ext cx="3658279" cy="38365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Sender Network </a:t>
            </a:r>
            <a:r>
              <a:rPr lang="en-US" sz="2400" dirty="0" err="1"/>
              <a:t>Addr</a:t>
            </a:r>
            <a:r>
              <a:rPr lang="en-US" sz="2400" dirty="0"/>
              <a:t>.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3D4F98DB-D91D-1920-D007-17A12C30C948}"/>
              </a:ext>
            </a:extLst>
          </p:cNvPr>
          <p:cNvSpPr/>
          <p:nvPr/>
        </p:nvSpPr>
        <p:spPr>
          <a:xfrm>
            <a:off x="2765634" y="4381226"/>
            <a:ext cx="3656455" cy="38365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Sender Network </a:t>
            </a:r>
            <a:r>
              <a:rPr lang="en-US" sz="2400" dirty="0" err="1"/>
              <a:t>Addr</a:t>
            </a:r>
            <a:r>
              <a:rPr lang="en-US" sz="2400" dirty="0"/>
              <a:t>. 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F06DD913-F505-F9FE-E337-8E6B15D07CE0}"/>
              </a:ext>
            </a:extLst>
          </p:cNvPr>
          <p:cNvSpPr/>
          <p:nvPr/>
        </p:nvSpPr>
        <p:spPr>
          <a:xfrm>
            <a:off x="2763811" y="3995478"/>
            <a:ext cx="3658278" cy="38365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Sender Hardware </a:t>
            </a:r>
            <a:r>
              <a:rPr lang="en-US" sz="2400" dirty="0" err="1"/>
              <a:t>Addr</a:t>
            </a:r>
            <a:r>
              <a:rPr lang="en-US" sz="2400" dirty="0"/>
              <a:t>.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787AF128-DD3E-8A79-B3B2-26D611A07CA2}"/>
              </a:ext>
            </a:extLst>
          </p:cNvPr>
          <p:cNvSpPr/>
          <p:nvPr/>
        </p:nvSpPr>
        <p:spPr>
          <a:xfrm>
            <a:off x="6428970" y="4379130"/>
            <a:ext cx="3656455" cy="38365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Target Hardware </a:t>
            </a:r>
            <a:r>
              <a:rPr lang="en-US" sz="2400" dirty="0" err="1"/>
              <a:t>Addr</a:t>
            </a:r>
            <a:r>
              <a:rPr lang="en-US" sz="2400" dirty="0"/>
              <a:t>.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CF2E4E57-5A76-FD7B-F8C7-C5010C7B8778}"/>
              </a:ext>
            </a:extLst>
          </p:cNvPr>
          <p:cNvSpPr/>
          <p:nvPr/>
        </p:nvSpPr>
        <p:spPr>
          <a:xfrm>
            <a:off x="2760303" y="4760683"/>
            <a:ext cx="7323572" cy="38365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Target Hardware </a:t>
            </a:r>
            <a:r>
              <a:rPr lang="en-US" sz="2400" dirty="0" err="1"/>
              <a:t>Addr</a:t>
            </a:r>
            <a:r>
              <a:rPr lang="en-US" sz="2400" dirty="0"/>
              <a:t>.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0CAD1B4A-41E7-42C2-1E87-0E1FF5722B6D}"/>
              </a:ext>
            </a:extLst>
          </p:cNvPr>
          <p:cNvSpPr/>
          <p:nvPr/>
        </p:nvSpPr>
        <p:spPr>
          <a:xfrm>
            <a:off x="2765634" y="5140840"/>
            <a:ext cx="7323571" cy="38365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Target Network </a:t>
            </a:r>
            <a:r>
              <a:rPr lang="en-US" sz="2400" dirty="0" err="1"/>
              <a:t>Addr</a:t>
            </a:r>
            <a:r>
              <a:rPr lang="en-US" sz="2400" dirty="0"/>
              <a:t>.</a:t>
            </a:r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12E50060-8956-3BC6-159A-6E8996FF1EDB}"/>
              </a:ext>
            </a:extLst>
          </p:cNvPr>
          <p:cNvCxnSpPr>
            <a:cxnSpLocks/>
            <a:stCxn id="19" idx="3"/>
          </p:cNvCxnSpPr>
          <p:nvPr/>
        </p:nvCxnSpPr>
        <p:spPr>
          <a:xfrm>
            <a:off x="10087383" y="3805748"/>
            <a:ext cx="536412" cy="0"/>
          </a:xfrm>
          <a:prstGeom prst="straightConnector1">
            <a:avLst/>
          </a:prstGeom>
          <a:ln w="5715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37752C38-B0BB-34C1-22F8-22B29DF2E57B}"/>
              </a:ext>
            </a:extLst>
          </p:cNvPr>
          <p:cNvCxnSpPr>
            <a:cxnSpLocks/>
            <a:endCxn id="21" idx="1"/>
          </p:cNvCxnSpPr>
          <p:nvPr/>
        </p:nvCxnSpPr>
        <p:spPr>
          <a:xfrm>
            <a:off x="2291443" y="4187301"/>
            <a:ext cx="470610" cy="0"/>
          </a:xfrm>
          <a:prstGeom prst="straightConnector1">
            <a:avLst/>
          </a:prstGeom>
          <a:ln w="5715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1D34ABF1-7595-6136-A8C1-043102D1B24C}"/>
              </a:ext>
            </a:extLst>
          </p:cNvPr>
          <p:cNvCxnSpPr>
            <a:cxnSpLocks/>
            <a:endCxn id="20" idx="1"/>
          </p:cNvCxnSpPr>
          <p:nvPr/>
        </p:nvCxnSpPr>
        <p:spPr>
          <a:xfrm>
            <a:off x="2291443" y="4570049"/>
            <a:ext cx="472433" cy="3000"/>
          </a:xfrm>
          <a:prstGeom prst="straightConnector1">
            <a:avLst/>
          </a:prstGeom>
          <a:ln w="5715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1D20787D-3AF4-0BCB-F836-AC6C1CE7C040}"/>
              </a:ext>
            </a:extLst>
          </p:cNvPr>
          <p:cNvCxnSpPr>
            <a:cxnSpLocks/>
          </p:cNvCxnSpPr>
          <p:nvPr/>
        </p:nvCxnSpPr>
        <p:spPr>
          <a:xfrm>
            <a:off x="10087383" y="4187304"/>
            <a:ext cx="536412" cy="0"/>
          </a:xfrm>
          <a:prstGeom prst="straightConnector1">
            <a:avLst/>
          </a:prstGeom>
          <a:ln w="5715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8FFF9BE1-DECC-DA9F-E082-34F867205935}"/>
              </a:ext>
            </a:extLst>
          </p:cNvPr>
          <p:cNvCxnSpPr>
            <a:cxnSpLocks/>
          </p:cNvCxnSpPr>
          <p:nvPr/>
        </p:nvCxnSpPr>
        <p:spPr>
          <a:xfrm>
            <a:off x="10087383" y="4570049"/>
            <a:ext cx="536412" cy="0"/>
          </a:xfrm>
          <a:prstGeom prst="straightConnector1">
            <a:avLst/>
          </a:prstGeom>
          <a:ln w="5715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1CA0F2A6-132E-0A2F-C839-90AC6EF50749}"/>
              </a:ext>
            </a:extLst>
          </p:cNvPr>
          <p:cNvCxnSpPr>
            <a:cxnSpLocks/>
            <a:endCxn id="33" idx="1"/>
          </p:cNvCxnSpPr>
          <p:nvPr/>
        </p:nvCxnSpPr>
        <p:spPr>
          <a:xfrm>
            <a:off x="2291443" y="4963967"/>
            <a:ext cx="466902" cy="0"/>
          </a:xfrm>
          <a:prstGeom prst="straightConnector1">
            <a:avLst/>
          </a:prstGeom>
          <a:ln w="5715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Rectangle 2">
            <a:extLst>
              <a:ext uri="{FF2B5EF4-FFF2-40B4-BE49-F238E27FC236}">
                <a16:creationId xmlns:a16="http://schemas.microsoft.com/office/drawing/2014/main" id="{69AD3BF6-F5A2-E711-2AB0-37D87B33EB05}"/>
              </a:ext>
            </a:extLst>
          </p:cNvPr>
          <p:cNvSpPr/>
          <p:nvPr/>
        </p:nvSpPr>
        <p:spPr>
          <a:xfrm>
            <a:off x="2762056" y="2846616"/>
            <a:ext cx="3658278" cy="383652"/>
          </a:xfrm>
          <a:prstGeom prst="rect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1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CFD06F6-EDA0-1035-4AA2-7B5A9DC92E63}"/>
              </a:ext>
            </a:extLst>
          </p:cNvPr>
          <p:cNvSpPr/>
          <p:nvPr/>
        </p:nvSpPr>
        <p:spPr>
          <a:xfrm>
            <a:off x="6427349" y="2846613"/>
            <a:ext cx="3658278" cy="383652"/>
          </a:xfrm>
          <a:prstGeom prst="rect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0x0800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9513EC7-7603-CF35-DD12-03E1FD584AA4}"/>
              </a:ext>
            </a:extLst>
          </p:cNvPr>
          <p:cNvSpPr/>
          <p:nvPr/>
        </p:nvSpPr>
        <p:spPr>
          <a:xfrm>
            <a:off x="2762057" y="3230268"/>
            <a:ext cx="1810757" cy="383652"/>
          </a:xfrm>
          <a:prstGeom prst="rect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6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FCF8AC4-ABCF-E3C0-2B1B-368AD39343D7}"/>
              </a:ext>
            </a:extLst>
          </p:cNvPr>
          <p:cNvSpPr/>
          <p:nvPr/>
        </p:nvSpPr>
        <p:spPr>
          <a:xfrm>
            <a:off x="4579829" y="3230270"/>
            <a:ext cx="1840505" cy="383652"/>
          </a:xfrm>
          <a:prstGeom prst="rect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4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22D3920-C376-5DE9-5F92-90898C22F2C8}"/>
              </a:ext>
            </a:extLst>
          </p:cNvPr>
          <p:cNvSpPr/>
          <p:nvPr/>
        </p:nvSpPr>
        <p:spPr>
          <a:xfrm>
            <a:off x="6420334" y="3230267"/>
            <a:ext cx="3665293" cy="383652"/>
          </a:xfrm>
          <a:prstGeom prst="rect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1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8A66AC8-0725-190D-41EA-E2AF5251531F}"/>
              </a:ext>
            </a:extLst>
          </p:cNvPr>
          <p:cNvSpPr/>
          <p:nvPr/>
        </p:nvSpPr>
        <p:spPr>
          <a:xfrm>
            <a:off x="2762054" y="3613919"/>
            <a:ext cx="7323571" cy="383652"/>
          </a:xfrm>
          <a:prstGeom prst="rect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[Your MAC Address…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53DE768-C551-B872-224C-D066EAA1EC2C}"/>
              </a:ext>
            </a:extLst>
          </p:cNvPr>
          <p:cNvSpPr/>
          <p:nvPr/>
        </p:nvSpPr>
        <p:spPr>
          <a:xfrm>
            <a:off x="6427346" y="3997571"/>
            <a:ext cx="3658279" cy="383652"/>
          </a:xfrm>
          <a:prstGeom prst="rect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[IP Address Assigned…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2BFC05C-4C70-60B0-092E-7AAE23F33149}"/>
              </a:ext>
            </a:extLst>
          </p:cNvPr>
          <p:cNvSpPr/>
          <p:nvPr/>
        </p:nvSpPr>
        <p:spPr>
          <a:xfrm>
            <a:off x="2763876" y="4381223"/>
            <a:ext cx="3656455" cy="383652"/>
          </a:xfrm>
          <a:prstGeom prst="rect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… by DHCP]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A0C5F0E-DC4D-582E-B825-B872C214C45F}"/>
              </a:ext>
            </a:extLst>
          </p:cNvPr>
          <p:cNvSpPr/>
          <p:nvPr/>
        </p:nvSpPr>
        <p:spPr>
          <a:xfrm>
            <a:off x="2762053" y="3995475"/>
            <a:ext cx="3658278" cy="383652"/>
          </a:xfrm>
          <a:prstGeom prst="rect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…]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CC33E399-2939-7CFF-1655-8A14D45C5EA7}"/>
              </a:ext>
            </a:extLst>
          </p:cNvPr>
          <p:cNvSpPr/>
          <p:nvPr/>
        </p:nvSpPr>
        <p:spPr>
          <a:xfrm>
            <a:off x="2754973" y="5138741"/>
            <a:ext cx="7323571" cy="38365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Target Network </a:t>
            </a:r>
            <a:r>
              <a:rPr lang="en-US" sz="2400" dirty="0" err="1"/>
              <a:t>Addr</a:t>
            </a:r>
            <a:r>
              <a:rPr lang="en-US" sz="2400" dirty="0"/>
              <a:t>.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F4642BB7-36E8-72E2-40B6-EEE6A525477D}"/>
              </a:ext>
            </a:extLst>
          </p:cNvPr>
          <p:cNvSpPr/>
          <p:nvPr/>
        </p:nvSpPr>
        <p:spPr>
          <a:xfrm>
            <a:off x="2754973" y="5131475"/>
            <a:ext cx="7326946" cy="383652"/>
          </a:xfrm>
          <a:prstGeom prst="rect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[Gateway IP Address from DHCP]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9C8A38A2-1274-B04E-7917-654734A2FC55}"/>
              </a:ext>
            </a:extLst>
          </p:cNvPr>
          <p:cNvSpPr/>
          <p:nvPr/>
        </p:nvSpPr>
        <p:spPr>
          <a:xfrm>
            <a:off x="6427012" y="4390588"/>
            <a:ext cx="3656455" cy="383652"/>
          </a:xfrm>
          <a:prstGeom prst="rect">
            <a:avLst/>
          </a:prstGeom>
        </p:spPr>
        <p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FF:FF:FF:FF:FF:FF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08B26542-0649-0642-A34E-40B98ABD9078}"/>
              </a:ext>
            </a:extLst>
          </p:cNvPr>
          <p:cNvSpPr/>
          <p:nvPr/>
        </p:nvSpPr>
        <p:spPr>
          <a:xfrm>
            <a:off x="2758345" y="4772141"/>
            <a:ext cx="7323572" cy="383652"/>
          </a:xfrm>
          <a:prstGeom prst="rect">
            <a:avLst/>
          </a:prstGeom>
        </p:spPr>
        <p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94094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6" grpId="0" animBg="1"/>
      <p:bldP spid="11" grpId="0" animBg="1"/>
      <p:bldP spid="13" grpId="0" animBg="1"/>
      <p:bldP spid="14" grpId="0" animBg="1"/>
      <p:bldP spid="15" grpId="0" animBg="1"/>
      <p:bldP spid="20" grpId="0" animBg="1"/>
      <p:bldP spid="21" grpId="0" animBg="1"/>
      <p:bldP spid="30" grpId="0" animBg="1"/>
      <p:bldP spid="31" grpId="0" animBg="1"/>
      <p:bldP spid="33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B2B719A-CD46-DF63-C657-686E78C2D16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7FF9ED-47BF-3A77-1325-1F0FD35BDB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762814" cy="1325563"/>
          </a:xfrm>
        </p:spPr>
        <p:txBody>
          <a:bodyPr/>
          <a:lstStyle/>
          <a:p>
            <a:r>
              <a:rPr lang="en-US" dirty="0"/>
              <a:t>ARP Response from the Local Gateway Router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090D40B-A65D-8D8F-DD15-7EC833BA55B3}"/>
              </a:ext>
            </a:extLst>
          </p:cNvPr>
          <p:cNvSpPr/>
          <p:nvPr/>
        </p:nvSpPr>
        <p:spPr>
          <a:xfrm>
            <a:off x="2763814" y="2846619"/>
            <a:ext cx="3658278" cy="38365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Hardware Type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1B26EDF-829A-FCEA-16D9-31176881FA04}"/>
              </a:ext>
            </a:extLst>
          </p:cNvPr>
          <p:cNvSpPr/>
          <p:nvPr/>
        </p:nvSpPr>
        <p:spPr>
          <a:xfrm>
            <a:off x="6429107" y="2846616"/>
            <a:ext cx="3658278" cy="38365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Network Type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B0E0FA8-A117-427F-778F-2BE600F9B64D}"/>
              </a:ext>
            </a:extLst>
          </p:cNvPr>
          <p:cNvSpPr/>
          <p:nvPr/>
        </p:nvSpPr>
        <p:spPr>
          <a:xfrm>
            <a:off x="2464368" y="2356732"/>
            <a:ext cx="598893" cy="60290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BFF6AA8-608C-D364-09BE-AEAB59403DE5}"/>
              </a:ext>
            </a:extLst>
          </p:cNvPr>
          <p:cNvSpPr/>
          <p:nvPr/>
        </p:nvSpPr>
        <p:spPr>
          <a:xfrm>
            <a:off x="4271752" y="2356732"/>
            <a:ext cx="598893" cy="60290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8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C25715E-9C1E-9FE9-42BD-C27C2CA4EB17}"/>
              </a:ext>
            </a:extLst>
          </p:cNvPr>
          <p:cNvSpPr/>
          <p:nvPr/>
        </p:nvSpPr>
        <p:spPr>
          <a:xfrm>
            <a:off x="6129662" y="2356732"/>
            <a:ext cx="598893" cy="60290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16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48D4CF2-3992-0B5E-BF0C-B9193A7A8AAB}"/>
              </a:ext>
            </a:extLst>
          </p:cNvPr>
          <p:cNvSpPr/>
          <p:nvPr/>
        </p:nvSpPr>
        <p:spPr>
          <a:xfrm>
            <a:off x="9787939" y="2356730"/>
            <a:ext cx="598893" cy="60290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31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D749E2F-19CA-9CDF-EA2C-7125C482E9F3}"/>
              </a:ext>
            </a:extLst>
          </p:cNvPr>
          <p:cNvSpPr/>
          <p:nvPr/>
        </p:nvSpPr>
        <p:spPr>
          <a:xfrm>
            <a:off x="2763815" y="3230271"/>
            <a:ext cx="1810757" cy="38365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Hdwr</a:t>
            </a:r>
            <a:r>
              <a:rPr lang="en-US" dirty="0"/>
              <a:t>. </a:t>
            </a:r>
            <a:r>
              <a:rPr lang="en-US" dirty="0" err="1"/>
              <a:t>Addr</a:t>
            </a:r>
            <a:r>
              <a:rPr lang="en-US" dirty="0"/>
              <a:t>. Len.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E5BAEEC-A0CF-0F7A-7DD1-037233845377}"/>
              </a:ext>
            </a:extLst>
          </p:cNvPr>
          <p:cNvSpPr/>
          <p:nvPr/>
        </p:nvSpPr>
        <p:spPr>
          <a:xfrm>
            <a:off x="4581587" y="3230273"/>
            <a:ext cx="1840505" cy="38365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Net. </a:t>
            </a:r>
            <a:r>
              <a:rPr lang="en-US" dirty="0" err="1"/>
              <a:t>Addr</a:t>
            </a:r>
            <a:r>
              <a:rPr lang="en-US" dirty="0"/>
              <a:t>. Len.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55CB6425-C424-D4D3-4C18-2623B041DA8E}"/>
              </a:ext>
            </a:extLst>
          </p:cNvPr>
          <p:cNvSpPr/>
          <p:nvPr/>
        </p:nvSpPr>
        <p:spPr>
          <a:xfrm>
            <a:off x="6422092" y="3230270"/>
            <a:ext cx="3665293" cy="38365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Operation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CE76BAB7-A0A4-0630-85A2-0A1FCCD5E09E}"/>
              </a:ext>
            </a:extLst>
          </p:cNvPr>
          <p:cNvSpPr/>
          <p:nvPr/>
        </p:nvSpPr>
        <p:spPr>
          <a:xfrm>
            <a:off x="2763812" y="3613922"/>
            <a:ext cx="7323571" cy="38365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Sender Hardware </a:t>
            </a:r>
            <a:r>
              <a:rPr lang="en-US" sz="2400" dirty="0" err="1"/>
              <a:t>Addr</a:t>
            </a:r>
            <a:r>
              <a:rPr lang="en-US" sz="2400" dirty="0"/>
              <a:t>.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4E1D344C-54E3-57AB-42C8-F2182EA154CF}"/>
              </a:ext>
            </a:extLst>
          </p:cNvPr>
          <p:cNvSpPr/>
          <p:nvPr/>
        </p:nvSpPr>
        <p:spPr>
          <a:xfrm>
            <a:off x="6429104" y="3997574"/>
            <a:ext cx="3658279" cy="38365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Sender Network </a:t>
            </a:r>
            <a:r>
              <a:rPr lang="en-US" sz="2400" dirty="0" err="1"/>
              <a:t>Addr</a:t>
            </a:r>
            <a:r>
              <a:rPr lang="en-US" sz="2400" dirty="0"/>
              <a:t>.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F5228AEE-0CBF-FD78-9244-3F23B4993BDE}"/>
              </a:ext>
            </a:extLst>
          </p:cNvPr>
          <p:cNvSpPr/>
          <p:nvPr/>
        </p:nvSpPr>
        <p:spPr>
          <a:xfrm>
            <a:off x="2765634" y="4381226"/>
            <a:ext cx="3656455" cy="38365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Sender Network </a:t>
            </a:r>
            <a:r>
              <a:rPr lang="en-US" sz="2400" dirty="0" err="1"/>
              <a:t>Addr</a:t>
            </a:r>
            <a:r>
              <a:rPr lang="en-US" sz="2400" dirty="0"/>
              <a:t>. 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F21BF138-F08B-D390-E1B1-156CC2E4CB35}"/>
              </a:ext>
            </a:extLst>
          </p:cNvPr>
          <p:cNvSpPr/>
          <p:nvPr/>
        </p:nvSpPr>
        <p:spPr>
          <a:xfrm>
            <a:off x="2763811" y="3995478"/>
            <a:ext cx="3658278" cy="38365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Sender Hardware </a:t>
            </a:r>
            <a:r>
              <a:rPr lang="en-US" sz="2400" dirty="0" err="1"/>
              <a:t>Addr</a:t>
            </a:r>
            <a:r>
              <a:rPr lang="en-US" sz="2400" dirty="0"/>
              <a:t>.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EE0AB311-9622-7AA1-CD2C-A4397F58A3D7}"/>
              </a:ext>
            </a:extLst>
          </p:cNvPr>
          <p:cNvSpPr/>
          <p:nvPr/>
        </p:nvSpPr>
        <p:spPr>
          <a:xfrm>
            <a:off x="6428970" y="4379130"/>
            <a:ext cx="3656455" cy="38365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Target Hardware </a:t>
            </a:r>
            <a:r>
              <a:rPr lang="en-US" sz="2400" dirty="0" err="1"/>
              <a:t>Addr</a:t>
            </a:r>
            <a:r>
              <a:rPr lang="en-US" sz="2400" dirty="0"/>
              <a:t>.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8E80769B-BF32-2FC3-2697-C82BEC089840}"/>
              </a:ext>
            </a:extLst>
          </p:cNvPr>
          <p:cNvSpPr/>
          <p:nvPr/>
        </p:nvSpPr>
        <p:spPr>
          <a:xfrm>
            <a:off x="2760303" y="4760683"/>
            <a:ext cx="7323572" cy="38365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Target Hardware </a:t>
            </a:r>
            <a:r>
              <a:rPr lang="en-US" sz="2400" dirty="0" err="1"/>
              <a:t>Addr</a:t>
            </a:r>
            <a:r>
              <a:rPr lang="en-US" sz="2400" dirty="0"/>
              <a:t>.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4B11B2EC-2F61-1E2E-E492-19B06CAEEB2A}"/>
              </a:ext>
            </a:extLst>
          </p:cNvPr>
          <p:cNvSpPr/>
          <p:nvPr/>
        </p:nvSpPr>
        <p:spPr>
          <a:xfrm>
            <a:off x="2765634" y="5140840"/>
            <a:ext cx="7323571" cy="38365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Target Network </a:t>
            </a:r>
            <a:r>
              <a:rPr lang="en-US" sz="2400" dirty="0" err="1"/>
              <a:t>Addr</a:t>
            </a:r>
            <a:r>
              <a:rPr lang="en-US" sz="2400" dirty="0"/>
              <a:t>.</a:t>
            </a:r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0FFA9AB5-AFA6-69E1-B110-596FD113799C}"/>
              </a:ext>
            </a:extLst>
          </p:cNvPr>
          <p:cNvCxnSpPr>
            <a:cxnSpLocks/>
            <a:stCxn id="19" idx="3"/>
          </p:cNvCxnSpPr>
          <p:nvPr/>
        </p:nvCxnSpPr>
        <p:spPr>
          <a:xfrm>
            <a:off x="10087383" y="3805748"/>
            <a:ext cx="536412" cy="0"/>
          </a:xfrm>
          <a:prstGeom prst="straightConnector1">
            <a:avLst/>
          </a:prstGeom>
          <a:ln w="5715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A96934FA-517F-ACD7-6A79-F8BD95F3C738}"/>
              </a:ext>
            </a:extLst>
          </p:cNvPr>
          <p:cNvCxnSpPr>
            <a:cxnSpLocks/>
          </p:cNvCxnSpPr>
          <p:nvPr/>
        </p:nvCxnSpPr>
        <p:spPr>
          <a:xfrm>
            <a:off x="10087383" y="4187304"/>
            <a:ext cx="536412" cy="0"/>
          </a:xfrm>
          <a:prstGeom prst="straightConnector1">
            <a:avLst/>
          </a:prstGeom>
          <a:ln w="5715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5F02F7A0-2F62-E391-3FAD-AFE1C33B5996}"/>
              </a:ext>
            </a:extLst>
          </p:cNvPr>
          <p:cNvCxnSpPr>
            <a:cxnSpLocks/>
          </p:cNvCxnSpPr>
          <p:nvPr/>
        </p:nvCxnSpPr>
        <p:spPr>
          <a:xfrm>
            <a:off x="10087383" y="4570049"/>
            <a:ext cx="536412" cy="0"/>
          </a:xfrm>
          <a:prstGeom prst="straightConnector1">
            <a:avLst/>
          </a:prstGeom>
          <a:ln w="5715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Rectangle 2">
            <a:extLst>
              <a:ext uri="{FF2B5EF4-FFF2-40B4-BE49-F238E27FC236}">
                <a16:creationId xmlns:a16="http://schemas.microsoft.com/office/drawing/2014/main" id="{973AD731-FA17-CD5E-049D-182AE8F273F6}"/>
              </a:ext>
            </a:extLst>
          </p:cNvPr>
          <p:cNvSpPr/>
          <p:nvPr/>
        </p:nvSpPr>
        <p:spPr>
          <a:xfrm>
            <a:off x="2762056" y="2846616"/>
            <a:ext cx="3658278" cy="383652"/>
          </a:xfrm>
          <a:prstGeom prst="rect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1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353E1CD-6AFB-645A-B0CC-3442823A6664}"/>
              </a:ext>
            </a:extLst>
          </p:cNvPr>
          <p:cNvSpPr/>
          <p:nvPr/>
        </p:nvSpPr>
        <p:spPr>
          <a:xfrm>
            <a:off x="6427349" y="2846613"/>
            <a:ext cx="3658278" cy="383652"/>
          </a:xfrm>
          <a:prstGeom prst="rect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0x0800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5137C2D-0FB8-B617-959E-23DF0CEC570A}"/>
              </a:ext>
            </a:extLst>
          </p:cNvPr>
          <p:cNvSpPr/>
          <p:nvPr/>
        </p:nvSpPr>
        <p:spPr>
          <a:xfrm>
            <a:off x="2762057" y="3230268"/>
            <a:ext cx="1810757" cy="383652"/>
          </a:xfrm>
          <a:prstGeom prst="rect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6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3B47949-C5B6-2044-AD15-E527F9BEB7FC}"/>
              </a:ext>
            </a:extLst>
          </p:cNvPr>
          <p:cNvSpPr/>
          <p:nvPr/>
        </p:nvSpPr>
        <p:spPr>
          <a:xfrm>
            <a:off x="4579829" y="3230270"/>
            <a:ext cx="1840505" cy="383652"/>
          </a:xfrm>
          <a:prstGeom prst="rect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4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985A151-D42E-14B4-A5E6-9925A9434741}"/>
              </a:ext>
            </a:extLst>
          </p:cNvPr>
          <p:cNvSpPr/>
          <p:nvPr/>
        </p:nvSpPr>
        <p:spPr>
          <a:xfrm>
            <a:off x="6420334" y="3230267"/>
            <a:ext cx="3665293" cy="383652"/>
          </a:xfrm>
          <a:prstGeom prst="rect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2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A45CE7E-C97D-3A27-C9B0-989597BBCE44}"/>
              </a:ext>
            </a:extLst>
          </p:cNvPr>
          <p:cNvSpPr/>
          <p:nvPr/>
        </p:nvSpPr>
        <p:spPr>
          <a:xfrm>
            <a:off x="2762054" y="3613919"/>
            <a:ext cx="7323571" cy="383652"/>
          </a:xfrm>
          <a:prstGeom prst="rect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[Gateway’s MAC Address…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F0DBC36D-4232-6D4C-C193-05A1B52DA281}"/>
              </a:ext>
            </a:extLst>
          </p:cNvPr>
          <p:cNvSpPr/>
          <p:nvPr/>
        </p:nvSpPr>
        <p:spPr>
          <a:xfrm>
            <a:off x="6427346" y="3997571"/>
            <a:ext cx="3658279" cy="383652"/>
          </a:xfrm>
          <a:prstGeom prst="rect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[Gateway’s IP…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0115761-059E-DDF3-B3CC-82CA820A7F52}"/>
              </a:ext>
            </a:extLst>
          </p:cNvPr>
          <p:cNvSpPr/>
          <p:nvPr/>
        </p:nvSpPr>
        <p:spPr>
          <a:xfrm>
            <a:off x="2763876" y="4381223"/>
            <a:ext cx="3656455" cy="383652"/>
          </a:xfrm>
          <a:prstGeom prst="rect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… Address]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1F342F66-7361-2DC8-AF00-B51A642B0CCE}"/>
              </a:ext>
            </a:extLst>
          </p:cNvPr>
          <p:cNvSpPr/>
          <p:nvPr/>
        </p:nvSpPr>
        <p:spPr>
          <a:xfrm>
            <a:off x="2762053" y="3995475"/>
            <a:ext cx="3658278" cy="383652"/>
          </a:xfrm>
          <a:prstGeom prst="rect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…]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41C578FB-EDFD-C855-F177-7D18FF674849}"/>
              </a:ext>
            </a:extLst>
          </p:cNvPr>
          <p:cNvSpPr/>
          <p:nvPr/>
        </p:nvSpPr>
        <p:spPr>
          <a:xfrm>
            <a:off x="2754973" y="5138741"/>
            <a:ext cx="7323571" cy="38365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Target Network </a:t>
            </a:r>
            <a:r>
              <a:rPr lang="en-US" sz="2400" dirty="0" err="1"/>
              <a:t>Addr</a:t>
            </a:r>
            <a:r>
              <a:rPr lang="en-US" sz="2400" dirty="0"/>
              <a:t>.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53A1E4C5-ACD5-B361-3964-B97810679DEA}"/>
              </a:ext>
            </a:extLst>
          </p:cNvPr>
          <p:cNvSpPr/>
          <p:nvPr/>
        </p:nvSpPr>
        <p:spPr>
          <a:xfrm>
            <a:off x="2754973" y="5131475"/>
            <a:ext cx="7326946" cy="383652"/>
          </a:xfrm>
          <a:prstGeom prst="rect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[Requestor’s IP Address]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922A3078-5284-A5B3-A00B-340274409DCF}"/>
              </a:ext>
            </a:extLst>
          </p:cNvPr>
          <p:cNvSpPr/>
          <p:nvPr/>
        </p:nvSpPr>
        <p:spPr>
          <a:xfrm>
            <a:off x="6427012" y="4390588"/>
            <a:ext cx="3656455" cy="383652"/>
          </a:xfrm>
          <a:prstGeom prst="rect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[Requestor’s MAC…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FA37F6AF-36B7-E2A1-71CF-87D5214300E6}"/>
              </a:ext>
            </a:extLst>
          </p:cNvPr>
          <p:cNvSpPr/>
          <p:nvPr/>
        </p:nvSpPr>
        <p:spPr>
          <a:xfrm>
            <a:off x="2758345" y="4772141"/>
            <a:ext cx="7323572" cy="383652"/>
          </a:xfrm>
          <a:prstGeom prst="rect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…Address]</a:t>
            </a:r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0DF8EA50-D914-059B-97E2-8553334ADF55}"/>
              </a:ext>
            </a:extLst>
          </p:cNvPr>
          <p:cNvCxnSpPr>
            <a:cxnSpLocks/>
          </p:cNvCxnSpPr>
          <p:nvPr/>
        </p:nvCxnSpPr>
        <p:spPr>
          <a:xfrm>
            <a:off x="2291443" y="4187301"/>
            <a:ext cx="470610" cy="0"/>
          </a:xfrm>
          <a:prstGeom prst="straightConnector1">
            <a:avLst/>
          </a:prstGeom>
          <a:ln w="5715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ADC9F23D-273E-29E9-7B9C-80772DBD7F48}"/>
              </a:ext>
            </a:extLst>
          </p:cNvPr>
          <p:cNvCxnSpPr>
            <a:cxnSpLocks/>
          </p:cNvCxnSpPr>
          <p:nvPr/>
        </p:nvCxnSpPr>
        <p:spPr>
          <a:xfrm>
            <a:off x="2291443" y="4570049"/>
            <a:ext cx="472433" cy="3000"/>
          </a:xfrm>
          <a:prstGeom prst="straightConnector1">
            <a:avLst/>
          </a:prstGeom>
          <a:ln w="5715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E43EF82A-D255-7789-1D68-3F6829670CD3}"/>
              </a:ext>
            </a:extLst>
          </p:cNvPr>
          <p:cNvCxnSpPr>
            <a:cxnSpLocks/>
          </p:cNvCxnSpPr>
          <p:nvPr/>
        </p:nvCxnSpPr>
        <p:spPr>
          <a:xfrm>
            <a:off x="2291443" y="4963967"/>
            <a:ext cx="466902" cy="0"/>
          </a:xfrm>
          <a:prstGeom prst="straightConnector1">
            <a:avLst/>
          </a:prstGeom>
          <a:ln w="5715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3239859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947A8C4-FEFB-20A6-0394-491206DB1C0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079E9BE2-6F86-ACED-1DC8-CDD37A5CFC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ARP Query and Response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6DFC39D-9E58-6CD2-140D-678985ADF49D}"/>
              </a:ext>
            </a:extLst>
          </p:cNvPr>
          <p:cNvSpPr/>
          <p:nvPr/>
        </p:nvSpPr>
        <p:spPr>
          <a:xfrm>
            <a:off x="2861235" y="1916063"/>
            <a:ext cx="5826829" cy="4729436"/>
          </a:xfrm>
          <a:prstGeom prst="rect">
            <a:avLst/>
          </a:prstGeom>
          <a:solidFill>
            <a:schemeClr val="accent4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7" name="Picture 2" descr="C:\Users\t0ph3r\Documents\CS 4700\assets\Router.png">
            <a:extLst>
              <a:ext uri="{FF2B5EF4-FFF2-40B4-BE49-F238E27FC236}">
                <a16:creationId xmlns:a16="http://schemas.microsoft.com/office/drawing/2014/main" id="{C88ACB01-E6B2-C99A-CBBA-A1AFAA7848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4848" y="3734339"/>
            <a:ext cx="997508" cy="5881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9" name="Group 18">
            <a:extLst>
              <a:ext uri="{FF2B5EF4-FFF2-40B4-BE49-F238E27FC236}">
                <a16:creationId xmlns:a16="http://schemas.microsoft.com/office/drawing/2014/main" id="{4BAE2131-D01A-85DC-9476-4D9C4069CF07}"/>
              </a:ext>
            </a:extLst>
          </p:cNvPr>
          <p:cNvGrpSpPr/>
          <p:nvPr/>
        </p:nvGrpSpPr>
        <p:grpSpPr>
          <a:xfrm>
            <a:off x="3000419" y="3510436"/>
            <a:ext cx="1240993" cy="1035992"/>
            <a:chOff x="431085" y="2085633"/>
            <a:chExt cx="1240993" cy="1035992"/>
          </a:xfrm>
        </p:grpSpPr>
        <p:pic>
          <p:nvPicPr>
            <p:cNvPr id="20" name="Picture 19" descr="C:\Users\t0ph3r\Documents\CS 4700\assets\black_server.png">
              <a:extLst>
                <a:ext uri="{FF2B5EF4-FFF2-40B4-BE49-F238E27FC236}">
                  <a16:creationId xmlns:a16="http://schemas.microsoft.com/office/drawing/2014/main" id="{5D4406F6-00DE-6BB2-D71D-B7484CB2E0A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2622" y="2085633"/>
              <a:ext cx="889456" cy="88945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2" name="Picture 21" descr="C:\Users\t0ph3r\Documents\CS 4700\assets\Chrome-Icon.png">
              <a:extLst>
                <a:ext uri="{FF2B5EF4-FFF2-40B4-BE49-F238E27FC236}">
                  <a16:creationId xmlns:a16="http://schemas.microsoft.com/office/drawing/2014/main" id="{45F0BFD2-18C5-1343-93ED-7E48D315F0E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1085" y="2418552"/>
              <a:ext cx="703073" cy="70307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23" name="Picture 2" descr="C:\Users\t0ph3r\Documents\CS 4700\assets\cisco-switch-icon.png">
            <a:extLst>
              <a:ext uri="{FF2B5EF4-FFF2-40B4-BE49-F238E27FC236}">
                <a16:creationId xmlns:a16="http://schemas.microsoft.com/office/drawing/2014/main" id="{0F3E7B6C-A972-F620-1E34-3E14E51C08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72571" y="3790302"/>
            <a:ext cx="1131118" cy="4762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56065E53-7172-F2A4-A760-24D57468AFA3}"/>
              </a:ext>
            </a:extLst>
          </p:cNvPr>
          <p:cNvCxnSpPr>
            <a:cxnSpLocks/>
            <a:stCxn id="23" idx="1"/>
          </p:cNvCxnSpPr>
          <p:nvPr/>
        </p:nvCxnSpPr>
        <p:spPr>
          <a:xfrm flipH="1">
            <a:off x="4198522" y="4028432"/>
            <a:ext cx="974049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2CE8F8D8-9016-34DC-1BDD-A0C316F4B407}"/>
              </a:ext>
            </a:extLst>
          </p:cNvPr>
          <p:cNvCxnSpPr>
            <a:cxnSpLocks/>
            <a:stCxn id="23" idx="3"/>
            <a:endCxn id="17" idx="1"/>
          </p:cNvCxnSpPr>
          <p:nvPr/>
        </p:nvCxnSpPr>
        <p:spPr>
          <a:xfrm>
            <a:off x="6303689" y="4028432"/>
            <a:ext cx="931159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11E96055-9D27-F764-B3AE-B378673FCDF8}"/>
              </a:ext>
            </a:extLst>
          </p:cNvPr>
          <p:cNvCxnSpPr>
            <a:cxnSpLocks/>
            <a:stCxn id="60" idx="2"/>
            <a:endCxn id="17" idx="3"/>
          </p:cNvCxnSpPr>
          <p:nvPr/>
        </p:nvCxnSpPr>
        <p:spPr>
          <a:xfrm flipH="1" flipV="1">
            <a:off x="8232356" y="4028432"/>
            <a:ext cx="219069" cy="109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0" name="Cloud 59">
            <a:extLst>
              <a:ext uri="{FF2B5EF4-FFF2-40B4-BE49-F238E27FC236}">
                <a16:creationId xmlns:a16="http://schemas.microsoft.com/office/drawing/2014/main" id="{FF0C062A-3529-EBFD-C615-82AC99E6FCA2}"/>
              </a:ext>
            </a:extLst>
          </p:cNvPr>
          <p:cNvSpPr/>
          <p:nvPr/>
        </p:nvSpPr>
        <p:spPr>
          <a:xfrm>
            <a:off x="8448835" y="3736537"/>
            <a:ext cx="835085" cy="585988"/>
          </a:xfrm>
          <a:prstGeom prst="cloud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9C848ECA-4146-691F-3967-00251DDC9EAA}"/>
              </a:ext>
            </a:extLst>
          </p:cNvPr>
          <p:cNvCxnSpPr>
            <a:cxnSpLocks/>
            <a:endCxn id="17" idx="2"/>
          </p:cNvCxnSpPr>
          <p:nvPr/>
        </p:nvCxnSpPr>
        <p:spPr>
          <a:xfrm flipV="1">
            <a:off x="7173518" y="4322525"/>
            <a:ext cx="560084" cy="74776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7" name="Picture 3" descr="D:\Pictures\Server_icons_lnx\Icons\128X128\data_server.png">
            <a:extLst>
              <a:ext uri="{FF2B5EF4-FFF2-40B4-BE49-F238E27FC236}">
                <a16:creationId xmlns:a16="http://schemas.microsoft.com/office/drawing/2014/main" id="{75EC8316-57D3-155C-2AD6-508462E79B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4145" y="4667544"/>
            <a:ext cx="889456" cy="8894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8" name="TextBox 67">
            <a:extLst>
              <a:ext uri="{FF2B5EF4-FFF2-40B4-BE49-F238E27FC236}">
                <a16:creationId xmlns:a16="http://schemas.microsoft.com/office/drawing/2014/main" id="{B9B70B8F-7D62-5763-8333-F75937FB9709}"/>
              </a:ext>
            </a:extLst>
          </p:cNvPr>
          <p:cNvSpPr txBox="1"/>
          <p:nvPr/>
        </p:nvSpPr>
        <p:spPr>
          <a:xfrm>
            <a:off x="6854639" y="2036564"/>
            <a:ext cx="1754005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Gateway</a:t>
            </a:r>
          </a:p>
          <a:p>
            <a:pPr algn="ctr"/>
            <a:r>
              <a:rPr lang="en-US" sz="2400" dirty="0"/>
              <a:t>Router</a:t>
            </a:r>
          </a:p>
          <a:p>
            <a:pPr algn="ctr"/>
            <a:r>
              <a:rPr lang="en-US" sz="2400" dirty="0"/>
              <a:t>129.10.0.1</a:t>
            </a:r>
          </a:p>
          <a:p>
            <a:pPr algn="ctr"/>
            <a:r>
              <a:rPr lang="en-US" sz="1600" dirty="0"/>
              <a:t>ef:a9:5d:3d:44:07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B8E11D35-D733-74D8-C90A-54A04870D729}"/>
              </a:ext>
            </a:extLst>
          </p:cNvPr>
          <p:cNvSpPr txBox="1"/>
          <p:nvPr/>
        </p:nvSpPr>
        <p:spPr>
          <a:xfrm>
            <a:off x="4859891" y="2383717"/>
            <a:ext cx="1805302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Switch</a:t>
            </a:r>
          </a:p>
          <a:p>
            <a:pPr algn="ctr"/>
            <a:endParaRPr lang="en-US" sz="2400" dirty="0"/>
          </a:p>
          <a:p>
            <a:pPr algn="ctr"/>
            <a:r>
              <a:rPr lang="en-US" sz="1600" dirty="0"/>
              <a:t>de:bb:10:8c:43:4a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ED3C7649-20CB-6AB6-80A2-611CDBD74D67}"/>
              </a:ext>
            </a:extLst>
          </p:cNvPr>
          <p:cNvSpPr txBox="1"/>
          <p:nvPr/>
        </p:nvSpPr>
        <p:spPr>
          <a:xfrm>
            <a:off x="2897172" y="2758015"/>
            <a:ext cx="179889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129.10.0.53</a:t>
            </a:r>
          </a:p>
          <a:p>
            <a:pPr algn="ctr"/>
            <a:r>
              <a:rPr lang="en-US" sz="1600" dirty="0"/>
              <a:t>56:67:e7:bc:93:d2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8003ED56-3A33-2FBE-3148-C92D9F8517EB}"/>
              </a:ext>
            </a:extLst>
          </p:cNvPr>
          <p:cNvSpPr txBox="1"/>
          <p:nvPr/>
        </p:nvSpPr>
        <p:spPr>
          <a:xfrm>
            <a:off x="6336177" y="5557000"/>
            <a:ext cx="1912767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DHCP Server</a:t>
            </a:r>
          </a:p>
          <a:p>
            <a:pPr algn="ctr"/>
            <a:r>
              <a:rPr lang="en-US" sz="2400" dirty="0"/>
              <a:t>129.10.1.1</a:t>
            </a:r>
          </a:p>
          <a:p>
            <a:pPr algn="ctr"/>
            <a:r>
              <a:rPr lang="en-US" sz="1600" dirty="0"/>
              <a:t>fe:d1:e5:bb:e6:92</a:t>
            </a:r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6485B15D-C103-A8D5-6B7E-E7AF86AEF9EC}"/>
              </a:ext>
            </a:extLst>
          </p:cNvPr>
          <p:cNvCxnSpPr>
            <a:cxnSpLocks/>
            <a:stCxn id="5" idx="0"/>
            <a:endCxn id="23" idx="2"/>
          </p:cNvCxnSpPr>
          <p:nvPr/>
        </p:nvCxnSpPr>
        <p:spPr>
          <a:xfrm flipV="1">
            <a:off x="5116000" y="4266562"/>
            <a:ext cx="622130" cy="63419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5" name="Picture 2" descr="C:\Users\t0ph3r\Documents\CS 4700\assets\cisco-switch-icon.png">
            <a:extLst>
              <a:ext uri="{FF2B5EF4-FFF2-40B4-BE49-F238E27FC236}">
                <a16:creationId xmlns:a16="http://schemas.microsoft.com/office/drawing/2014/main" id="{3B408350-F2C5-9C4D-A7BF-3218C65760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8548" y="4900752"/>
            <a:ext cx="894903" cy="376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9" descr="C:\Users\t0ph3r\Documents\CS 4700\assets\black_server.png">
            <a:extLst>
              <a:ext uri="{FF2B5EF4-FFF2-40B4-BE49-F238E27FC236}">
                <a16:creationId xmlns:a16="http://schemas.microsoft.com/office/drawing/2014/main" id="{D207968C-283C-3081-FF04-868FF6A62B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94400" y="5578270"/>
            <a:ext cx="608243" cy="6082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11" descr="C:\Users\t0ph3r\Documents\CS 4700\assets\black_server.png">
            <a:extLst>
              <a:ext uri="{FF2B5EF4-FFF2-40B4-BE49-F238E27FC236}">
                <a16:creationId xmlns:a16="http://schemas.microsoft.com/office/drawing/2014/main" id="{7A319348-F7BE-FA47-2E7B-FA63B5DCED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0469" y="5607621"/>
            <a:ext cx="608243" cy="6082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A0EDB3DA-E3C5-9188-FD3E-DF496A729D90}"/>
              </a:ext>
            </a:extLst>
          </p:cNvPr>
          <p:cNvCxnSpPr>
            <a:cxnSpLocks/>
            <a:stCxn id="10" idx="0"/>
            <a:endCxn id="5" idx="1"/>
          </p:cNvCxnSpPr>
          <p:nvPr/>
        </p:nvCxnSpPr>
        <p:spPr>
          <a:xfrm flipV="1">
            <a:off x="4198522" y="5089153"/>
            <a:ext cx="470026" cy="48911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ABEF17AE-C52E-B94D-AF1C-FCD3E9DE8818}"/>
              </a:ext>
            </a:extLst>
          </p:cNvPr>
          <p:cNvCxnSpPr>
            <a:cxnSpLocks/>
            <a:stCxn id="12" idx="0"/>
            <a:endCxn id="5" idx="2"/>
          </p:cNvCxnSpPr>
          <p:nvPr/>
        </p:nvCxnSpPr>
        <p:spPr>
          <a:xfrm flipH="1" flipV="1">
            <a:off x="5116000" y="5277553"/>
            <a:ext cx="28591" cy="33006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Flowchart: Connector 3">
            <a:extLst>
              <a:ext uri="{FF2B5EF4-FFF2-40B4-BE49-F238E27FC236}">
                <a16:creationId xmlns:a16="http://schemas.microsoft.com/office/drawing/2014/main" id="{8CED7931-1376-8126-C7AF-0FFE57157E14}"/>
              </a:ext>
            </a:extLst>
          </p:cNvPr>
          <p:cNvSpPr/>
          <p:nvPr/>
        </p:nvSpPr>
        <p:spPr>
          <a:xfrm>
            <a:off x="4182288" y="3818543"/>
            <a:ext cx="394427" cy="394427"/>
          </a:xfrm>
          <a:prstGeom prst="flowChartConnector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Connector 5">
            <a:extLst>
              <a:ext uri="{FF2B5EF4-FFF2-40B4-BE49-F238E27FC236}">
                <a16:creationId xmlns:a16="http://schemas.microsoft.com/office/drawing/2014/main" id="{C5E6AC57-FDB5-2BFE-80FB-CEA8BE890F56}"/>
              </a:ext>
            </a:extLst>
          </p:cNvPr>
          <p:cNvSpPr/>
          <p:nvPr/>
        </p:nvSpPr>
        <p:spPr>
          <a:xfrm>
            <a:off x="5540916" y="3843355"/>
            <a:ext cx="394427" cy="394427"/>
          </a:xfrm>
          <a:prstGeom prst="flowChartConnector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lowchart: Connector 7">
            <a:extLst>
              <a:ext uri="{FF2B5EF4-FFF2-40B4-BE49-F238E27FC236}">
                <a16:creationId xmlns:a16="http://schemas.microsoft.com/office/drawing/2014/main" id="{B6BADA99-922B-9E7A-36FA-824DD0BE30EC}"/>
              </a:ext>
            </a:extLst>
          </p:cNvPr>
          <p:cNvSpPr/>
          <p:nvPr/>
        </p:nvSpPr>
        <p:spPr>
          <a:xfrm>
            <a:off x="4873790" y="4810446"/>
            <a:ext cx="394427" cy="394427"/>
          </a:xfrm>
          <a:prstGeom prst="flowChartConnector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Flowchart: Connector 2">
            <a:extLst>
              <a:ext uri="{FF2B5EF4-FFF2-40B4-BE49-F238E27FC236}">
                <a16:creationId xmlns:a16="http://schemas.microsoft.com/office/drawing/2014/main" id="{503C8CE4-8E59-9D65-192C-9A772AAAECE2}"/>
              </a:ext>
            </a:extLst>
          </p:cNvPr>
          <p:cNvSpPr/>
          <p:nvPr/>
        </p:nvSpPr>
        <p:spPr>
          <a:xfrm>
            <a:off x="7458552" y="3872135"/>
            <a:ext cx="394427" cy="394427"/>
          </a:xfrm>
          <a:prstGeom prst="flowChartConnector">
            <a:avLst/>
          </a:prstGeom>
        </p:spPr>
        <p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Speech Bubble: Rectangle 8">
            <a:extLst>
              <a:ext uri="{FF2B5EF4-FFF2-40B4-BE49-F238E27FC236}">
                <a16:creationId xmlns:a16="http://schemas.microsoft.com/office/drawing/2014/main" id="{5E313100-BE27-2115-4CF7-8113D0D2F5D6}"/>
              </a:ext>
            </a:extLst>
          </p:cNvPr>
          <p:cNvSpPr/>
          <p:nvPr/>
        </p:nvSpPr>
        <p:spPr>
          <a:xfrm>
            <a:off x="665188" y="4051077"/>
            <a:ext cx="1643039" cy="1232933"/>
          </a:xfrm>
          <a:prstGeom prst="wedgeRectCallout">
            <a:avLst>
              <a:gd name="adj1" fmla="val 171115"/>
              <a:gd name="adj2" fmla="val 69461"/>
            </a:avLst>
          </a:prstGeom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Query is broadcast to the LAN</a:t>
            </a:r>
          </a:p>
        </p:txBody>
      </p:sp>
    </p:spTree>
    <p:extLst>
      <p:ext uri="{BB962C8B-B14F-4D97-AF65-F5344CB8AC3E}">
        <p14:creationId xmlns:p14="http://schemas.microsoft.com/office/powerpoint/2010/main" val="1568180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9167E-6 3.33333E-6 L 0.11146 0.00208 " pathEditMode="relative" rAng="0" ptsTypes="AA">
                                      <p:cBhvr>
                                        <p:cTn id="1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573" y="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2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1146 0.00208 L 0.2806 0.00208 " pathEditMode="relative" rAng="0" ptsTypes="AA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451" y="0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91667E-6 -3.7037E-7 L -0.05351 0.14329 " pathEditMode="relative" rAng="0" ptsTypes="AA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82" y="715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0"/>
                            </p:stCondLst>
                            <p:childTnLst>
                              <p:par>
                                <p:cTn id="22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2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351 0.14329 L -0.04909 0.24097 " pathEditMode="relative" rAng="0" ptsTypes="AA">
                                      <p:cBhvr>
                                        <p:cTn id="2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1" y="4884"/>
                                    </p:animMotion>
                                  </p:childTnLst>
                                </p:cTn>
                              </p:par>
                              <p:par>
                                <p:cTn id="27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58333E-6 -2.59259E-6 L -0.06901 0.08866 " pathEditMode="relative" rAng="0" ptsTypes="AA">
                                      <p:cBhvr>
                                        <p:cTn id="2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451" y="442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500"/>
                            </p:stCondLst>
                            <p:childTnLst>
                              <p:par>
                                <p:cTn id="3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58333E-6 2.96296E-6 L -0.26862 -0.00787 " pathEditMode="relative" rAng="0" ptsTypes="AA">
                                      <p:cBhvr>
                                        <p:cTn id="4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477" y="-30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4" grpId="2" animBg="1"/>
      <p:bldP spid="6" grpId="0" animBg="1"/>
      <p:bldP spid="6" grpId="1" animBg="1"/>
      <p:bldP spid="6" grpId="2" animBg="1"/>
      <p:bldP spid="8" grpId="0" animBg="1"/>
      <p:bldP spid="8" grpId="1" animBg="1"/>
      <p:bldP spid="3" grpId="0" animBg="1"/>
      <p:bldP spid="3" grpId="1" animBg="1"/>
      <p:bldP spid="9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76F040-2C01-7760-9E74-1E6BC5BD48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ARP Cache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33C10A-B658-E856-FEAC-0F24A9A4DDF5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tx1"/>
          </a:solidFill>
        </p:spPr>
        <p:txBody>
          <a:bodyPr/>
          <a:lstStyle/>
          <a:p>
            <a:pPr marL="0" indent="0">
              <a:buNone/>
            </a:pPr>
            <a:r>
              <a:rPr lang="en-US" dirty="0" err="1">
                <a:solidFill>
                  <a:schemeClr val="accent6"/>
                </a:solidFill>
              </a:rPr>
              <a:t>cbw@localhost</a:t>
            </a:r>
            <a:r>
              <a:rPr lang="en-US" dirty="0">
                <a:solidFill>
                  <a:schemeClr val="bg1"/>
                </a:solidFill>
              </a:rPr>
              <a:t>:</a:t>
            </a:r>
            <a:r>
              <a:rPr lang="en-US" dirty="0">
                <a:solidFill>
                  <a:schemeClr val="accent4"/>
                </a:solidFill>
              </a:rPr>
              <a:t>~</a:t>
            </a:r>
            <a:r>
              <a:rPr lang="en-US" dirty="0">
                <a:solidFill>
                  <a:schemeClr val="bg1"/>
                </a:solidFill>
              </a:rPr>
              <a:t>$ </a:t>
            </a:r>
            <a:r>
              <a:rPr lang="en-US" dirty="0" err="1">
                <a:solidFill>
                  <a:schemeClr val="bg1"/>
                </a:solidFill>
              </a:rPr>
              <a:t>arp</a:t>
            </a:r>
            <a:r>
              <a:rPr lang="en-US" dirty="0">
                <a:solidFill>
                  <a:schemeClr val="bg1"/>
                </a:solidFill>
              </a:rPr>
              <a:t> –a</a:t>
            </a:r>
          </a:p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?(192.168.4.26) at 64:07:f6:8e:9b:5e [ether] on enp15s0</a:t>
            </a:r>
          </a:p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_gateway (192.168.4.1) at c4:a8:16:24:02:14 [ether] on enp15s0</a:t>
            </a:r>
          </a:p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? (192.168.4.29) at 82:96:fe:a8:85:0b [ether] on enp15s0</a:t>
            </a:r>
          </a:p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? (192.168.4.27) at ac:67:84:e3:93:f3 [ether] on enp15s0</a:t>
            </a:r>
          </a:p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? (192.168.4.30) at d8:a3:5c:da:fb:e7 [ether] on enp15s0</a:t>
            </a:r>
          </a:p>
        </p:txBody>
      </p:sp>
    </p:spTree>
    <p:extLst>
      <p:ext uri="{BB962C8B-B14F-4D97-AF65-F5344CB8AC3E}">
        <p14:creationId xmlns:p14="http://schemas.microsoft.com/office/powerpoint/2010/main" val="280537068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F7FCF54-09A7-4212-F856-6B01B2B876B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9CC1D74-BD18-F49E-3718-3B96F812AC38}"/>
              </a:ext>
            </a:extLst>
          </p:cNvPr>
          <p:cNvSpPr/>
          <p:nvPr/>
        </p:nvSpPr>
        <p:spPr>
          <a:xfrm>
            <a:off x="2275201" y="1778654"/>
            <a:ext cx="857458" cy="3836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Version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CCA3DBC-BB0B-B693-8A48-B946E92F1AA6}"/>
              </a:ext>
            </a:extLst>
          </p:cNvPr>
          <p:cNvSpPr/>
          <p:nvPr/>
        </p:nvSpPr>
        <p:spPr>
          <a:xfrm>
            <a:off x="3132660" y="1778652"/>
            <a:ext cx="949925" cy="3836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/>
              <a:t>HLen</a:t>
            </a:r>
            <a:endParaRPr lang="en-US" sz="2400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787EED3-2B89-6B8D-7A69-D470057DFCB2}"/>
              </a:ext>
            </a:extLst>
          </p:cNvPr>
          <p:cNvSpPr/>
          <p:nvPr/>
        </p:nvSpPr>
        <p:spPr>
          <a:xfrm>
            <a:off x="4082584" y="1778654"/>
            <a:ext cx="1857910" cy="3836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DSCP/ECN</a:t>
            </a:r>
            <a:endParaRPr lang="en-US" sz="2400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884A1FA-3CE8-8849-4BA3-6C422700078D}"/>
              </a:ext>
            </a:extLst>
          </p:cNvPr>
          <p:cNvSpPr/>
          <p:nvPr/>
        </p:nvSpPr>
        <p:spPr>
          <a:xfrm>
            <a:off x="5940494" y="1778651"/>
            <a:ext cx="3658278" cy="3836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Datagram Length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6E30D56-7210-4BF1-7487-4A0A28C92DA8}"/>
              </a:ext>
            </a:extLst>
          </p:cNvPr>
          <p:cNvSpPr/>
          <p:nvPr/>
        </p:nvSpPr>
        <p:spPr>
          <a:xfrm>
            <a:off x="1975755" y="1288767"/>
            <a:ext cx="598893" cy="60290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8E600A2-A6D2-2570-4389-80D7B946078F}"/>
              </a:ext>
            </a:extLst>
          </p:cNvPr>
          <p:cNvSpPr/>
          <p:nvPr/>
        </p:nvSpPr>
        <p:spPr>
          <a:xfrm>
            <a:off x="3783139" y="1288767"/>
            <a:ext cx="598893" cy="60290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8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E60E549-0580-0402-A724-585BFD7CE91C}"/>
              </a:ext>
            </a:extLst>
          </p:cNvPr>
          <p:cNvSpPr/>
          <p:nvPr/>
        </p:nvSpPr>
        <p:spPr>
          <a:xfrm>
            <a:off x="5641049" y="1288767"/>
            <a:ext cx="598893" cy="60290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16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5D7E537-3344-569D-7259-007AEA4F1888}"/>
              </a:ext>
            </a:extLst>
          </p:cNvPr>
          <p:cNvSpPr/>
          <p:nvPr/>
        </p:nvSpPr>
        <p:spPr>
          <a:xfrm>
            <a:off x="7509234" y="1288766"/>
            <a:ext cx="598893" cy="60290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24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D0E1672-BCAA-A697-FE30-0E611A29AB81}"/>
              </a:ext>
            </a:extLst>
          </p:cNvPr>
          <p:cNvSpPr/>
          <p:nvPr/>
        </p:nvSpPr>
        <p:spPr>
          <a:xfrm>
            <a:off x="9299326" y="1288765"/>
            <a:ext cx="598893" cy="60290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31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21C59A6-C0FF-7A18-A30A-D57999DC2D6F}"/>
              </a:ext>
            </a:extLst>
          </p:cNvPr>
          <p:cNvSpPr/>
          <p:nvPr/>
        </p:nvSpPr>
        <p:spPr>
          <a:xfrm>
            <a:off x="2833214" y="1288767"/>
            <a:ext cx="598893" cy="60290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69B307E-55CF-434A-C5AE-0323DDA9FE68}"/>
              </a:ext>
            </a:extLst>
          </p:cNvPr>
          <p:cNvSpPr/>
          <p:nvPr/>
        </p:nvSpPr>
        <p:spPr>
          <a:xfrm>
            <a:off x="4693833" y="1288764"/>
            <a:ext cx="598893" cy="60290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12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A303569-CEFF-EC4C-5D50-B228DC781D01}"/>
              </a:ext>
            </a:extLst>
          </p:cNvPr>
          <p:cNvSpPr/>
          <p:nvPr/>
        </p:nvSpPr>
        <p:spPr>
          <a:xfrm>
            <a:off x="6377120" y="1288767"/>
            <a:ext cx="598893" cy="60290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19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C621CA7-49E7-4C66-4D5C-AC7595FCAC53}"/>
              </a:ext>
            </a:extLst>
          </p:cNvPr>
          <p:cNvSpPr/>
          <p:nvPr/>
        </p:nvSpPr>
        <p:spPr>
          <a:xfrm>
            <a:off x="2275202" y="2162306"/>
            <a:ext cx="3665293" cy="3836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Identifier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3C2F8876-3104-D5F0-0C43-4E104DBA53A9}"/>
              </a:ext>
            </a:extLst>
          </p:cNvPr>
          <p:cNvSpPr/>
          <p:nvPr/>
        </p:nvSpPr>
        <p:spPr>
          <a:xfrm>
            <a:off x="5940494" y="2162308"/>
            <a:ext cx="729974" cy="3836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Flags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1542576-2AB6-5932-4973-644C052DE981}"/>
              </a:ext>
            </a:extLst>
          </p:cNvPr>
          <p:cNvSpPr/>
          <p:nvPr/>
        </p:nvSpPr>
        <p:spPr>
          <a:xfrm>
            <a:off x="6676565" y="2162305"/>
            <a:ext cx="2922207" cy="3836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Offset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EF8EE707-DCC5-C2E4-584E-5859529F9249}"/>
              </a:ext>
            </a:extLst>
          </p:cNvPr>
          <p:cNvSpPr/>
          <p:nvPr/>
        </p:nvSpPr>
        <p:spPr>
          <a:xfrm>
            <a:off x="2275200" y="2545957"/>
            <a:ext cx="1807384" cy="3836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TTL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D52AEA6-8EFF-4C94-DCF4-7021CB61B42A}"/>
              </a:ext>
            </a:extLst>
          </p:cNvPr>
          <p:cNvSpPr/>
          <p:nvPr/>
        </p:nvSpPr>
        <p:spPr>
          <a:xfrm>
            <a:off x="4082583" y="2545957"/>
            <a:ext cx="1857910" cy="3836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Protocol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AAE211C0-EC4E-AEF1-8CC1-0247532A879E}"/>
              </a:ext>
            </a:extLst>
          </p:cNvPr>
          <p:cNvSpPr/>
          <p:nvPr/>
        </p:nvSpPr>
        <p:spPr>
          <a:xfrm>
            <a:off x="5940493" y="2545954"/>
            <a:ext cx="3658278" cy="3836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Checksum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C7AD6FCD-6807-55CC-2677-D46F5FD35DE8}"/>
              </a:ext>
            </a:extLst>
          </p:cNvPr>
          <p:cNvSpPr/>
          <p:nvPr/>
        </p:nvSpPr>
        <p:spPr>
          <a:xfrm>
            <a:off x="2271825" y="2929609"/>
            <a:ext cx="7326946" cy="3836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Source IP Address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213D4E6C-8E2C-3083-9E87-BE1ABFCA520A}"/>
              </a:ext>
            </a:extLst>
          </p:cNvPr>
          <p:cNvSpPr/>
          <p:nvPr/>
        </p:nvSpPr>
        <p:spPr>
          <a:xfrm>
            <a:off x="2277021" y="3313261"/>
            <a:ext cx="7326946" cy="3836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Destination IP Address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F06E7E53-B758-E535-46D7-6A2C8F1C5C49}"/>
              </a:ext>
            </a:extLst>
          </p:cNvPr>
          <p:cNvSpPr txBox="1"/>
          <p:nvPr/>
        </p:nvSpPr>
        <p:spPr>
          <a:xfrm>
            <a:off x="1878818" y="58481"/>
            <a:ext cx="3497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0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10F00BD8-0FC7-AA8E-A32D-AF0A45DE113C}"/>
              </a:ext>
            </a:extLst>
          </p:cNvPr>
          <p:cNvSpPr txBox="1"/>
          <p:nvPr/>
        </p:nvSpPr>
        <p:spPr>
          <a:xfrm>
            <a:off x="4762670" y="58480"/>
            <a:ext cx="5148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48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03C967CA-DDD3-E125-9DCA-3C933CC45F46}"/>
              </a:ext>
            </a:extLst>
          </p:cNvPr>
          <p:cNvSpPr txBox="1"/>
          <p:nvPr/>
        </p:nvSpPr>
        <p:spPr>
          <a:xfrm>
            <a:off x="7769023" y="58480"/>
            <a:ext cx="5148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96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A8A10101-F452-C40B-9F7C-EC37E7AD30AF}"/>
              </a:ext>
            </a:extLst>
          </p:cNvPr>
          <p:cNvSpPr/>
          <p:nvPr/>
        </p:nvSpPr>
        <p:spPr>
          <a:xfrm>
            <a:off x="2053706" y="445098"/>
            <a:ext cx="2986380" cy="3836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Source MAC Address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E4775BE3-F90A-612B-2BDA-8E4986AF5C66}"/>
              </a:ext>
            </a:extLst>
          </p:cNvPr>
          <p:cNvSpPr/>
          <p:nvPr/>
        </p:nvSpPr>
        <p:spPr>
          <a:xfrm>
            <a:off x="5040086" y="445094"/>
            <a:ext cx="2986380" cy="3836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/>
              <a:t>Dest</a:t>
            </a:r>
            <a:r>
              <a:rPr lang="en-US" sz="2400" dirty="0"/>
              <a:t>. MAC Address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A1B6E386-FA4C-BA63-B777-5E3576980BD7}"/>
              </a:ext>
            </a:extLst>
          </p:cNvPr>
          <p:cNvSpPr/>
          <p:nvPr/>
        </p:nvSpPr>
        <p:spPr>
          <a:xfrm>
            <a:off x="8046439" y="445094"/>
            <a:ext cx="1696276" cy="3836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Frame Len.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C62DB190-B45E-8F8D-21EE-0A0DD177BBB7}"/>
              </a:ext>
            </a:extLst>
          </p:cNvPr>
          <p:cNvSpPr txBox="1"/>
          <p:nvPr/>
        </p:nvSpPr>
        <p:spPr>
          <a:xfrm>
            <a:off x="9402718" y="58479"/>
            <a:ext cx="6799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112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F07337AD-7B36-787E-D1C8-F6EF06682B2C}"/>
              </a:ext>
            </a:extLst>
          </p:cNvPr>
          <p:cNvSpPr/>
          <p:nvPr/>
        </p:nvSpPr>
        <p:spPr>
          <a:xfrm>
            <a:off x="5940494" y="4625113"/>
            <a:ext cx="3658278" cy="3836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Destination Port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4111BF05-4EF4-414B-BE2E-AFACE4D36CC8}"/>
              </a:ext>
            </a:extLst>
          </p:cNvPr>
          <p:cNvSpPr/>
          <p:nvPr/>
        </p:nvSpPr>
        <p:spPr>
          <a:xfrm>
            <a:off x="1975755" y="4135229"/>
            <a:ext cx="598893" cy="60290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D6D9D997-C93E-F5D3-B793-96F50D8F4F1C}"/>
              </a:ext>
            </a:extLst>
          </p:cNvPr>
          <p:cNvSpPr/>
          <p:nvPr/>
        </p:nvSpPr>
        <p:spPr>
          <a:xfrm>
            <a:off x="5641049" y="4135229"/>
            <a:ext cx="598893" cy="60290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16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8F5F3011-E601-6613-EF94-5134C3889296}"/>
              </a:ext>
            </a:extLst>
          </p:cNvPr>
          <p:cNvSpPr/>
          <p:nvPr/>
        </p:nvSpPr>
        <p:spPr>
          <a:xfrm>
            <a:off x="9299326" y="4135227"/>
            <a:ext cx="598893" cy="60290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31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1CA9E637-09F0-3B17-4ECC-19C1BA497414}"/>
              </a:ext>
            </a:extLst>
          </p:cNvPr>
          <p:cNvSpPr/>
          <p:nvPr/>
        </p:nvSpPr>
        <p:spPr>
          <a:xfrm>
            <a:off x="2275201" y="4624158"/>
            <a:ext cx="3665293" cy="3836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Source Port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144AAB19-B81C-868F-78F2-A33CAD186B68}"/>
              </a:ext>
            </a:extLst>
          </p:cNvPr>
          <p:cNvSpPr/>
          <p:nvPr/>
        </p:nvSpPr>
        <p:spPr>
          <a:xfrm>
            <a:off x="5940495" y="5007807"/>
            <a:ext cx="3658278" cy="3836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Checksum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2BA5A9C5-123A-518F-7877-9DB783EBF470}"/>
              </a:ext>
            </a:extLst>
          </p:cNvPr>
          <p:cNvSpPr/>
          <p:nvPr/>
        </p:nvSpPr>
        <p:spPr>
          <a:xfrm>
            <a:off x="2278713" y="5011999"/>
            <a:ext cx="3661783" cy="3836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Length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C5703711-1ABE-2E10-1665-6F8200B840CC}"/>
              </a:ext>
            </a:extLst>
          </p:cNvPr>
          <p:cNvSpPr/>
          <p:nvPr/>
        </p:nvSpPr>
        <p:spPr>
          <a:xfrm>
            <a:off x="2907029" y="4135226"/>
            <a:ext cx="598893" cy="60290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3113AC4D-586C-BA64-D7BE-CC2D83075115}"/>
              </a:ext>
            </a:extLst>
          </p:cNvPr>
          <p:cNvSpPr txBox="1"/>
          <p:nvPr/>
        </p:nvSpPr>
        <p:spPr>
          <a:xfrm>
            <a:off x="225818" y="221421"/>
            <a:ext cx="139172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Ethernet</a:t>
            </a:r>
          </a:p>
          <a:p>
            <a:r>
              <a:rPr lang="en-US" sz="2400" b="1" dirty="0"/>
              <a:t>Header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6879B10C-FF03-57FB-246D-360EACEBFABF}"/>
              </a:ext>
            </a:extLst>
          </p:cNvPr>
          <p:cNvSpPr txBox="1"/>
          <p:nvPr/>
        </p:nvSpPr>
        <p:spPr>
          <a:xfrm>
            <a:off x="225818" y="2354131"/>
            <a:ext cx="121700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IPv4</a:t>
            </a:r>
          </a:p>
          <a:p>
            <a:r>
              <a:rPr lang="en-US" sz="2400" b="1" dirty="0"/>
              <a:t>Header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2F08D64F-B963-21A6-74B2-E4B85F5F3840}"/>
              </a:ext>
            </a:extLst>
          </p:cNvPr>
          <p:cNvSpPr txBox="1"/>
          <p:nvPr/>
        </p:nvSpPr>
        <p:spPr>
          <a:xfrm>
            <a:off x="225818" y="4624155"/>
            <a:ext cx="121700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UDP</a:t>
            </a:r>
          </a:p>
          <a:p>
            <a:r>
              <a:rPr lang="en-US" sz="2400" b="1" dirty="0"/>
              <a:t>Header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04C047B9-8967-85B1-2108-F233637DD621}"/>
              </a:ext>
            </a:extLst>
          </p:cNvPr>
          <p:cNvSpPr/>
          <p:nvPr/>
        </p:nvSpPr>
        <p:spPr>
          <a:xfrm>
            <a:off x="2275199" y="1778651"/>
            <a:ext cx="857458" cy="383652"/>
          </a:xfrm>
          <a:prstGeom prst="rect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4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61AB23D9-61FE-9A6C-A5AD-14524AA1AC07}"/>
              </a:ext>
            </a:extLst>
          </p:cNvPr>
          <p:cNvSpPr/>
          <p:nvPr/>
        </p:nvSpPr>
        <p:spPr>
          <a:xfrm>
            <a:off x="3132658" y="1778649"/>
            <a:ext cx="949925" cy="383652"/>
          </a:xfrm>
          <a:prstGeom prst="rect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5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DAE6732F-B66E-7151-E557-5A67FB3E76C3}"/>
              </a:ext>
            </a:extLst>
          </p:cNvPr>
          <p:cNvSpPr/>
          <p:nvPr/>
        </p:nvSpPr>
        <p:spPr>
          <a:xfrm>
            <a:off x="4082582" y="1778651"/>
            <a:ext cx="1857910" cy="383652"/>
          </a:xfrm>
          <a:prstGeom prst="rect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0</a:t>
            </a:r>
            <a:endParaRPr lang="en-US" sz="2400" dirty="0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DFAC8F17-0C24-3F14-84E4-FA2C4F1A3D04}"/>
              </a:ext>
            </a:extLst>
          </p:cNvPr>
          <p:cNvSpPr/>
          <p:nvPr/>
        </p:nvSpPr>
        <p:spPr>
          <a:xfrm>
            <a:off x="2275200" y="2162303"/>
            <a:ext cx="3665293" cy="383652"/>
          </a:xfrm>
          <a:prstGeom prst="rect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0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47FAFB7C-9B69-B0E1-FF5B-A99966FDDC24}"/>
              </a:ext>
            </a:extLst>
          </p:cNvPr>
          <p:cNvSpPr/>
          <p:nvPr/>
        </p:nvSpPr>
        <p:spPr>
          <a:xfrm>
            <a:off x="5940492" y="2162305"/>
            <a:ext cx="729974" cy="383652"/>
          </a:xfrm>
          <a:prstGeom prst="rect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0</a:t>
            </a: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8F0D50D0-ED21-A57A-2802-0F7FEFBCAE45}"/>
              </a:ext>
            </a:extLst>
          </p:cNvPr>
          <p:cNvSpPr/>
          <p:nvPr/>
        </p:nvSpPr>
        <p:spPr>
          <a:xfrm>
            <a:off x="6676563" y="2162302"/>
            <a:ext cx="2922207" cy="383652"/>
          </a:xfrm>
          <a:prstGeom prst="rect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0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6BF71C67-BA38-8ABE-5F60-709F73E9BDAE}"/>
              </a:ext>
            </a:extLst>
          </p:cNvPr>
          <p:cNvSpPr/>
          <p:nvPr/>
        </p:nvSpPr>
        <p:spPr>
          <a:xfrm>
            <a:off x="2275198" y="2545954"/>
            <a:ext cx="1807384" cy="383652"/>
          </a:xfrm>
          <a:prstGeom prst="rect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32</a:t>
            </a: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94459216-7155-C0B9-16E3-1AA05EF88BA6}"/>
              </a:ext>
            </a:extLst>
          </p:cNvPr>
          <p:cNvSpPr/>
          <p:nvPr/>
        </p:nvSpPr>
        <p:spPr>
          <a:xfrm>
            <a:off x="4082581" y="2545954"/>
            <a:ext cx="1857910" cy="383652"/>
          </a:xfrm>
          <a:prstGeom prst="rect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6</a:t>
            </a: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70C8DBFD-37A7-D4B6-12FA-EB6BE2AC96EE}"/>
              </a:ext>
            </a:extLst>
          </p:cNvPr>
          <p:cNvSpPr/>
          <p:nvPr/>
        </p:nvSpPr>
        <p:spPr>
          <a:xfrm>
            <a:off x="2053704" y="445095"/>
            <a:ext cx="2986380" cy="383652"/>
          </a:xfrm>
          <a:prstGeom prst="rect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[Your MAC </a:t>
            </a:r>
            <a:r>
              <a:rPr lang="en-US" sz="2400" dirty="0" err="1"/>
              <a:t>Addr</a:t>
            </a:r>
            <a:r>
              <a:rPr lang="en-US" sz="2400" dirty="0"/>
              <a:t>.]</a:t>
            </a: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F4E6ECA0-D632-E18B-9BA3-B05AE05755A8}"/>
              </a:ext>
            </a:extLst>
          </p:cNvPr>
          <p:cNvSpPr/>
          <p:nvPr/>
        </p:nvSpPr>
        <p:spPr>
          <a:xfrm>
            <a:off x="5940492" y="4625110"/>
            <a:ext cx="3658278" cy="383652"/>
          </a:xfrm>
          <a:prstGeom prst="rect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53</a:t>
            </a: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E407FEEB-1D2C-2956-214E-EED665E36D3D}"/>
              </a:ext>
            </a:extLst>
          </p:cNvPr>
          <p:cNvSpPr/>
          <p:nvPr/>
        </p:nvSpPr>
        <p:spPr>
          <a:xfrm>
            <a:off x="2275199" y="4624155"/>
            <a:ext cx="3665293" cy="383652"/>
          </a:xfrm>
          <a:prstGeom prst="rect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[Chosen at Random]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EE418A9F-5538-82F5-384A-75AE6FEF9CAA}"/>
              </a:ext>
            </a:extLst>
          </p:cNvPr>
          <p:cNvSpPr/>
          <p:nvPr/>
        </p:nvSpPr>
        <p:spPr>
          <a:xfrm>
            <a:off x="5940494" y="1778651"/>
            <a:ext cx="3658278" cy="383652"/>
          </a:xfrm>
          <a:prstGeom prst="rect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[Calculate]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542EE64-3706-4B75-1700-F7E0674F2CBC}"/>
              </a:ext>
            </a:extLst>
          </p:cNvPr>
          <p:cNvSpPr/>
          <p:nvPr/>
        </p:nvSpPr>
        <p:spPr>
          <a:xfrm>
            <a:off x="5940493" y="2545954"/>
            <a:ext cx="3658278" cy="383652"/>
          </a:xfrm>
          <a:prstGeom prst="rect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[Calculate]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49D47FCA-62E6-DD3B-30C0-EF6FEBE08A62}"/>
              </a:ext>
            </a:extLst>
          </p:cNvPr>
          <p:cNvSpPr/>
          <p:nvPr/>
        </p:nvSpPr>
        <p:spPr>
          <a:xfrm>
            <a:off x="8046439" y="445094"/>
            <a:ext cx="1696276" cy="383652"/>
          </a:xfrm>
          <a:prstGeom prst="rect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[Calculate]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D8F7355B-CAE6-49F3-42D0-B65CF8FA1082}"/>
              </a:ext>
            </a:extLst>
          </p:cNvPr>
          <p:cNvSpPr/>
          <p:nvPr/>
        </p:nvSpPr>
        <p:spPr>
          <a:xfrm>
            <a:off x="2278711" y="5015233"/>
            <a:ext cx="3661783" cy="383652"/>
          </a:xfrm>
          <a:prstGeom prst="rect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[Calculate]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44A1E507-53A1-DB6B-CD60-C8C828CF2B1C}"/>
              </a:ext>
            </a:extLst>
          </p:cNvPr>
          <p:cNvSpPr/>
          <p:nvPr/>
        </p:nvSpPr>
        <p:spPr>
          <a:xfrm>
            <a:off x="5944000" y="5007807"/>
            <a:ext cx="3661783" cy="383652"/>
          </a:xfrm>
          <a:prstGeom prst="rect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[Calculate]</a:t>
            </a:r>
          </a:p>
        </p:txBody>
      </p:sp>
      <p:sp>
        <p:nvSpPr>
          <p:cNvPr id="38" name="Speech Bubble: Rectangle 1">
            <a:extLst>
              <a:ext uri="{FF2B5EF4-FFF2-40B4-BE49-F238E27FC236}">
                <a16:creationId xmlns:a16="http://schemas.microsoft.com/office/drawing/2014/main" id="{186BE612-DDFD-2D20-9A24-8DA9DA6B1FC6}"/>
              </a:ext>
            </a:extLst>
          </p:cNvPr>
          <p:cNvSpPr/>
          <p:nvPr/>
        </p:nvSpPr>
        <p:spPr>
          <a:xfrm>
            <a:off x="8396563" y="1047748"/>
            <a:ext cx="3470857" cy="1597495"/>
          </a:xfrm>
          <a:prstGeom prst="wedgeRectCallout">
            <a:avLst>
              <a:gd name="adj1" fmla="val -97456"/>
              <a:gd name="adj2" fmla="val -66088"/>
            </a:avLst>
          </a:prstGeom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How do we get the destination MAC address? Who’s MAC address is it?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A8D6F6EB-42B2-B9A1-5C7C-A6E19D90A954}"/>
              </a:ext>
            </a:extLst>
          </p:cNvPr>
          <p:cNvSpPr/>
          <p:nvPr/>
        </p:nvSpPr>
        <p:spPr>
          <a:xfrm>
            <a:off x="2275198" y="2927513"/>
            <a:ext cx="7326946" cy="383652"/>
          </a:xfrm>
          <a:prstGeom prst="rect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[Assigned via DHCP]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2B05E911-8519-938B-681F-1E063613FF6B}"/>
              </a:ext>
            </a:extLst>
          </p:cNvPr>
          <p:cNvSpPr/>
          <p:nvPr/>
        </p:nvSpPr>
        <p:spPr>
          <a:xfrm>
            <a:off x="2280527" y="3309066"/>
            <a:ext cx="7326946" cy="383652"/>
          </a:xfrm>
          <a:prstGeom prst="rect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[Determined via DHCP]</a:t>
            </a: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D37DAB8D-2222-36E1-3C97-74AD2ED2FD73}"/>
              </a:ext>
            </a:extLst>
          </p:cNvPr>
          <p:cNvSpPr/>
          <p:nvPr/>
        </p:nvSpPr>
        <p:spPr>
          <a:xfrm>
            <a:off x="5060059" y="448036"/>
            <a:ext cx="2986380" cy="383652"/>
          </a:xfrm>
          <a:prstGeom prst="rect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[Gateway’s MAC]</a:t>
            </a:r>
          </a:p>
        </p:txBody>
      </p:sp>
    </p:spTree>
    <p:extLst>
      <p:ext uri="{BB962C8B-B14F-4D97-AF65-F5344CB8AC3E}">
        <p14:creationId xmlns:p14="http://schemas.microsoft.com/office/powerpoint/2010/main" val="3156377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  <p:bldP spid="58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7C98D5D-267B-139F-2E67-9D7FD1CBB66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01C9F0-FF32-0330-AB2E-8C1C56B26B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DHCP Protocol Revisited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287036C-E867-4D92-1B92-9FC516B3D277}"/>
              </a:ext>
            </a:extLst>
          </p:cNvPr>
          <p:cNvSpPr/>
          <p:nvPr/>
        </p:nvSpPr>
        <p:spPr>
          <a:xfrm>
            <a:off x="218941" y="2289216"/>
            <a:ext cx="1449604" cy="1780505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i="1" dirty="0"/>
              <a:t>Discover</a:t>
            </a:r>
            <a:r>
              <a:rPr lang="en-US" dirty="0"/>
              <a:t>: new client needs config information</a:t>
            </a:r>
          </a:p>
        </p:txBody>
      </p:sp>
      <p:pic>
        <p:nvPicPr>
          <p:cNvPr id="6" name="Picture 5" descr="C:\Users\t0ph3r\Documents\CS 4700\assets\black_server.png">
            <a:extLst>
              <a:ext uri="{FF2B5EF4-FFF2-40B4-BE49-F238E27FC236}">
                <a16:creationId xmlns:a16="http://schemas.microsoft.com/office/drawing/2014/main" id="{729E1421-544B-7DC7-EEA4-7D8A6223F3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82" y="2041770"/>
            <a:ext cx="494894" cy="4948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47" name="Group 46">
            <a:extLst>
              <a:ext uri="{FF2B5EF4-FFF2-40B4-BE49-F238E27FC236}">
                <a16:creationId xmlns:a16="http://schemas.microsoft.com/office/drawing/2014/main" id="{8670D64B-D1DF-4EF9-BE54-4748DA5A7417}"/>
              </a:ext>
            </a:extLst>
          </p:cNvPr>
          <p:cNvGrpSpPr/>
          <p:nvPr/>
        </p:nvGrpSpPr>
        <p:grpSpPr>
          <a:xfrm>
            <a:off x="1954969" y="2002864"/>
            <a:ext cx="1505284" cy="2066857"/>
            <a:chOff x="1954969" y="2453621"/>
            <a:chExt cx="1505284" cy="2066857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FDD5FC71-725C-0DDF-008B-568D7CE088C5}"/>
                </a:ext>
              </a:extLst>
            </p:cNvPr>
            <p:cNvSpPr/>
            <p:nvPr/>
          </p:nvSpPr>
          <p:spPr>
            <a:xfrm>
              <a:off x="2202416" y="2701068"/>
              <a:ext cx="1257837" cy="1819410"/>
            </a:xfrm>
            <a:prstGeom prst="rect">
              <a:avLst/>
            </a:prstGeom>
          </p:spPr>
          <p:style>
            <a:lnRef idx="2">
              <a:schemeClr val="accent3">
                <a:shade val="15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i="1" dirty="0"/>
                <a:t>Offer</a:t>
              </a:r>
              <a:r>
                <a:rPr lang="en-US" dirty="0"/>
                <a:t> config to a client </a:t>
              </a:r>
            </a:p>
          </p:txBody>
        </p:sp>
        <p:pic>
          <p:nvPicPr>
            <p:cNvPr id="7" name="Picture 3" descr="D:\Pictures\Server_icons_lnx\Icons\128X128\data_server.png">
              <a:extLst>
                <a:ext uri="{FF2B5EF4-FFF2-40B4-BE49-F238E27FC236}">
                  <a16:creationId xmlns:a16="http://schemas.microsoft.com/office/drawing/2014/main" id="{7035DECA-DC15-1DA8-2170-F9E227668E5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54969" y="2453621"/>
              <a:ext cx="494894" cy="49489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48" name="Group 47">
            <a:extLst>
              <a:ext uri="{FF2B5EF4-FFF2-40B4-BE49-F238E27FC236}">
                <a16:creationId xmlns:a16="http://schemas.microsoft.com/office/drawing/2014/main" id="{5A054442-AB6E-0093-B872-949DFFB646B1}"/>
              </a:ext>
            </a:extLst>
          </p:cNvPr>
          <p:cNvGrpSpPr/>
          <p:nvPr/>
        </p:nvGrpSpPr>
        <p:grpSpPr>
          <a:xfrm>
            <a:off x="3971454" y="2002864"/>
            <a:ext cx="1765135" cy="2027951"/>
            <a:chOff x="3971454" y="2453621"/>
            <a:chExt cx="1765135" cy="2027951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A8275DEB-ACAF-ACA5-BCEA-A8AD610FC671}"/>
                </a:ext>
              </a:extLst>
            </p:cNvPr>
            <p:cNvSpPr/>
            <p:nvPr/>
          </p:nvSpPr>
          <p:spPr>
            <a:xfrm>
              <a:off x="4116812" y="2701068"/>
              <a:ext cx="1619777" cy="1780504"/>
            </a:xfrm>
            <a:prstGeom prst="rect">
              <a:avLst/>
            </a:prstGeom>
          </p:spPr>
          <p:style>
            <a:lnRef idx="2">
              <a:schemeClr val="accent4">
                <a:shade val="15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ARP probe to check if the offered IP address is free</a:t>
              </a:r>
            </a:p>
          </p:txBody>
        </p:sp>
        <p:pic>
          <p:nvPicPr>
            <p:cNvPr id="9" name="Picture 8" descr="C:\Users\t0ph3r\Documents\CS 4700\assets\black_server.png">
              <a:extLst>
                <a:ext uri="{FF2B5EF4-FFF2-40B4-BE49-F238E27FC236}">
                  <a16:creationId xmlns:a16="http://schemas.microsoft.com/office/drawing/2014/main" id="{D7150D78-CF40-E903-DC3D-97C5A283B2D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71454" y="2453621"/>
              <a:ext cx="494894" cy="49489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49" name="Group 48">
            <a:extLst>
              <a:ext uri="{FF2B5EF4-FFF2-40B4-BE49-F238E27FC236}">
                <a16:creationId xmlns:a16="http://schemas.microsoft.com/office/drawing/2014/main" id="{EAE51807-3613-DC8C-33D6-557C6B7AA63A}"/>
              </a:ext>
            </a:extLst>
          </p:cNvPr>
          <p:cNvGrpSpPr/>
          <p:nvPr/>
        </p:nvGrpSpPr>
        <p:grpSpPr>
          <a:xfrm>
            <a:off x="6408681" y="4404567"/>
            <a:ext cx="1541174" cy="1490259"/>
            <a:chOff x="6431459" y="1997027"/>
            <a:chExt cx="1541174" cy="1490259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F62AC6BB-BCA1-16FE-9F6C-DF6FCBE47607}"/>
                </a:ext>
              </a:extLst>
            </p:cNvPr>
            <p:cNvSpPr/>
            <p:nvPr/>
          </p:nvSpPr>
          <p:spPr>
            <a:xfrm>
              <a:off x="6576818" y="2244474"/>
              <a:ext cx="1395815" cy="1242812"/>
            </a:xfrm>
            <a:prstGeom prst="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i="1" dirty="0"/>
                <a:t>Decline</a:t>
              </a:r>
              <a:r>
                <a:rPr lang="en-US" dirty="0"/>
                <a:t> the offered config</a:t>
              </a:r>
            </a:p>
          </p:txBody>
        </p:sp>
        <p:pic>
          <p:nvPicPr>
            <p:cNvPr id="11" name="Picture 10" descr="C:\Users\t0ph3r\Documents\CS 4700\assets\black_server.png">
              <a:extLst>
                <a:ext uri="{FF2B5EF4-FFF2-40B4-BE49-F238E27FC236}">
                  <a16:creationId xmlns:a16="http://schemas.microsoft.com/office/drawing/2014/main" id="{B3633CDB-1AC7-98FF-B669-54330D88805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31459" y="1997027"/>
              <a:ext cx="494894" cy="49489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56FD83EC-8AAF-489B-A232-6DCEF7AF610A}"/>
              </a:ext>
            </a:extLst>
          </p:cNvPr>
          <p:cNvGrpSpPr/>
          <p:nvPr/>
        </p:nvGrpSpPr>
        <p:grpSpPr>
          <a:xfrm>
            <a:off x="6408681" y="2002864"/>
            <a:ext cx="1541174" cy="1490259"/>
            <a:chOff x="6431459" y="3835592"/>
            <a:chExt cx="1541174" cy="1490259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A8A724DD-9A93-4D17-D3B7-3FF0584ACD64}"/>
                </a:ext>
              </a:extLst>
            </p:cNvPr>
            <p:cNvSpPr/>
            <p:nvPr/>
          </p:nvSpPr>
          <p:spPr>
            <a:xfrm>
              <a:off x="6576818" y="4083039"/>
              <a:ext cx="1395815" cy="1242812"/>
            </a:xfrm>
            <a:prstGeom prst="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i="1" dirty="0"/>
                <a:t>Request</a:t>
              </a:r>
              <a:r>
                <a:rPr lang="en-US" dirty="0"/>
                <a:t> the offered config</a:t>
              </a:r>
            </a:p>
          </p:txBody>
        </p:sp>
        <p:pic>
          <p:nvPicPr>
            <p:cNvPr id="13" name="Picture 12" descr="C:\Users\t0ph3r\Documents\CS 4700\assets\black_server.png">
              <a:extLst>
                <a:ext uri="{FF2B5EF4-FFF2-40B4-BE49-F238E27FC236}">
                  <a16:creationId xmlns:a16="http://schemas.microsoft.com/office/drawing/2014/main" id="{F1D2101C-128F-6087-98B9-F570F0D388E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31459" y="3835592"/>
              <a:ext cx="494894" cy="49489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4" name="&quot;Not Allowed&quot; Symbol 13">
            <a:extLst>
              <a:ext uri="{FF2B5EF4-FFF2-40B4-BE49-F238E27FC236}">
                <a16:creationId xmlns:a16="http://schemas.microsoft.com/office/drawing/2014/main" id="{00B6E307-377A-8C86-2B73-AD1D12953CD7}"/>
              </a:ext>
            </a:extLst>
          </p:cNvPr>
          <p:cNvSpPr/>
          <p:nvPr/>
        </p:nvSpPr>
        <p:spPr>
          <a:xfrm>
            <a:off x="11013521" y="4779350"/>
            <a:ext cx="988140" cy="988140"/>
          </a:xfrm>
          <a:prstGeom prst="noSmoking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8E1F59DB-4388-7230-5DE5-0A3D8D0111F7}"/>
              </a:ext>
            </a:extLst>
          </p:cNvPr>
          <p:cNvGrpSpPr/>
          <p:nvPr/>
        </p:nvGrpSpPr>
        <p:grpSpPr>
          <a:xfrm>
            <a:off x="8496990" y="2002864"/>
            <a:ext cx="1721949" cy="1490259"/>
            <a:chOff x="8501021" y="4995321"/>
            <a:chExt cx="1721949" cy="1490259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EE7AA963-B08B-74E4-1E8D-1E2928B6E07B}"/>
                </a:ext>
              </a:extLst>
            </p:cNvPr>
            <p:cNvSpPr/>
            <p:nvPr/>
          </p:nvSpPr>
          <p:spPr>
            <a:xfrm>
              <a:off x="8748468" y="5242768"/>
              <a:ext cx="1474502" cy="1242812"/>
            </a:xfrm>
            <a:prstGeom prst="rect">
              <a:avLst/>
            </a:prstGeom>
          </p:spPr>
          <p:style>
            <a:lnRef idx="2">
              <a:schemeClr val="accent3">
                <a:shade val="15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i="1" dirty="0"/>
                <a:t>ACK</a:t>
              </a:r>
              <a:r>
                <a:rPr lang="en-US" dirty="0"/>
                <a:t> the client’s request </a:t>
              </a:r>
            </a:p>
          </p:txBody>
        </p:sp>
        <p:pic>
          <p:nvPicPr>
            <p:cNvPr id="16" name="Picture 3" descr="D:\Pictures\Server_icons_lnx\Icons\128X128\data_server.png">
              <a:extLst>
                <a:ext uri="{FF2B5EF4-FFF2-40B4-BE49-F238E27FC236}">
                  <a16:creationId xmlns:a16="http://schemas.microsoft.com/office/drawing/2014/main" id="{4884EC51-B152-E910-61C1-5EC7D7D6970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501021" y="4995321"/>
              <a:ext cx="494894" cy="49489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51" name="Group 50">
            <a:extLst>
              <a:ext uri="{FF2B5EF4-FFF2-40B4-BE49-F238E27FC236}">
                <a16:creationId xmlns:a16="http://schemas.microsoft.com/office/drawing/2014/main" id="{54F051BB-7557-2B47-5B84-46DF5120BFFC}"/>
              </a:ext>
            </a:extLst>
          </p:cNvPr>
          <p:cNvGrpSpPr/>
          <p:nvPr/>
        </p:nvGrpSpPr>
        <p:grpSpPr>
          <a:xfrm>
            <a:off x="8496990" y="4404567"/>
            <a:ext cx="1721949" cy="1490259"/>
            <a:chOff x="8501021" y="3320437"/>
            <a:chExt cx="1721949" cy="1490259"/>
          </a:xfrm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12953E16-79A8-E15E-7E99-F9F250C5FD49}"/>
                </a:ext>
              </a:extLst>
            </p:cNvPr>
            <p:cNvSpPr/>
            <p:nvPr/>
          </p:nvSpPr>
          <p:spPr>
            <a:xfrm>
              <a:off x="8748468" y="3567884"/>
              <a:ext cx="1474502" cy="1242812"/>
            </a:xfrm>
            <a:prstGeom prst="rect">
              <a:avLst/>
            </a:prstGeom>
          </p:spPr>
          <p:style>
            <a:lnRef idx="2">
              <a:schemeClr val="accent3">
                <a:shade val="15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i="1" dirty="0"/>
                <a:t>Negative ACK</a:t>
              </a:r>
              <a:r>
                <a:rPr lang="en-US" dirty="0"/>
                <a:t> the client’s request</a:t>
              </a:r>
            </a:p>
          </p:txBody>
        </p:sp>
        <p:pic>
          <p:nvPicPr>
            <p:cNvPr id="18" name="Picture 3" descr="D:\Pictures\Server_icons_lnx\Icons\128X128\data_server.png">
              <a:extLst>
                <a:ext uri="{FF2B5EF4-FFF2-40B4-BE49-F238E27FC236}">
                  <a16:creationId xmlns:a16="http://schemas.microsoft.com/office/drawing/2014/main" id="{7811ED83-41D9-2E76-A270-CEDB71957CF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501021" y="3320437"/>
              <a:ext cx="494894" cy="49489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7DB6CF4D-F1EE-01B6-E09E-25F9537F0D78}"/>
              </a:ext>
            </a:extLst>
          </p:cNvPr>
          <p:cNvGrpSpPr/>
          <p:nvPr/>
        </p:nvGrpSpPr>
        <p:grpSpPr>
          <a:xfrm>
            <a:off x="10739580" y="2002864"/>
            <a:ext cx="1378838" cy="1490259"/>
            <a:chOff x="10727296" y="4995321"/>
            <a:chExt cx="1378838" cy="1490259"/>
          </a:xfrm>
        </p:grpSpPr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90AE8ADD-8D63-A725-2862-18FC339D973E}"/>
                </a:ext>
              </a:extLst>
            </p:cNvPr>
            <p:cNvSpPr/>
            <p:nvPr/>
          </p:nvSpPr>
          <p:spPr>
            <a:xfrm>
              <a:off x="10872656" y="5242768"/>
              <a:ext cx="1233478" cy="1242812"/>
            </a:xfrm>
            <a:prstGeom prst="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i="1" dirty="0"/>
                <a:t>Release</a:t>
              </a:r>
              <a:r>
                <a:rPr lang="en-US" dirty="0"/>
                <a:t> the config</a:t>
              </a:r>
            </a:p>
          </p:txBody>
        </p:sp>
        <p:pic>
          <p:nvPicPr>
            <p:cNvPr id="20" name="Picture 19" descr="C:\Users\t0ph3r\Documents\CS 4700\assets\black_server.png">
              <a:extLst>
                <a:ext uri="{FF2B5EF4-FFF2-40B4-BE49-F238E27FC236}">
                  <a16:creationId xmlns:a16="http://schemas.microsoft.com/office/drawing/2014/main" id="{3A826AA3-7868-9E60-041A-67CB97C217E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727296" y="4995321"/>
              <a:ext cx="494894" cy="49489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1" name="Speech Bubble: Rectangle 20">
            <a:extLst>
              <a:ext uri="{FF2B5EF4-FFF2-40B4-BE49-F238E27FC236}">
                <a16:creationId xmlns:a16="http://schemas.microsoft.com/office/drawing/2014/main" id="{290F701B-7F1B-2EE3-EEBB-2284267F1844}"/>
              </a:ext>
            </a:extLst>
          </p:cNvPr>
          <p:cNvSpPr/>
          <p:nvPr/>
        </p:nvSpPr>
        <p:spPr>
          <a:xfrm>
            <a:off x="3882960" y="4367008"/>
            <a:ext cx="1619776" cy="850006"/>
          </a:xfrm>
          <a:prstGeom prst="wedgeRectCallout">
            <a:avLst>
              <a:gd name="adj1" fmla="val 13356"/>
              <a:gd name="adj2" fmla="val -101894"/>
            </a:avLst>
          </a:prstGeom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Not a DHCP message!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AED88804-6525-70B2-B9B8-286923B6E9C9}"/>
              </a:ext>
            </a:extLst>
          </p:cNvPr>
          <p:cNvCxnSpPr>
            <a:stCxn id="4" idx="3"/>
            <a:endCxn id="5" idx="1"/>
          </p:cNvCxnSpPr>
          <p:nvPr/>
        </p:nvCxnSpPr>
        <p:spPr>
          <a:xfrm flipV="1">
            <a:off x="1668545" y="3160016"/>
            <a:ext cx="533871" cy="19453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494D18C0-E5D1-F6DE-727C-9711AD0D5282}"/>
              </a:ext>
            </a:extLst>
          </p:cNvPr>
          <p:cNvCxnSpPr>
            <a:cxnSpLocks/>
            <a:stCxn id="5" idx="3"/>
            <a:endCxn id="8" idx="1"/>
          </p:cNvCxnSpPr>
          <p:nvPr/>
        </p:nvCxnSpPr>
        <p:spPr>
          <a:xfrm flipV="1">
            <a:off x="3460253" y="3140563"/>
            <a:ext cx="656559" cy="19453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69BF5963-C343-F137-A624-C91A016A36AC}"/>
              </a:ext>
            </a:extLst>
          </p:cNvPr>
          <p:cNvCxnSpPr>
            <a:cxnSpLocks/>
            <a:stCxn id="17" idx="3"/>
            <a:endCxn id="14" idx="2"/>
          </p:cNvCxnSpPr>
          <p:nvPr/>
        </p:nvCxnSpPr>
        <p:spPr>
          <a:xfrm>
            <a:off x="10218939" y="5273420"/>
            <a:ext cx="794582" cy="0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47AEA0CD-069A-E340-793C-278806EA936A}"/>
              </a:ext>
            </a:extLst>
          </p:cNvPr>
          <p:cNvCxnSpPr>
            <a:cxnSpLocks/>
            <a:stCxn id="15" idx="3"/>
            <a:endCxn id="19" idx="1"/>
          </p:cNvCxnSpPr>
          <p:nvPr/>
        </p:nvCxnSpPr>
        <p:spPr>
          <a:xfrm>
            <a:off x="10218939" y="2871717"/>
            <a:ext cx="666001" cy="0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4" name="Connector: Elbow 33">
            <a:extLst>
              <a:ext uri="{FF2B5EF4-FFF2-40B4-BE49-F238E27FC236}">
                <a16:creationId xmlns:a16="http://schemas.microsoft.com/office/drawing/2014/main" id="{26A3EA9B-8978-4FD7-3AB4-C660F1755F66}"/>
              </a:ext>
            </a:extLst>
          </p:cNvPr>
          <p:cNvCxnSpPr>
            <a:stCxn id="8" idx="3"/>
            <a:endCxn id="10" idx="1"/>
          </p:cNvCxnSpPr>
          <p:nvPr/>
        </p:nvCxnSpPr>
        <p:spPr>
          <a:xfrm>
            <a:off x="5736589" y="3140563"/>
            <a:ext cx="817451" cy="2132857"/>
          </a:xfrm>
          <a:prstGeom prst="bentConnector3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5" name="Connector: Elbow 34">
            <a:extLst>
              <a:ext uri="{FF2B5EF4-FFF2-40B4-BE49-F238E27FC236}">
                <a16:creationId xmlns:a16="http://schemas.microsoft.com/office/drawing/2014/main" id="{2B1948B8-8CA6-2A75-5EB0-6B1A037836EA}"/>
              </a:ext>
            </a:extLst>
          </p:cNvPr>
          <p:cNvCxnSpPr>
            <a:cxnSpLocks/>
            <a:stCxn id="8" idx="3"/>
            <a:endCxn id="12" idx="1"/>
          </p:cNvCxnSpPr>
          <p:nvPr/>
        </p:nvCxnSpPr>
        <p:spPr>
          <a:xfrm flipV="1">
            <a:off x="5736589" y="2871717"/>
            <a:ext cx="817451" cy="268846"/>
          </a:xfrm>
          <a:prstGeom prst="bentConnector3">
            <a:avLst/>
          </a:prstGeom>
          <a:ln w="57150"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8" name="Connector: Elbow 37">
            <a:extLst>
              <a:ext uri="{FF2B5EF4-FFF2-40B4-BE49-F238E27FC236}">
                <a16:creationId xmlns:a16="http://schemas.microsoft.com/office/drawing/2014/main" id="{4506BDF4-0D4F-609E-FC2F-783A922A8DF3}"/>
              </a:ext>
            </a:extLst>
          </p:cNvPr>
          <p:cNvCxnSpPr>
            <a:cxnSpLocks/>
            <a:stCxn id="12" idx="3"/>
            <a:endCxn id="17" idx="1"/>
          </p:cNvCxnSpPr>
          <p:nvPr/>
        </p:nvCxnSpPr>
        <p:spPr>
          <a:xfrm>
            <a:off x="7949855" y="2871717"/>
            <a:ext cx="794582" cy="2401703"/>
          </a:xfrm>
          <a:prstGeom prst="bentConnector3">
            <a:avLst>
              <a:gd name="adj1" fmla="val 50000"/>
            </a:avLst>
          </a:prstGeom>
          <a:ln w="57150">
            <a:solidFill>
              <a:srgbClr val="FF0000"/>
            </a:solidFill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1" name="Connector: Elbow 40">
            <a:extLst>
              <a:ext uri="{FF2B5EF4-FFF2-40B4-BE49-F238E27FC236}">
                <a16:creationId xmlns:a16="http://schemas.microsoft.com/office/drawing/2014/main" id="{310E6840-299A-A35D-B51B-A6FC086D854B}"/>
              </a:ext>
            </a:extLst>
          </p:cNvPr>
          <p:cNvCxnSpPr>
            <a:cxnSpLocks/>
            <a:stCxn id="12" idx="3"/>
            <a:endCxn id="15" idx="1"/>
          </p:cNvCxnSpPr>
          <p:nvPr/>
        </p:nvCxnSpPr>
        <p:spPr>
          <a:xfrm>
            <a:off x="7949855" y="2871717"/>
            <a:ext cx="794582" cy="12700"/>
          </a:xfrm>
          <a:prstGeom prst="bentConnector3">
            <a:avLst>
              <a:gd name="adj1" fmla="val 50000"/>
            </a:avLst>
          </a:prstGeom>
          <a:ln w="57150"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4" name="Connector: Elbow 43">
            <a:extLst>
              <a:ext uri="{FF2B5EF4-FFF2-40B4-BE49-F238E27FC236}">
                <a16:creationId xmlns:a16="http://schemas.microsoft.com/office/drawing/2014/main" id="{9C65F937-EB13-2136-1365-E7E82E946B81}"/>
              </a:ext>
            </a:extLst>
          </p:cNvPr>
          <p:cNvCxnSpPr>
            <a:cxnSpLocks/>
            <a:stCxn id="10" idx="3"/>
            <a:endCxn id="14" idx="4"/>
          </p:cNvCxnSpPr>
          <p:nvPr/>
        </p:nvCxnSpPr>
        <p:spPr>
          <a:xfrm>
            <a:off x="7949855" y="5273420"/>
            <a:ext cx="3557736" cy="494070"/>
          </a:xfrm>
          <a:prstGeom prst="bentConnector4">
            <a:avLst>
              <a:gd name="adj1" fmla="val 6313"/>
              <a:gd name="adj2" fmla="val 212739"/>
            </a:avLst>
          </a:prstGeom>
          <a:ln w="57150">
            <a:solidFill>
              <a:srgbClr val="FF0000"/>
            </a:solidFill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2" name="Rectangle 61">
            <a:extLst>
              <a:ext uri="{FF2B5EF4-FFF2-40B4-BE49-F238E27FC236}">
                <a16:creationId xmlns:a16="http://schemas.microsoft.com/office/drawing/2014/main" id="{2C951F38-5F6D-CBF8-3387-82897DFF5F7B}"/>
              </a:ext>
            </a:extLst>
          </p:cNvPr>
          <p:cNvSpPr/>
          <p:nvPr/>
        </p:nvSpPr>
        <p:spPr>
          <a:xfrm>
            <a:off x="3652020" y="1770845"/>
            <a:ext cx="2236019" cy="3778376"/>
          </a:xfrm>
          <a:prstGeom prst="rect">
            <a:avLst/>
          </a:prstGeom>
          <a:noFill/>
          <a:ln w="762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608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5E43BF-F930-F387-58E0-38FB13AFB5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ARP Probe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47143A-44E9-93B6-BAAE-03A3DB1212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An </a:t>
            </a:r>
            <a:r>
              <a:rPr lang="en-US" dirty="0">
                <a:solidFill>
                  <a:schemeClr val="accent4"/>
                </a:solidFill>
              </a:rPr>
              <a:t>ARP probe</a:t>
            </a:r>
            <a:r>
              <a:rPr lang="en-US" dirty="0"/>
              <a:t> is when a host sends an ARP query for their own (potential) IP address</a:t>
            </a:r>
          </a:p>
          <a:p>
            <a:pPr lvl="1"/>
            <a:r>
              <a:rPr lang="en-US" dirty="0"/>
              <a:t>In this case, the sender’s network address is set to 0.0.0.0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If they receive no response, the IP address is not in use by any other host</a:t>
            </a:r>
          </a:p>
          <a:p>
            <a:pPr lvl="1"/>
            <a:r>
              <a:rPr lang="en-US" dirty="0"/>
              <a:t>Free to send a DHCP Request, claim the offered IP address</a:t>
            </a:r>
          </a:p>
          <a:p>
            <a:pPr lvl="1"/>
            <a:endParaRPr lang="en-US" dirty="0"/>
          </a:p>
          <a:p>
            <a:pPr marL="0" indent="0">
              <a:buNone/>
            </a:pPr>
            <a:r>
              <a:rPr lang="en-US" dirty="0"/>
              <a:t>If they receive a response, the IP address is already in use</a:t>
            </a:r>
          </a:p>
          <a:p>
            <a:pPr lvl="1"/>
            <a:r>
              <a:rPr lang="en-US" dirty="0"/>
              <a:t>Send a DHCP Decline, then send a new DHCP Discovery</a:t>
            </a:r>
          </a:p>
        </p:txBody>
      </p:sp>
    </p:spTree>
    <p:extLst>
      <p:ext uri="{BB962C8B-B14F-4D97-AF65-F5344CB8AC3E}">
        <p14:creationId xmlns:p14="http://schemas.microsoft.com/office/powerpoint/2010/main" val="21308624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D2FD345-AE5D-7B93-AA22-C0F15CD04E6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E097EE-357B-D9B4-6C88-A14E1AC889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ARP Probe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8E5F754-01AC-C453-0F2F-4EC3ABE379A3}"/>
              </a:ext>
            </a:extLst>
          </p:cNvPr>
          <p:cNvSpPr/>
          <p:nvPr/>
        </p:nvSpPr>
        <p:spPr>
          <a:xfrm>
            <a:off x="2763814" y="2846619"/>
            <a:ext cx="3658278" cy="38365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Hardware Type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28A620E-6886-7887-8FEF-010912F15A87}"/>
              </a:ext>
            </a:extLst>
          </p:cNvPr>
          <p:cNvSpPr/>
          <p:nvPr/>
        </p:nvSpPr>
        <p:spPr>
          <a:xfrm>
            <a:off x="6429107" y="2846616"/>
            <a:ext cx="3658278" cy="38365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Network Type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0C480A6-6EE1-2DE1-0797-39E85706789E}"/>
              </a:ext>
            </a:extLst>
          </p:cNvPr>
          <p:cNvSpPr/>
          <p:nvPr/>
        </p:nvSpPr>
        <p:spPr>
          <a:xfrm>
            <a:off x="2464368" y="2356732"/>
            <a:ext cx="598893" cy="60290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3A88EC0-48E5-8465-AFE6-AA84C2B7B8B9}"/>
              </a:ext>
            </a:extLst>
          </p:cNvPr>
          <p:cNvSpPr/>
          <p:nvPr/>
        </p:nvSpPr>
        <p:spPr>
          <a:xfrm>
            <a:off x="4271752" y="2356732"/>
            <a:ext cx="598893" cy="60290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8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9842F52-4C0B-FF67-3A2C-E0A0C64698AD}"/>
              </a:ext>
            </a:extLst>
          </p:cNvPr>
          <p:cNvSpPr/>
          <p:nvPr/>
        </p:nvSpPr>
        <p:spPr>
          <a:xfrm>
            <a:off x="6129662" y="2356732"/>
            <a:ext cx="598893" cy="60290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16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7BAC922-6FE3-529A-EAC6-36453FF087F9}"/>
              </a:ext>
            </a:extLst>
          </p:cNvPr>
          <p:cNvSpPr/>
          <p:nvPr/>
        </p:nvSpPr>
        <p:spPr>
          <a:xfrm>
            <a:off x="9787939" y="2356730"/>
            <a:ext cx="598893" cy="60290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31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C45C04A-3B75-043F-F6C4-8A4F58ED6BB5}"/>
              </a:ext>
            </a:extLst>
          </p:cNvPr>
          <p:cNvSpPr/>
          <p:nvPr/>
        </p:nvSpPr>
        <p:spPr>
          <a:xfrm>
            <a:off x="2763815" y="3230271"/>
            <a:ext cx="1810757" cy="38365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Hdwr</a:t>
            </a:r>
            <a:r>
              <a:rPr lang="en-US" dirty="0"/>
              <a:t>. </a:t>
            </a:r>
            <a:r>
              <a:rPr lang="en-US" dirty="0" err="1"/>
              <a:t>Addr</a:t>
            </a:r>
            <a:r>
              <a:rPr lang="en-US" dirty="0"/>
              <a:t>. Len.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7400834-7417-7999-29A5-F904A71C687A}"/>
              </a:ext>
            </a:extLst>
          </p:cNvPr>
          <p:cNvSpPr/>
          <p:nvPr/>
        </p:nvSpPr>
        <p:spPr>
          <a:xfrm>
            <a:off x="4581587" y="3230273"/>
            <a:ext cx="1840505" cy="38365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Net. </a:t>
            </a:r>
            <a:r>
              <a:rPr lang="en-US" dirty="0" err="1"/>
              <a:t>Addr</a:t>
            </a:r>
            <a:r>
              <a:rPr lang="en-US" dirty="0"/>
              <a:t>. Len.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30AB9078-9696-8A65-1998-6E4E82B94304}"/>
              </a:ext>
            </a:extLst>
          </p:cNvPr>
          <p:cNvSpPr/>
          <p:nvPr/>
        </p:nvSpPr>
        <p:spPr>
          <a:xfrm>
            <a:off x="6422092" y="3230270"/>
            <a:ext cx="3665293" cy="38365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Operation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DB1915C-B262-02E4-E032-6A814C1140DB}"/>
              </a:ext>
            </a:extLst>
          </p:cNvPr>
          <p:cNvSpPr/>
          <p:nvPr/>
        </p:nvSpPr>
        <p:spPr>
          <a:xfrm>
            <a:off x="2763812" y="3613922"/>
            <a:ext cx="7323571" cy="38365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Sender Hardware </a:t>
            </a:r>
            <a:r>
              <a:rPr lang="en-US" sz="2400" dirty="0" err="1"/>
              <a:t>Addr</a:t>
            </a:r>
            <a:r>
              <a:rPr lang="en-US" sz="2400" dirty="0"/>
              <a:t>.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58577A2D-DDE9-CFBE-A9A4-28429ACBEBA2}"/>
              </a:ext>
            </a:extLst>
          </p:cNvPr>
          <p:cNvSpPr/>
          <p:nvPr/>
        </p:nvSpPr>
        <p:spPr>
          <a:xfrm>
            <a:off x="6429104" y="3997574"/>
            <a:ext cx="3658279" cy="38365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Sender Network </a:t>
            </a:r>
            <a:r>
              <a:rPr lang="en-US" sz="2400" dirty="0" err="1"/>
              <a:t>Addr</a:t>
            </a:r>
            <a:r>
              <a:rPr lang="en-US" sz="2400" dirty="0"/>
              <a:t>.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37A12DE1-D44B-E2E8-279E-53D7DD14144C}"/>
              </a:ext>
            </a:extLst>
          </p:cNvPr>
          <p:cNvSpPr/>
          <p:nvPr/>
        </p:nvSpPr>
        <p:spPr>
          <a:xfrm>
            <a:off x="2765634" y="4381226"/>
            <a:ext cx="3656455" cy="38365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Sender Network </a:t>
            </a:r>
            <a:r>
              <a:rPr lang="en-US" sz="2400" dirty="0" err="1"/>
              <a:t>Addr</a:t>
            </a:r>
            <a:r>
              <a:rPr lang="en-US" sz="2400" dirty="0"/>
              <a:t>. 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BF836F72-DDC6-DD7B-CE74-E67C6382591A}"/>
              </a:ext>
            </a:extLst>
          </p:cNvPr>
          <p:cNvSpPr/>
          <p:nvPr/>
        </p:nvSpPr>
        <p:spPr>
          <a:xfrm>
            <a:off x="2763811" y="3995478"/>
            <a:ext cx="3658278" cy="38365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Sender Hardware </a:t>
            </a:r>
            <a:r>
              <a:rPr lang="en-US" sz="2400" dirty="0" err="1"/>
              <a:t>Addr</a:t>
            </a:r>
            <a:r>
              <a:rPr lang="en-US" sz="2400" dirty="0"/>
              <a:t>.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F8E0DFE3-E30A-1300-74CE-0F85C1F86054}"/>
              </a:ext>
            </a:extLst>
          </p:cNvPr>
          <p:cNvSpPr/>
          <p:nvPr/>
        </p:nvSpPr>
        <p:spPr>
          <a:xfrm>
            <a:off x="6428970" y="4379130"/>
            <a:ext cx="3656455" cy="38365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Target Hardware </a:t>
            </a:r>
            <a:r>
              <a:rPr lang="en-US" sz="2400" dirty="0" err="1"/>
              <a:t>Addr</a:t>
            </a:r>
            <a:r>
              <a:rPr lang="en-US" sz="2400" dirty="0"/>
              <a:t>.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751A999E-692F-2FD0-A008-25BFCBB97B46}"/>
              </a:ext>
            </a:extLst>
          </p:cNvPr>
          <p:cNvSpPr/>
          <p:nvPr/>
        </p:nvSpPr>
        <p:spPr>
          <a:xfrm>
            <a:off x="2760303" y="4760683"/>
            <a:ext cx="7323572" cy="38365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Target Hardware </a:t>
            </a:r>
            <a:r>
              <a:rPr lang="en-US" sz="2400" dirty="0" err="1"/>
              <a:t>Addr</a:t>
            </a:r>
            <a:r>
              <a:rPr lang="en-US" sz="2400" dirty="0"/>
              <a:t>.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71E2AA90-30C6-BB59-CD2E-418FADA182D9}"/>
              </a:ext>
            </a:extLst>
          </p:cNvPr>
          <p:cNvSpPr/>
          <p:nvPr/>
        </p:nvSpPr>
        <p:spPr>
          <a:xfrm>
            <a:off x="2765634" y="5140840"/>
            <a:ext cx="7323571" cy="38365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Target Network </a:t>
            </a:r>
            <a:r>
              <a:rPr lang="en-US" sz="2400" dirty="0" err="1"/>
              <a:t>Addr</a:t>
            </a:r>
            <a:r>
              <a:rPr lang="en-US" sz="2400" dirty="0"/>
              <a:t>.</a:t>
            </a:r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AC815159-96B1-E34F-F73D-5087C2BBEFB2}"/>
              </a:ext>
            </a:extLst>
          </p:cNvPr>
          <p:cNvCxnSpPr>
            <a:cxnSpLocks/>
            <a:stCxn id="19" idx="3"/>
          </p:cNvCxnSpPr>
          <p:nvPr/>
        </p:nvCxnSpPr>
        <p:spPr>
          <a:xfrm>
            <a:off x="10087383" y="3805748"/>
            <a:ext cx="536412" cy="0"/>
          </a:xfrm>
          <a:prstGeom prst="straightConnector1">
            <a:avLst/>
          </a:prstGeom>
          <a:ln w="5715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E93797FE-35C7-7FB5-B6DE-AE80FD256614}"/>
              </a:ext>
            </a:extLst>
          </p:cNvPr>
          <p:cNvCxnSpPr>
            <a:cxnSpLocks/>
          </p:cNvCxnSpPr>
          <p:nvPr/>
        </p:nvCxnSpPr>
        <p:spPr>
          <a:xfrm>
            <a:off x="10087383" y="4187304"/>
            <a:ext cx="536412" cy="0"/>
          </a:xfrm>
          <a:prstGeom prst="straightConnector1">
            <a:avLst/>
          </a:prstGeom>
          <a:ln w="5715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7AC89682-6185-13D3-3C6C-9376C0B790C0}"/>
              </a:ext>
            </a:extLst>
          </p:cNvPr>
          <p:cNvCxnSpPr>
            <a:cxnSpLocks/>
          </p:cNvCxnSpPr>
          <p:nvPr/>
        </p:nvCxnSpPr>
        <p:spPr>
          <a:xfrm>
            <a:off x="10087383" y="4570049"/>
            <a:ext cx="536412" cy="0"/>
          </a:xfrm>
          <a:prstGeom prst="straightConnector1">
            <a:avLst/>
          </a:prstGeom>
          <a:ln w="5715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Rectangle 2">
            <a:extLst>
              <a:ext uri="{FF2B5EF4-FFF2-40B4-BE49-F238E27FC236}">
                <a16:creationId xmlns:a16="http://schemas.microsoft.com/office/drawing/2014/main" id="{219F4A9C-3374-EFF3-B9F8-81016F3C7E27}"/>
              </a:ext>
            </a:extLst>
          </p:cNvPr>
          <p:cNvSpPr/>
          <p:nvPr/>
        </p:nvSpPr>
        <p:spPr>
          <a:xfrm>
            <a:off x="2762056" y="2846616"/>
            <a:ext cx="3658278" cy="383652"/>
          </a:xfrm>
          <a:prstGeom prst="rect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1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5DB1A1F-1DA6-4BAA-941A-8612D395A649}"/>
              </a:ext>
            </a:extLst>
          </p:cNvPr>
          <p:cNvSpPr/>
          <p:nvPr/>
        </p:nvSpPr>
        <p:spPr>
          <a:xfrm>
            <a:off x="6427349" y="2846613"/>
            <a:ext cx="3658278" cy="383652"/>
          </a:xfrm>
          <a:prstGeom prst="rect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0x0800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72E812D-4D44-88C4-C220-BDE7616C05B4}"/>
              </a:ext>
            </a:extLst>
          </p:cNvPr>
          <p:cNvSpPr/>
          <p:nvPr/>
        </p:nvSpPr>
        <p:spPr>
          <a:xfrm>
            <a:off x="2762057" y="3230268"/>
            <a:ext cx="1810757" cy="383652"/>
          </a:xfrm>
          <a:prstGeom prst="rect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6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2A3805C-77F0-0D0F-5564-5DDBEAD91357}"/>
              </a:ext>
            </a:extLst>
          </p:cNvPr>
          <p:cNvSpPr/>
          <p:nvPr/>
        </p:nvSpPr>
        <p:spPr>
          <a:xfrm>
            <a:off x="4579829" y="3230270"/>
            <a:ext cx="1840505" cy="383652"/>
          </a:xfrm>
          <a:prstGeom prst="rect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4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33A3CC-59DD-EF5D-A1FA-2CF932829E4D}"/>
              </a:ext>
            </a:extLst>
          </p:cNvPr>
          <p:cNvSpPr/>
          <p:nvPr/>
        </p:nvSpPr>
        <p:spPr>
          <a:xfrm>
            <a:off x="6420334" y="3230267"/>
            <a:ext cx="3665293" cy="383652"/>
          </a:xfrm>
          <a:prstGeom prst="rect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1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E4E7FD5-F02D-869A-FD13-C90D851DCEE0}"/>
              </a:ext>
            </a:extLst>
          </p:cNvPr>
          <p:cNvSpPr/>
          <p:nvPr/>
        </p:nvSpPr>
        <p:spPr>
          <a:xfrm>
            <a:off x="2762054" y="3613919"/>
            <a:ext cx="7323571" cy="383652"/>
          </a:xfrm>
          <a:prstGeom prst="rect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[Your MAC Address…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26F2BC0-8DCE-D47E-E936-AD40E0A1CD3F}"/>
              </a:ext>
            </a:extLst>
          </p:cNvPr>
          <p:cNvSpPr/>
          <p:nvPr/>
        </p:nvSpPr>
        <p:spPr>
          <a:xfrm>
            <a:off x="6427346" y="3997571"/>
            <a:ext cx="3658279" cy="383652"/>
          </a:xfrm>
          <a:prstGeom prst="rect">
            <a:avLst/>
          </a:prstGeom>
        </p:spPr>
        <p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0.0.0.0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BB528D58-259D-9A29-54BC-B3FFA4880DC5}"/>
              </a:ext>
            </a:extLst>
          </p:cNvPr>
          <p:cNvSpPr/>
          <p:nvPr/>
        </p:nvSpPr>
        <p:spPr>
          <a:xfrm>
            <a:off x="2763876" y="4381223"/>
            <a:ext cx="3656455" cy="383652"/>
          </a:xfrm>
          <a:prstGeom prst="rect">
            <a:avLst/>
          </a:prstGeom>
        </p:spPr>
        <p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F3669C3A-60E8-26A3-E391-0C6F7A426FE5}"/>
              </a:ext>
            </a:extLst>
          </p:cNvPr>
          <p:cNvSpPr/>
          <p:nvPr/>
        </p:nvSpPr>
        <p:spPr>
          <a:xfrm>
            <a:off x="2762053" y="3995475"/>
            <a:ext cx="3658278" cy="383652"/>
          </a:xfrm>
          <a:prstGeom prst="rect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…]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1807AE30-75C0-3D25-4197-326B71FAE742}"/>
              </a:ext>
            </a:extLst>
          </p:cNvPr>
          <p:cNvSpPr/>
          <p:nvPr/>
        </p:nvSpPr>
        <p:spPr>
          <a:xfrm>
            <a:off x="2754973" y="5138741"/>
            <a:ext cx="7323571" cy="38365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Target Network </a:t>
            </a:r>
            <a:r>
              <a:rPr lang="en-US" sz="2400" dirty="0" err="1"/>
              <a:t>Addr</a:t>
            </a:r>
            <a:r>
              <a:rPr lang="en-US" sz="2400" dirty="0"/>
              <a:t>.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3AE48B40-7A8A-AC32-FC6B-8AC4CC453766}"/>
              </a:ext>
            </a:extLst>
          </p:cNvPr>
          <p:cNvSpPr/>
          <p:nvPr/>
        </p:nvSpPr>
        <p:spPr>
          <a:xfrm>
            <a:off x="2754973" y="5131475"/>
            <a:ext cx="7326946" cy="383652"/>
          </a:xfrm>
          <a:prstGeom prst="rect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[IP Address Offered by DHCP]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227AA70C-759D-D5FB-5EC7-F8C849B91DED}"/>
              </a:ext>
            </a:extLst>
          </p:cNvPr>
          <p:cNvSpPr/>
          <p:nvPr/>
        </p:nvSpPr>
        <p:spPr>
          <a:xfrm>
            <a:off x="6427012" y="4390588"/>
            <a:ext cx="3656455" cy="383652"/>
          </a:xfrm>
          <a:prstGeom prst="rect">
            <a:avLst/>
          </a:prstGeom>
        </p:spPr>
        <p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FF:FF:FF:FF:FF:FF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43C797E3-AA7E-4BB4-8940-8594AC87497A}"/>
              </a:ext>
            </a:extLst>
          </p:cNvPr>
          <p:cNvSpPr/>
          <p:nvPr/>
        </p:nvSpPr>
        <p:spPr>
          <a:xfrm>
            <a:off x="2758345" y="4772141"/>
            <a:ext cx="7323572" cy="383652"/>
          </a:xfrm>
          <a:prstGeom prst="rect">
            <a:avLst/>
          </a:prstGeom>
        </p:spPr>
        <p:style>
          <a:lnRef idx="2">
            <a:schemeClr val="accent5">
              <a:shade val="15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C8F47A1C-898B-BA9D-411E-738AA87E9694}"/>
              </a:ext>
            </a:extLst>
          </p:cNvPr>
          <p:cNvCxnSpPr>
            <a:cxnSpLocks/>
          </p:cNvCxnSpPr>
          <p:nvPr/>
        </p:nvCxnSpPr>
        <p:spPr>
          <a:xfrm>
            <a:off x="2291443" y="4187301"/>
            <a:ext cx="470610" cy="0"/>
          </a:xfrm>
          <a:prstGeom prst="straightConnector1">
            <a:avLst/>
          </a:prstGeom>
          <a:ln w="5715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926DF05F-7FC1-251D-D573-038B6659B15C}"/>
              </a:ext>
            </a:extLst>
          </p:cNvPr>
          <p:cNvCxnSpPr>
            <a:cxnSpLocks/>
          </p:cNvCxnSpPr>
          <p:nvPr/>
        </p:nvCxnSpPr>
        <p:spPr>
          <a:xfrm>
            <a:off x="2291443" y="4570049"/>
            <a:ext cx="472433" cy="3000"/>
          </a:xfrm>
          <a:prstGeom prst="straightConnector1">
            <a:avLst/>
          </a:prstGeom>
          <a:ln w="5715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ECAB9BB2-58CD-A2E2-89B2-3234360474F3}"/>
              </a:ext>
            </a:extLst>
          </p:cNvPr>
          <p:cNvCxnSpPr>
            <a:cxnSpLocks/>
          </p:cNvCxnSpPr>
          <p:nvPr/>
        </p:nvCxnSpPr>
        <p:spPr>
          <a:xfrm>
            <a:off x="2291443" y="4963967"/>
            <a:ext cx="466902" cy="0"/>
          </a:xfrm>
          <a:prstGeom prst="straightConnector1">
            <a:avLst/>
          </a:prstGeom>
          <a:ln w="5715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596670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FD6E3AC-13E8-3E42-9AA2-4F57AA8A41A9}"/>
              </a:ext>
            </a:extLst>
          </p:cNvPr>
          <p:cNvSpPr/>
          <p:nvPr/>
        </p:nvSpPr>
        <p:spPr>
          <a:xfrm>
            <a:off x="2275201" y="1778654"/>
            <a:ext cx="857458" cy="3836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Version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998D105-402C-0A36-5EC0-07C4C520E7A6}"/>
              </a:ext>
            </a:extLst>
          </p:cNvPr>
          <p:cNvSpPr/>
          <p:nvPr/>
        </p:nvSpPr>
        <p:spPr>
          <a:xfrm>
            <a:off x="3132660" y="1778652"/>
            <a:ext cx="949925" cy="3836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/>
              <a:t>HLen</a:t>
            </a:r>
            <a:endParaRPr lang="en-US" sz="2400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AB232BC-CDA4-E698-420F-3AA61DB98304}"/>
              </a:ext>
            </a:extLst>
          </p:cNvPr>
          <p:cNvSpPr/>
          <p:nvPr/>
        </p:nvSpPr>
        <p:spPr>
          <a:xfrm>
            <a:off x="4082584" y="1778654"/>
            <a:ext cx="1857910" cy="3836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DSCP/ECN</a:t>
            </a:r>
            <a:endParaRPr lang="en-US" sz="2400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D133CB6-A7FD-5E05-A0EB-47154287F521}"/>
              </a:ext>
            </a:extLst>
          </p:cNvPr>
          <p:cNvSpPr/>
          <p:nvPr/>
        </p:nvSpPr>
        <p:spPr>
          <a:xfrm>
            <a:off x="5940494" y="1778651"/>
            <a:ext cx="3658278" cy="3836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Datagram Length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2A6FD4E-3921-B5BE-0DB7-F1124BF14250}"/>
              </a:ext>
            </a:extLst>
          </p:cNvPr>
          <p:cNvSpPr/>
          <p:nvPr/>
        </p:nvSpPr>
        <p:spPr>
          <a:xfrm>
            <a:off x="1975755" y="1288767"/>
            <a:ext cx="598893" cy="60290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730C586-512F-6DF7-2478-8A9389C301AE}"/>
              </a:ext>
            </a:extLst>
          </p:cNvPr>
          <p:cNvSpPr/>
          <p:nvPr/>
        </p:nvSpPr>
        <p:spPr>
          <a:xfrm>
            <a:off x="3783139" y="1288767"/>
            <a:ext cx="598893" cy="60290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8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0FEABCD-F74B-7289-6B7D-651B49D75CDB}"/>
              </a:ext>
            </a:extLst>
          </p:cNvPr>
          <p:cNvSpPr/>
          <p:nvPr/>
        </p:nvSpPr>
        <p:spPr>
          <a:xfrm>
            <a:off x="5641049" y="1288767"/>
            <a:ext cx="598893" cy="60290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16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314576B-D092-6FE1-7E76-A32265A4E349}"/>
              </a:ext>
            </a:extLst>
          </p:cNvPr>
          <p:cNvSpPr/>
          <p:nvPr/>
        </p:nvSpPr>
        <p:spPr>
          <a:xfrm>
            <a:off x="7509234" y="1288766"/>
            <a:ext cx="598893" cy="60290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24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A132E7A-41A8-A412-219D-DC78139D99A2}"/>
              </a:ext>
            </a:extLst>
          </p:cNvPr>
          <p:cNvSpPr/>
          <p:nvPr/>
        </p:nvSpPr>
        <p:spPr>
          <a:xfrm>
            <a:off x="9299326" y="1288765"/>
            <a:ext cx="598893" cy="60290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31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B62E978-DDD6-7743-DA6B-52AB5BBDD429}"/>
              </a:ext>
            </a:extLst>
          </p:cNvPr>
          <p:cNvSpPr/>
          <p:nvPr/>
        </p:nvSpPr>
        <p:spPr>
          <a:xfrm>
            <a:off x="2833214" y="1288767"/>
            <a:ext cx="598893" cy="60290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FF0424E-5C2C-9F96-90C3-401AE5A29B24}"/>
              </a:ext>
            </a:extLst>
          </p:cNvPr>
          <p:cNvSpPr/>
          <p:nvPr/>
        </p:nvSpPr>
        <p:spPr>
          <a:xfrm>
            <a:off x="4693833" y="1288764"/>
            <a:ext cx="598893" cy="60290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12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B6E7387-F383-BD6D-563F-46BBEA243470}"/>
              </a:ext>
            </a:extLst>
          </p:cNvPr>
          <p:cNvSpPr/>
          <p:nvPr/>
        </p:nvSpPr>
        <p:spPr>
          <a:xfrm>
            <a:off x="6377120" y="1288767"/>
            <a:ext cx="598893" cy="60290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19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1B8346A-AB7F-D5AD-FC0D-3DD5E9C7226C}"/>
              </a:ext>
            </a:extLst>
          </p:cNvPr>
          <p:cNvSpPr/>
          <p:nvPr/>
        </p:nvSpPr>
        <p:spPr>
          <a:xfrm>
            <a:off x="2275202" y="2162306"/>
            <a:ext cx="3665293" cy="3836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Identifier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AB777466-AD65-F01E-F80B-1D697BFA539F}"/>
              </a:ext>
            </a:extLst>
          </p:cNvPr>
          <p:cNvSpPr/>
          <p:nvPr/>
        </p:nvSpPr>
        <p:spPr>
          <a:xfrm>
            <a:off x="5940494" y="2162308"/>
            <a:ext cx="729974" cy="3836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Flags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AD757D5D-978A-080F-999D-C6033223229F}"/>
              </a:ext>
            </a:extLst>
          </p:cNvPr>
          <p:cNvSpPr/>
          <p:nvPr/>
        </p:nvSpPr>
        <p:spPr>
          <a:xfrm>
            <a:off x="6676565" y="2162305"/>
            <a:ext cx="2922207" cy="3836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Offset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B3EBD44-566B-D3EE-A7C5-44D880608523}"/>
              </a:ext>
            </a:extLst>
          </p:cNvPr>
          <p:cNvSpPr/>
          <p:nvPr/>
        </p:nvSpPr>
        <p:spPr>
          <a:xfrm>
            <a:off x="2275200" y="2545957"/>
            <a:ext cx="1807384" cy="3836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TTL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9067A017-A3DA-3891-E7AE-F500E4B1C72E}"/>
              </a:ext>
            </a:extLst>
          </p:cNvPr>
          <p:cNvSpPr/>
          <p:nvPr/>
        </p:nvSpPr>
        <p:spPr>
          <a:xfrm>
            <a:off x="4082583" y="2545957"/>
            <a:ext cx="1857910" cy="3836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Protocol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CAC2F48E-914E-1F41-9F69-19564CBBB2A0}"/>
              </a:ext>
            </a:extLst>
          </p:cNvPr>
          <p:cNvSpPr/>
          <p:nvPr/>
        </p:nvSpPr>
        <p:spPr>
          <a:xfrm>
            <a:off x="5940493" y="2545954"/>
            <a:ext cx="3658278" cy="3836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Checksum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67A67EDA-9727-6980-5A0D-45FA349923F0}"/>
              </a:ext>
            </a:extLst>
          </p:cNvPr>
          <p:cNvSpPr/>
          <p:nvPr/>
        </p:nvSpPr>
        <p:spPr>
          <a:xfrm>
            <a:off x="2271825" y="2929609"/>
            <a:ext cx="7326946" cy="3836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Source IP Address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9FBBC000-F7C9-6A14-07C6-BA2C9B55758F}"/>
              </a:ext>
            </a:extLst>
          </p:cNvPr>
          <p:cNvSpPr/>
          <p:nvPr/>
        </p:nvSpPr>
        <p:spPr>
          <a:xfrm>
            <a:off x="2277021" y="3313261"/>
            <a:ext cx="7326946" cy="3836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Destination IP Address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05E26BFF-3717-85A2-64AE-54B800DF522F}"/>
              </a:ext>
            </a:extLst>
          </p:cNvPr>
          <p:cNvSpPr txBox="1"/>
          <p:nvPr/>
        </p:nvSpPr>
        <p:spPr>
          <a:xfrm>
            <a:off x="1878818" y="58481"/>
            <a:ext cx="3497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0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4F36DD8C-356A-1206-2F0A-588FA5218344}"/>
              </a:ext>
            </a:extLst>
          </p:cNvPr>
          <p:cNvSpPr txBox="1"/>
          <p:nvPr/>
        </p:nvSpPr>
        <p:spPr>
          <a:xfrm>
            <a:off x="4762670" y="58480"/>
            <a:ext cx="5148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48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B9EBA61C-642F-9877-25F6-3195553BE02B}"/>
              </a:ext>
            </a:extLst>
          </p:cNvPr>
          <p:cNvSpPr txBox="1"/>
          <p:nvPr/>
        </p:nvSpPr>
        <p:spPr>
          <a:xfrm>
            <a:off x="7769023" y="58480"/>
            <a:ext cx="5148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96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27B6E070-A666-AC69-D111-BA2AA076F587}"/>
              </a:ext>
            </a:extLst>
          </p:cNvPr>
          <p:cNvSpPr/>
          <p:nvPr/>
        </p:nvSpPr>
        <p:spPr>
          <a:xfrm>
            <a:off x="2053706" y="445098"/>
            <a:ext cx="2986380" cy="3836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Source MAC Address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AE62EEF4-5E12-7747-6DA7-5CE12DF0B497}"/>
              </a:ext>
            </a:extLst>
          </p:cNvPr>
          <p:cNvSpPr/>
          <p:nvPr/>
        </p:nvSpPr>
        <p:spPr>
          <a:xfrm>
            <a:off x="5040086" y="445094"/>
            <a:ext cx="2986380" cy="3836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/>
              <a:t>Dest</a:t>
            </a:r>
            <a:r>
              <a:rPr lang="en-US" sz="2400" dirty="0"/>
              <a:t>. MAC Address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072387CB-1D7C-DFE8-68D2-DBF196E08175}"/>
              </a:ext>
            </a:extLst>
          </p:cNvPr>
          <p:cNvSpPr/>
          <p:nvPr/>
        </p:nvSpPr>
        <p:spPr>
          <a:xfrm>
            <a:off x="8046439" y="445094"/>
            <a:ext cx="1696276" cy="3836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Frame Len.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CBCA8AAB-AB30-CA7A-D6A5-CA8452AAFD7B}"/>
              </a:ext>
            </a:extLst>
          </p:cNvPr>
          <p:cNvSpPr txBox="1"/>
          <p:nvPr/>
        </p:nvSpPr>
        <p:spPr>
          <a:xfrm>
            <a:off x="9402718" y="58479"/>
            <a:ext cx="6799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112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F7D9F3A4-F4CC-C275-D06A-62D3E6BA34B0}"/>
              </a:ext>
            </a:extLst>
          </p:cNvPr>
          <p:cNvSpPr/>
          <p:nvPr/>
        </p:nvSpPr>
        <p:spPr>
          <a:xfrm>
            <a:off x="5940494" y="4625113"/>
            <a:ext cx="3658278" cy="3836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Destination Port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3304AAC3-715D-D9C7-5F38-18A7A1490ABB}"/>
              </a:ext>
            </a:extLst>
          </p:cNvPr>
          <p:cNvSpPr/>
          <p:nvPr/>
        </p:nvSpPr>
        <p:spPr>
          <a:xfrm>
            <a:off x="1975755" y="4135229"/>
            <a:ext cx="598893" cy="60290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53AD16BE-8A12-158A-74B7-2B49D54877ED}"/>
              </a:ext>
            </a:extLst>
          </p:cNvPr>
          <p:cNvSpPr/>
          <p:nvPr/>
        </p:nvSpPr>
        <p:spPr>
          <a:xfrm>
            <a:off x="5641049" y="4135229"/>
            <a:ext cx="598893" cy="60290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16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C48903FC-56F3-8417-4BBF-61797790D644}"/>
              </a:ext>
            </a:extLst>
          </p:cNvPr>
          <p:cNvSpPr/>
          <p:nvPr/>
        </p:nvSpPr>
        <p:spPr>
          <a:xfrm>
            <a:off x="9299326" y="4135227"/>
            <a:ext cx="598893" cy="60290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31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33321B6C-5218-020D-657D-B84AF27544D3}"/>
              </a:ext>
            </a:extLst>
          </p:cNvPr>
          <p:cNvSpPr/>
          <p:nvPr/>
        </p:nvSpPr>
        <p:spPr>
          <a:xfrm>
            <a:off x="2275201" y="4624158"/>
            <a:ext cx="3665293" cy="3836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Source Port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BD048A30-C622-6E9E-5C7F-959F186E2BFF}"/>
              </a:ext>
            </a:extLst>
          </p:cNvPr>
          <p:cNvSpPr/>
          <p:nvPr/>
        </p:nvSpPr>
        <p:spPr>
          <a:xfrm>
            <a:off x="5940495" y="5007807"/>
            <a:ext cx="3658278" cy="3836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Checksum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080F70B7-FEA9-1A14-5410-2ED7C3F52057}"/>
              </a:ext>
            </a:extLst>
          </p:cNvPr>
          <p:cNvSpPr/>
          <p:nvPr/>
        </p:nvSpPr>
        <p:spPr>
          <a:xfrm>
            <a:off x="2278713" y="5011999"/>
            <a:ext cx="3661783" cy="3836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Length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356C6635-582A-A106-262B-B093C77F671A}"/>
              </a:ext>
            </a:extLst>
          </p:cNvPr>
          <p:cNvSpPr/>
          <p:nvPr/>
        </p:nvSpPr>
        <p:spPr>
          <a:xfrm>
            <a:off x="2907029" y="4135226"/>
            <a:ext cx="598893" cy="60290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3EF29375-2500-0097-592C-60F9B1908449}"/>
              </a:ext>
            </a:extLst>
          </p:cNvPr>
          <p:cNvSpPr txBox="1"/>
          <p:nvPr/>
        </p:nvSpPr>
        <p:spPr>
          <a:xfrm>
            <a:off x="225818" y="221421"/>
            <a:ext cx="139172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Ethernet</a:t>
            </a:r>
          </a:p>
          <a:p>
            <a:r>
              <a:rPr lang="en-US" sz="2400" b="1" dirty="0"/>
              <a:t>Header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0AA671F6-386E-716D-9621-5987D0C89519}"/>
              </a:ext>
            </a:extLst>
          </p:cNvPr>
          <p:cNvSpPr txBox="1"/>
          <p:nvPr/>
        </p:nvSpPr>
        <p:spPr>
          <a:xfrm>
            <a:off x="225818" y="2354131"/>
            <a:ext cx="121700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IPv4</a:t>
            </a:r>
          </a:p>
          <a:p>
            <a:r>
              <a:rPr lang="en-US" sz="2400" b="1" dirty="0"/>
              <a:t>Header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DF5C935A-C77F-0143-FB47-A962A7425116}"/>
              </a:ext>
            </a:extLst>
          </p:cNvPr>
          <p:cNvSpPr txBox="1"/>
          <p:nvPr/>
        </p:nvSpPr>
        <p:spPr>
          <a:xfrm>
            <a:off x="225818" y="4624155"/>
            <a:ext cx="121700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UDP</a:t>
            </a:r>
          </a:p>
          <a:p>
            <a:r>
              <a:rPr lang="en-US" sz="2400" b="1" dirty="0"/>
              <a:t>Header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66B505DA-4C03-0E37-9C4E-FD84F1C4B5DB}"/>
              </a:ext>
            </a:extLst>
          </p:cNvPr>
          <p:cNvSpPr/>
          <p:nvPr/>
        </p:nvSpPr>
        <p:spPr>
          <a:xfrm>
            <a:off x="2275199" y="1778651"/>
            <a:ext cx="857458" cy="383652"/>
          </a:xfrm>
          <a:prstGeom prst="rect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4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DD54C161-BB65-EFFB-2CA7-BA405CBFF12B}"/>
              </a:ext>
            </a:extLst>
          </p:cNvPr>
          <p:cNvSpPr/>
          <p:nvPr/>
        </p:nvSpPr>
        <p:spPr>
          <a:xfrm>
            <a:off x="3132658" y="1778649"/>
            <a:ext cx="949925" cy="383652"/>
          </a:xfrm>
          <a:prstGeom prst="rect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5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B8D14EE8-C47C-7398-5A9A-FD055EE5002B}"/>
              </a:ext>
            </a:extLst>
          </p:cNvPr>
          <p:cNvSpPr/>
          <p:nvPr/>
        </p:nvSpPr>
        <p:spPr>
          <a:xfrm>
            <a:off x="4082582" y="1778651"/>
            <a:ext cx="1857910" cy="383652"/>
          </a:xfrm>
          <a:prstGeom prst="rect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0</a:t>
            </a:r>
            <a:endParaRPr lang="en-US" sz="2400" dirty="0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32C3C9CD-0E3C-F104-F77C-30824A67D2CD}"/>
              </a:ext>
            </a:extLst>
          </p:cNvPr>
          <p:cNvSpPr/>
          <p:nvPr/>
        </p:nvSpPr>
        <p:spPr>
          <a:xfrm>
            <a:off x="2275200" y="2162303"/>
            <a:ext cx="3665293" cy="383652"/>
          </a:xfrm>
          <a:prstGeom prst="rect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0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C45125E4-4EEC-8C49-C711-2417C2FA5BCC}"/>
              </a:ext>
            </a:extLst>
          </p:cNvPr>
          <p:cNvSpPr/>
          <p:nvPr/>
        </p:nvSpPr>
        <p:spPr>
          <a:xfrm>
            <a:off x="5940492" y="2162305"/>
            <a:ext cx="729974" cy="383652"/>
          </a:xfrm>
          <a:prstGeom prst="rect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0</a:t>
            </a: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71C04428-783D-F764-75C7-0EE06BA2D1F8}"/>
              </a:ext>
            </a:extLst>
          </p:cNvPr>
          <p:cNvSpPr/>
          <p:nvPr/>
        </p:nvSpPr>
        <p:spPr>
          <a:xfrm>
            <a:off x="6676563" y="2162302"/>
            <a:ext cx="2922207" cy="383652"/>
          </a:xfrm>
          <a:prstGeom prst="rect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0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0CED026D-4462-A721-D434-54A09219FC85}"/>
              </a:ext>
            </a:extLst>
          </p:cNvPr>
          <p:cNvSpPr/>
          <p:nvPr/>
        </p:nvSpPr>
        <p:spPr>
          <a:xfrm>
            <a:off x="2275198" y="2545954"/>
            <a:ext cx="1807384" cy="383652"/>
          </a:xfrm>
          <a:prstGeom prst="rect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32</a:t>
            </a: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4DA31F86-BBA0-A4A3-1B7B-9FBC4D5E620F}"/>
              </a:ext>
            </a:extLst>
          </p:cNvPr>
          <p:cNvSpPr/>
          <p:nvPr/>
        </p:nvSpPr>
        <p:spPr>
          <a:xfrm>
            <a:off x="4082581" y="2545954"/>
            <a:ext cx="1857910" cy="383652"/>
          </a:xfrm>
          <a:prstGeom prst="rect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6</a:t>
            </a: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BBBBC191-0ABE-18BE-7223-C07F57E1E835}"/>
              </a:ext>
            </a:extLst>
          </p:cNvPr>
          <p:cNvSpPr/>
          <p:nvPr/>
        </p:nvSpPr>
        <p:spPr>
          <a:xfrm>
            <a:off x="2053704" y="445095"/>
            <a:ext cx="2986380" cy="383652"/>
          </a:xfrm>
          <a:prstGeom prst="rect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[Your MAC </a:t>
            </a:r>
            <a:r>
              <a:rPr lang="en-US" sz="2400" dirty="0" err="1"/>
              <a:t>Addr</a:t>
            </a:r>
            <a:r>
              <a:rPr lang="en-US" sz="2400" dirty="0"/>
              <a:t>.]</a:t>
            </a: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05CC082A-9F63-712A-5DE0-E9357BC053EF}"/>
              </a:ext>
            </a:extLst>
          </p:cNvPr>
          <p:cNvSpPr/>
          <p:nvPr/>
        </p:nvSpPr>
        <p:spPr>
          <a:xfrm>
            <a:off x="5940492" y="4625110"/>
            <a:ext cx="3658278" cy="383652"/>
          </a:xfrm>
          <a:prstGeom prst="rect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53</a:t>
            </a: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A4A03089-A664-C320-6489-1BD6B56EDCA1}"/>
              </a:ext>
            </a:extLst>
          </p:cNvPr>
          <p:cNvSpPr/>
          <p:nvPr/>
        </p:nvSpPr>
        <p:spPr>
          <a:xfrm>
            <a:off x="2275199" y="4624155"/>
            <a:ext cx="3665293" cy="383652"/>
          </a:xfrm>
          <a:prstGeom prst="rect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[Chosen at Random]</a:t>
            </a:r>
          </a:p>
        </p:txBody>
      </p:sp>
    </p:spTree>
    <p:extLst>
      <p:ext uri="{BB962C8B-B14F-4D97-AF65-F5344CB8AC3E}">
        <p14:creationId xmlns:p14="http://schemas.microsoft.com/office/powerpoint/2010/main" val="1095076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9" grpId="0" animBg="1"/>
      <p:bldP spid="60" grpId="0" animBg="1"/>
      <p:bldP spid="62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3B0548-0A53-7DAE-6844-1FCE0E785C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ARP Announcement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F6C114-2FDB-90A4-B606-FA2805ED24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217964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Used to preemptively tell hosts on a network a MAC</a:t>
            </a:r>
            <a:r>
              <a:rPr lang="en-US" dirty="0">
                <a:sym typeface="Wingdings" panose="05000000000000000000" pitchFamily="2" charset="2"/>
              </a:rPr>
              <a:t>IPv4 binding</a:t>
            </a:r>
          </a:p>
          <a:p>
            <a:pPr marL="0" indent="0">
              <a:buNone/>
            </a:pPr>
            <a:r>
              <a:rPr lang="en-US" dirty="0">
                <a:sym typeface="Wingdings" panose="05000000000000000000" pitchFamily="2" charset="2"/>
              </a:rPr>
              <a:t>Also known as a </a:t>
            </a:r>
            <a:r>
              <a:rPr lang="en-US" dirty="0">
                <a:solidFill>
                  <a:schemeClr val="accent4"/>
                </a:solidFill>
                <a:sym typeface="Wingdings" panose="05000000000000000000" pitchFamily="2" charset="2"/>
              </a:rPr>
              <a:t>gratuitous ARP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5473714-6540-2F80-5715-21798903C8C4}"/>
              </a:ext>
            </a:extLst>
          </p:cNvPr>
          <p:cNvSpPr/>
          <p:nvPr/>
        </p:nvSpPr>
        <p:spPr>
          <a:xfrm>
            <a:off x="2439483" y="3705178"/>
            <a:ext cx="3658278" cy="38365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Hardware Type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B46FDF4-548D-221A-116E-9DB9263AEBAC}"/>
              </a:ext>
            </a:extLst>
          </p:cNvPr>
          <p:cNvSpPr/>
          <p:nvPr/>
        </p:nvSpPr>
        <p:spPr>
          <a:xfrm>
            <a:off x="6104776" y="3705175"/>
            <a:ext cx="3658278" cy="38365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Network Type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FF5513A-1B1D-5B46-C171-C1F8823773B3}"/>
              </a:ext>
            </a:extLst>
          </p:cNvPr>
          <p:cNvSpPr/>
          <p:nvPr/>
        </p:nvSpPr>
        <p:spPr>
          <a:xfrm>
            <a:off x="2140037" y="3215291"/>
            <a:ext cx="598893" cy="60290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D2A3F7D-0D51-98B0-825E-B3F17AA282D6}"/>
              </a:ext>
            </a:extLst>
          </p:cNvPr>
          <p:cNvSpPr/>
          <p:nvPr/>
        </p:nvSpPr>
        <p:spPr>
          <a:xfrm>
            <a:off x="3947421" y="3215291"/>
            <a:ext cx="598893" cy="60290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8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BEA1208-FFE3-386C-BEA9-F17BAF8590F4}"/>
              </a:ext>
            </a:extLst>
          </p:cNvPr>
          <p:cNvSpPr/>
          <p:nvPr/>
        </p:nvSpPr>
        <p:spPr>
          <a:xfrm>
            <a:off x="5805331" y="3215291"/>
            <a:ext cx="598893" cy="60290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16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13D7367-13F9-8213-5949-34D8A4293873}"/>
              </a:ext>
            </a:extLst>
          </p:cNvPr>
          <p:cNvSpPr/>
          <p:nvPr/>
        </p:nvSpPr>
        <p:spPr>
          <a:xfrm>
            <a:off x="9463608" y="3215289"/>
            <a:ext cx="598893" cy="60290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31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FD1EF61-0C39-788E-538D-1D6C632A4B35}"/>
              </a:ext>
            </a:extLst>
          </p:cNvPr>
          <p:cNvSpPr/>
          <p:nvPr/>
        </p:nvSpPr>
        <p:spPr>
          <a:xfrm>
            <a:off x="2439484" y="4088830"/>
            <a:ext cx="1810757" cy="38365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Hdwr</a:t>
            </a:r>
            <a:r>
              <a:rPr lang="en-US" dirty="0"/>
              <a:t>. </a:t>
            </a:r>
            <a:r>
              <a:rPr lang="en-US" dirty="0" err="1"/>
              <a:t>Addr</a:t>
            </a:r>
            <a:r>
              <a:rPr lang="en-US" dirty="0"/>
              <a:t>. Len.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016D99D-520D-726D-AD76-D59AC83D7AD3}"/>
              </a:ext>
            </a:extLst>
          </p:cNvPr>
          <p:cNvSpPr/>
          <p:nvPr/>
        </p:nvSpPr>
        <p:spPr>
          <a:xfrm>
            <a:off x="4257256" y="4088832"/>
            <a:ext cx="1840505" cy="38365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Net. </a:t>
            </a:r>
            <a:r>
              <a:rPr lang="en-US" dirty="0" err="1"/>
              <a:t>Addr</a:t>
            </a:r>
            <a:r>
              <a:rPr lang="en-US" dirty="0"/>
              <a:t>. Len.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1F068CE-1F5D-D492-8E4F-E7CAC19DFDAD}"/>
              </a:ext>
            </a:extLst>
          </p:cNvPr>
          <p:cNvSpPr/>
          <p:nvPr/>
        </p:nvSpPr>
        <p:spPr>
          <a:xfrm>
            <a:off x="6097761" y="4088829"/>
            <a:ext cx="3665293" cy="38365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Operation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248DED9-90C0-B3EF-84C4-B0F6FE4130A3}"/>
              </a:ext>
            </a:extLst>
          </p:cNvPr>
          <p:cNvSpPr/>
          <p:nvPr/>
        </p:nvSpPr>
        <p:spPr>
          <a:xfrm>
            <a:off x="2439481" y="4472481"/>
            <a:ext cx="7323571" cy="38365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Sender Hardware </a:t>
            </a:r>
            <a:r>
              <a:rPr lang="en-US" sz="2400" dirty="0" err="1"/>
              <a:t>Addr</a:t>
            </a:r>
            <a:r>
              <a:rPr lang="en-US" sz="2400" dirty="0"/>
              <a:t>.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51321D3-2BC7-38A9-85CE-0D5278A59631}"/>
              </a:ext>
            </a:extLst>
          </p:cNvPr>
          <p:cNvSpPr/>
          <p:nvPr/>
        </p:nvSpPr>
        <p:spPr>
          <a:xfrm>
            <a:off x="6104773" y="4856133"/>
            <a:ext cx="3658279" cy="38365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Sender Network </a:t>
            </a:r>
            <a:r>
              <a:rPr lang="en-US" sz="2400" dirty="0" err="1"/>
              <a:t>Addr</a:t>
            </a:r>
            <a:r>
              <a:rPr lang="en-US" sz="2400" dirty="0"/>
              <a:t>.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11C0BF7-2179-4C06-40A9-9D9A1484895B}"/>
              </a:ext>
            </a:extLst>
          </p:cNvPr>
          <p:cNvSpPr/>
          <p:nvPr/>
        </p:nvSpPr>
        <p:spPr>
          <a:xfrm>
            <a:off x="2441303" y="5239785"/>
            <a:ext cx="3656455" cy="38365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Sender Network </a:t>
            </a:r>
            <a:r>
              <a:rPr lang="en-US" sz="2400" dirty="0" err="1"/>
              <a:t>Addr</a:t>
            </a:r>
            <a:r>
              <a:rPr lang="en-US" sz="2400" dirty="0"/>
              <a:t>. 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4A0B39B-E4BF-B47B-C1A7-2964AB6B5C48}"/>
              </a:ext>
            </a:extLst>
          </p:cNvPr>
          <p:cNvSpPr/>
          <p:nvPr/>
        </p:nvSpPr>
        <p:spPr>
          <a:xfrm>
            <a:off x="2439480" y="4854037"/>
            <a:ext cx="3658278" cy="38365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Sender Hardware </a:t>
            </a:r>
            <a:r>
              <a:rPr lang="en-US" sz="2400" dirty="0" err="1"/>
              <a:t>Addr</a:t>
            </a:r>
            <a:r>
              <a:rPr lang="en-US" sz="2400" dirty="0"/>
              <a:t>.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969658C9-DED5-A1D3-D7BE-0F3AB94357E0}"/>
              </a:ext>
            </a:extLst>
          </p:cNvPr>
          <p:cNvSpPr/>
          <p:nvPr/>
        </p:nvSpPr>
        <p:spPr>
          <a:xfrm>
            <a:off x="6104639" y="5237689"/>
            <a:ext cx="3656455" cy="38365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Target Hardware </a:t>
            </a:r>
            <a:r>
              <a:rPr lang="en-US" sz="2400" dirty="0" err="1"/>
              <a:t>Addr</a:t>
            </a:r>
            <a:r>
              <a:rPr lang="en-US" sz="2400" dirty="0"/>
              <a:t>.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EA4CCBFF-8D17-0FF2-4364-22000A097DD9}"/>
              </a:ext>
            </a:extLst>
          </p:cNvPr>
          <p:cNvSpPr/>
          <p:nvPr/>
        </p:nvSpPr>
        <p:spPr>
          <a:xfrm>
            <a:off x="2435972" y="5619242"/>
            <a:ext cx="7323572" cy="38365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Target Hardware </a:t>
            </a:r>
            <a:r>
              <a:rPr lang="en-US" sz="2400" dirty="0" err="1"/>
              <a:t>Addr</a:t>
            </a:r>
            <a:r>
              <a:rPr lang="en-US" sz="2400" dirty="0"/>
              <a:t>.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99D6612D-B3FE-E22B-DEAD-D1B592C6FD46}"/>
              </a:ext>
            </a:extLst>
          </p:cNvPr>
          <p:cNvSpPr/>
          <p:nvPr/>
        </p:nvSpPr>
        <p:spPr>
          <a:xfrm>
            <a:off x="2441303" y="5999399"/>
            <a:ext cx="7323571" cy="38365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Target Network </a:t>
            </a:r>
            <a:r>
              <a:rPr lang="en-US" sz="2400" dirty="0" err="1"/>
              <a:t>Addr</a:t>
            </a:r>
            <a:r>
              <a:rPr lang="en-US" sz="2400" dirty="0"/>
              <a:t>.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C460FD59-B023-8711-D103-BA11B872AD6E}"/>
              </a:ext>
            </a:extLst>
          </p:cNvPr>
          <p:cNvCxnSpPr>
            <a:cxnSpLocks/>
            <a:stCxn id="13" idx="3"/>
          </p:cNvCxnSpPr>
          <p:nvPr/>
        </p:nvCxnSpPr>
        <p:spPr>
          <a:xfrm>
            <a:off x="9763052" y="4664307"/>
            <a:ext cx="536412" cy="0"/>
          </a:xfrm>
          <a:prstGeom prst="straightConnector1">
            <a:avLst/>
          </a:prstGeom>
          <a:ln w="5715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781ED480-CF95-181C-5FF7-428112BC74C1}"/>
              </a:ext>
            </a:extLst>
          </p:cNvPr>
          <p:cNvCxnSpPr>
            <a:cxnSpLocks/>
          </p:cNvCxnSpPr>
          <p:nvPr/>
        </p:nvCxnSpPr>
        <p:spPr>
          <a:xfrm>
            <a:off x="9763052" y="5045863"/>
            <a:ext cx="536412" cy="0"/>
          </a:xfrm>
          <a:prstGeom prst="straightConnector1">
            <a:avLst/>
          </a:prstGeom>
          <a:ln w="5715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A81F37A3-2BC6-26E2-5C2F-4FD8B0A79A77}"/>
              </a:ext>
            </a:extLst>
          </p:cNvPr>
          <p:cNvCxnSpPr>
            <a:cxnSpLocks/>
          </p:cNvCxnSpPr>
          <p:nvPr/>
        </p:nvCxnSpPr>
        <p:spPr>
          <a:xfrm>
            <a:off x="9763052" y="5428608"/>
            <a:ext cx="536412" cy="0"/>
          </a:xfrm>
          <a:prstGeom prst="straightConnector1">
            <a:avLst/>
          </a:prstGeom>
          <a:ln w="5715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Rectangle 25">
            <a:extLst>
              <a:ext uri="{FF2B5EF4-FFF2-40B4-BE49-F238E27FC236}">
                <a16:creationId xmlns:a16="http://schemas.microsoft.com/office/drawing/2014/main" id="{B669E114-46C7-AE89-E569-F55DEAEAE353}"/>
              </a:ext>
            </a:extLst>
          </p:cNvPr>
          <p:cNvSpPr/>
          <p:nvPr/>
        </p:nvSpPr>
        <p:spPr>
          <a:xfrm>
            <a:off x="2437725" y="3705175"/>
            <a:ext cx="3658278" cy="383652"/>
          </a:xfrm>
          <a:prstGeom prst="rect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1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384C35B3-565D-AAA7-436B-253DE4C29800}"/>
              </a:ext>
            </a:extLst>
          </p:cNvPr>
          <p:cNvSpPr/>
          <p:nvPr/>
        </p:nvSpPr>
        <p:spPr>
          <a:xfrm>
            <a:off x="6103018" y="3705172"/>
            <a:ext cx="3658278" cy="383652"/>
          </a:xfrm>
          <a:prstGeom prst="rect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0x0800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C5B12F48-242A-7E73-F6B2-81EDF0086A93}"/>
              </a:ext>
            </a:extLst>
          </p:cNvPr>
          <p:cNvSpPr/>
          <p:nvPr/>
        </p:nvSpPr>
        <p:spPr>
          <a:xfrm>
            <a:off x="2437726" y="4088827"/>
            <a:ext cx="1810757" cy="383652"/>
          </a:xfrm>
          <a:prstGeom prst="rect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6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E32B7BD2-8968-37A1-9557-8A7E7AED6412}"/>
              </a:ext>
            </a:extLst>
          </p:cNvPr>
          <p:cNvSpPr/>
          <p:nvPr/>
        </p:nvSpPr>
        <p:spPr>
          <a:xfrm>
            <a:off x="4255498" y="4088829"/>
            <a:ext cx="1840505" cy="383652"/>
          </a:xfrm>
          <a:prstGeom prst="rect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4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EFAB8FD2-2C00-089F-9854-24C217CF89EE}"/>
              </a:ext>
            </a:extLst>
          </p:cNvPr>
          <p:cNvSpPr/>
          <p:nvPr/>
        </p:nvSpPr>
        <p:spPr>
          <a:xfrm>
            <a:off x="6096003" y="4088826"/>
            <a:ext cx="3665293" cy="383652"/>
          </a:xfrm>
          <a:prstGeom prst="rect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1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382F834A-49E0-87ED-FE74-416BAC81D5BD}"/>
              </a:ext>
            </a:extLst>
          </p:cNvPr>
          <p:cNvSpPr/>
          <p:nvPr/>
        </p:nvSpPr>
        <p:spPr>
          <a:xfrm>
            <a:off x="2437723" y="4472478"/>
            <a:ext cx="7323571" cy="383652"/>
          </a:xfrm>
          <a:prstGeom prst="rect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[Your MAC Address…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E1657099-68B8-526A-C153-CE0A662F9752}"/>
              </a:ext>
            </a:extLst>
          </p:cNvPr>
          <p:cNvSpPr/>
          <p:nvPr/>
        </p:nvSpPr>
        <p:spPr>
          <a:xfrm>
            <a:off x="6103015" y="4856130"/>
            <a:ext cx="3658279" cy="383652"/>
          </a:xfrm>
          <a:prstGeom prst="rect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[IP Address Assigned…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BF1E68CD-4B7D-06B3-115F-F6FCFF300BA5}"/>
              </a:ext>
            </a:extLst>
          </p:cNvPr>
          <p:cNvSpPr/>
          <p:nvPr/>
        </p:nvSpPr>
        <p:spPr>
          <a:xfrm>
            <a:off x="2439545" y="5239782"/>
            <a:ext cx="3656455" cy="383652"/>
          </a:xfrm>
          <a:prstGeom prst="rect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…by DHCP]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9C59E048-2D7B-3F4C-42AB-B5B26AAB8826}"/>
              </a:ext>
            </a:extLst>
          </p:cNvPr>
          <p:cNvSpPr/>
          <p:nvPr/>
        </p:nvSpPr>
        <p:spPr>
          <a:xfrm>
            <a:off x="2437722" y="4854034"/>
            <a:ext cx="3658278" cy="383652"/>
          </a:xfrm>
          <a:prstGeom prst="rect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…]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515EB37D-61BB-E6A1-930C-FA3A6ED2CEAF}"/>
              </a:ext>
            </a:extLst>
          </p:cNvPr>
          <p:cNvSpPr/>
          <p:nvPr/>
        </p:nvSpPr>
        <p:spPr>
          <a:xfrm>
            <a:off x="2430642" y="5997300"/>
            <a:ext cx="7323571" cy="383652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Target Network </a:t>
            </a:r>
            <a:r>
              <a:rPr lang="en-US" sz="2400" dirty="0" err="1"/>
              <a:t>Addr</a:t>
            </a:r>
            <a:r>
              <a:rPr lang="en-US" sz="2400" dirty="0"/>
              <a:t>.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23463A45-7B25-2ACD-4259-406B2EB235AB}"/>
              </a:ext>
            </a:extLst>
          </p:cNvPr>
          <p:cNvSpPr/>
          <p:nvPr/>
        </p:nvSpPr>
        <p:spPr>
          <a:xfrm>
            <a:off x="2430642" y="5990034"/>
            <a:ext cx="7326946" cy="383652"/>
          </a:xfrm>
          <a:prstGeom prst="rect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[IP Address Assigned by DHCP]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DC230675-98ED-F7DF-8A65-6F3C8C3E3B3B}"/>
              </a:ext>
            </a:extLst>
          </p:cNvPr>
          <p:cNvSpPr/>
          <p:nvPr/>
        </p:nvSpPr>
        <p:spPr>
          <a:xfrm>
            <a:off x="6102681" y="5249147"/>
            <a:ext cx="3656455" cy="383652"/>
          </a:xfrm>
          <a:prstGeom prst="rect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00:00</a:t>
            </a:r>
            <a:r>
              <a:rPr lang="en-US" sz="2400" dirty="0">
                <a:sym typeface="Wingdings" panose="05000000000000000000" pitchFamily="2" charset="2"/>
              </a:rPr>
              <a:t>:00:00:00:00</a:t>
            </a:r>
            <a:endParaRPr lang="en-US" sz="2400" dirty="0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EABC7A07-BCF2-1FF8-A6F3-C293885FACC6}"/>
              </a:ext>
            </a:extLst>
          </p:cNvPr>
          <p:cNvSpPr/>
          <p:nvPr/>
        </p:nvSpPr>
        <p:spPr>
          <a:xfrm>
            <a:off x="2434014" y="5630700"/>
            <a:ext cx="7323572" cy="383652"/>
          </a:xfrm>
          <a:prstGeom prst="rect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78B64A5F-9E1C-7952-6C9D-E569101A50EC}"/>
              </a:ext>
            </a:extLst>
          </p:cNvPr>
          <p:cNvCxnSpPr>
            <a:cxnSpLocks/>
          </p:cNvCxnSpPr>
          <p:nvPr/>
        </p:nvCxnSpPr>
        <p:spPr>
          <a:xfrm>
            <a:off x="1970685" y="5056374"/>
            <a:ext cx="470610" cy="0"/>
          </a:xfrm>
          <a:prstGeom prst="straightConnector1">
            <a:avLst/>
          </a:prstGeom>
          <a:ln w="5715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ED82D8C9-6689-A9B7-E229-8669D430C140}"/>
              </a:ext>
            </a:extLst>
          </p:cNvPr>
          <p:cNvCxnSpPr>
            <a:cxnSpLocks/>
          </p:cNvCxnSpPr>
          <p:nvPr/>
        </p:nvCxnSpPr>
        <p:spPr>
          <a:xfrm>
            <a:off x="1970685" y="5439122"/>
            <a:ext cx="472433" cy="3000"/>
          </a:xfrm>
          <a:prstGeom prst="straightConnector1">
            <a:avLst/>
          </a:prstGeom>
          <a:ln w="5715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F7F24234-9A56-CEEF-C81D-99E6D2DB82EE}"/>
              </a:ext>
            </a:extLst>
          </p:cNvPr>
          <p:cNvCxnSpPr>
            <a:cxnSpLocks/>
          </p:cNvCxnSpPr>
          <p:nvPr/>
        </p:nvCxnSpPr>
        <p:spPr>
          <a:xfrm>
            <a:off x="1970685" y="5833040"/>
            <a:ext cx="466902" cy="0"/>
          </a:xfrm>
          <a:prstGeom prst="straightConnector1">
            <a:avLst/>
          </a:prstGeom>
          <a:ln w="5715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2456533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7B7ADF-9349-CE91-26B4-41583D0F5F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ARP Wrap 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D74E06-4F31-275C-2D7C-F8238DB290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91022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ARP allows hosts on a network to query the layer 2 address (e.g., MAC) associated with a given layer 3 address  (e.g., IPv4)</a:t>
            </a:r>
          </a:p>
          <a:p>
            <a:pPr lvl="1"/>
            <a:r>
              <a:rPr lang="en-US" dirty="0"/>
              <a:t>Hosts maintain an ARP cache containing known MAC</a:t>
            </a:r>
            <a:r>
              <a:rPr lang="en-US" dirty="0">
                <a:sym typeface="Wingdings" panose="05000000000000000000" pitchFamily="2" charset="2"/>
              </a:rPr>
              <a:t>IPv4 mappings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Can be used to </a:t>
            </a:r>
            <a:r>
              <a:rPr lang="en-US"/>
              <a:t>prevent erroneous IP </a:t>
            </a:r>
            <a:r>
              <a:rPr lang="en-US" dirty="0"/>
              <a:t>address reuse (i.e., by ARP probing)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Can be used to announce a MAC</a:t>
            </a:r>
            <a:r>
              <a:rPr lang="en-US" dirty="0">
                <a:sym typeface="Wingdings" panose="05000000000000000000" pitchFamily="2" charset="2"/>
              </a:rPr>
              <a:t>IPv4 mapping (gratuitous ARP)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Useful for gateways, DNS resolvers, etc.</a:t>
            </a:r>
          </a:p>
          <a:p>
            <a:pPr marL="0" indent="0">
              <a:buNone/>
            </a:pPr>
            <a:endParaRPr lang="en-US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en-US" dirty="0">
                <a:solidFill>
                  <a:srgbClr val="FF0000"/>
                </a:solidFill>
              </a:rPr>
              <a:t>Warning: ARP is not secure!</a:t>
            </a:r>
          </a:p>
          <a:p>
            <a:pPr lvl="1"/>
            <a:r>
              <a:rPr lang="en-US" dirty="0"/>
              <a:t>Clients cannot authenticate ARP messages</a:t>
            </a:r>
          </a:p>
          <a:p>
            <a:pPr lvl="1"/>
            <a:r>
              <a:rPr lang="en-US" dirty="0"/>
              <a:t>Leads to ARP spoofing attacks</a:t>
            </a:r>
          </a:p>
          <a:p>
            <a:pPr marL="0" indent="0">
              <a:buNone/>
            </a:pPr>
            <a:endParaRPr lang="en-US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401089571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B5D6B2-CF73-DE2E-C9A6-6B312CB50C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trike="sngStrike" dirty="0"/>
              <a:t>ARP</a:t>
            </a:r>
            <a:r>
              <a:rPr lang="en-US" dirty="0"/>
              <a:t> NDP and IPv6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FA5A86-E21C-C529-BAB6-87C03EB01D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916377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ARP was replaced with the Neighbor Discovery Protocol (NDP) in IPv6</a:t>
            </a:r>
          </a:p>
          <a:p>
            <a:pPr lvl="1"/>
            <a:r>
              <a:rPr lang="en-US" dirty="0"/>
              <a:t>Layer 3 protocol, not layer 2 like ARP</a:t>
            </a:r>
          </a:p>
          <a:p>
            <a:pPr lvl="1"/>
            <a:r>
              <a:rPr lang="en-US" dirty="0"/>
              <a:t>Subset of ICMPv6</a:t>
            </a:r>
          </a:p>
          <a:p>
            <a:pPr lvl="1"/>
            <a:r>
              <a:rPr lang="en-US" dirty="0"/>
              <a:t>Additional features like MTU and DNS resolver discovery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Five types of messages</a:t>
            </a:r>
          </a:p>
          <a:p>
            <a:pPr lvl="1"/>
            <a:r>
              <a:rPr lang="en-US" dirty="0"/>
              <a:t>Router and neighbor solicitation (i.e., query and probe)</a:t>
            </a:r>
          </a:p>
          <a:p>
            <a:pPr lvl="1"/>
            <a:r>
              <a:rPr lang="en-US" dirty="0"/>
              <a:t>Router and neighbor advertisement (i.e., response and announcement)</a:t>
            </a:r>
          </a:p>
          <a:p>
            <a:pPr marL="457200" lvl="1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Secure Neighbor Discovery Protocol (SEND)</a:t>
            </a:r>
          </a:p>
          <a:p>
            <a:pPr lvl="1"/>
            <a:r>
              <a:rPr lang="en-US" dirty="0"/>
              <a:t>Cryptographically authenticated NDP based on RPKI</a:t>
            </a:r>
          </a:p>
        </p:txBody>
      </p:sp>
    </p:spTree>
    <p:extLst>
      <p:ext uri="{BB962C8B-B14F-4D97-AF65-F5344CB8AC3E}">
        <p14:creationId xmlns:p14="http://schemas.microsoft.com/office/powerpoint/2010/main" val="18327956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6F394DE-E594-3F54-BDD2-CA21DE71A56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8BAAC8B-34F7-995C-6A76-49DC03FD7170}"/>
              </a:ext>
            </a:extLst>
          </p:cNvPr>
          <p:cNvSpPr/>
          <p:nvPr/>
        </p:nvSpPr>
        <p:spPr>
          <a:xfrm>
            <a:off x="2275201" y="1778654"/>
            <a:ext cx="857458" cy="3836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Version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A0E1577-F8C6-E36B-5E60-D95ECE3FE6B6}"/>
              </a:ext>
            </a:extLst>
          </p:cNvPr>
          <p:cNvSpPr/>
          <p:nvPr/>
        </p:nvSpPr>
        <p:spPr>
          <a:xfrm>
            <a:off x="3132660" y="1778652"/>
            <a:ext cx="949925" cy="3836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/>
              <a:t>HLen</a:t>
            </a:r>
            <a:endParaRPr lang="en-US" sz="2400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F31D561-91AF-3539-85D8-F934CEC6CEB8}"/>
              </a:ext>
            </a:extLst>
          </p:cNvPr>
          <p:cNvSpPr/>
          <p:nvPr/>
        </p:nvSpPr>
        <p:spPr>
          <a:xfrm>
            <a:off x="4082584" y="1778654"/>
            <a:ext cx="1857910" cy="3836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DSCP/ECN</a:t>
            </a:r>
            <a:endParaRPr lang="en-US" sz="2400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ED61D9A-F78D-8720-193C-87C2E939B4FF}"/>
              </a:ext>
            </a:extLst>
          </p:cNvPr>
          <p:cNvSpPr/>
          <p:nvPr/>
        </p:nvSpPr>
        <p:spPr>
          <a:xfrm>
            <a:off x="5940494" y="1778651"/>
            <a:ext cx="3658278" cy="3836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Datagram Length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EF4EE20-35E6-C993-A90C-56D6BC7CF8C6}"/>
              </a:ext>
            </a:extLst>
          </p:cNvPr>
          <p:cNvSpPr/>
          <p:nvPr/>
        </p:nvSpPr>
        <p:spPr>
          <a:xfrm>
            <a:off x="1975755" y="1288767"/>
            <a:ext cx="598893" cy="60290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AB276B7-A55D-96CE-3780-1085B97F619B}"/>
              </a:ext>
            </a:extLst>
          </p:cNvPr>
          <p:cNvSpPr/>
          <p:nvPr/>
        </p:nvSpPr>
        <p:spPr>
          <a:xfrm>
            <a:off x="3783139" y="1288767"/>
            <a:ext cx="598893" cy="60290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8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42B5125-E557-2580-E830-A3B42A1AED6A}"/>
              </a:ext>
            </a:extLst>
          </p:cNvPr>
          <p:cNvSpPr/>
          <p:nvPr/>
        </p:nvSpPr>
        <p:spPr>
          <a:xfrm>
            <a:off x="5641049" y="1288767"/>
            <a:ext cx="598893" cy="60290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16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DC2DAEE-BA5F-57A7-3A9F-204D8574DAD2}"/>
              </a:ext>
            </a:extLst>
          </p:cNvPr>
          <p:cNvSpPr/>
          <p:nvPr/>
        </p:nvSpPr>
        <p:spPr>
          <a:xfrm>
            <a:off x="7509234" y="1288766"/>
            <a:ext cx="598893" cy="60290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24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24E0011-8654-C7BA-F33C-EC49688ADE72}"/>
              </a:ext>
            </a:extLst>
          </p:cNvPr>
          <p:cNvSpPr/>
          <p:nvPr/>
        </p:nvSpPr>
        <p:spPr>
          <a:xfrm>
            <a:off x="9299326" y="1288765"/>
            <a:ext cx="598893" cy="60290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31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6500919-EACD-0D8A-28FE-233415512D96}"/>
              </a:ext>
            </a:extLst>
          </p:cNvPr>
          <p:cNvSpPr/>
          <p:nvPr/>
        </p:nvSpPr>
        <p:spPr>
          <a:xfrm>
            <a:off x="2833214" y="1288767"/>
            <a:ext cx="598893" cy="60290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4DAA659-D291-6F2C-3A96-3A538BA7F897}"/>
              </a:ext>
            </a:extLst>
          </p:cNvPr>
          <p:cNvSpPr/>
          <p:nvPr/>
        </p:nvSpPr>
        <p:spPr>
          <a:xfrm>
            <a:off x="4693833" y="1288764"/>
            <a:ext cx="598893" cy="60290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12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F212765-2461-EFA6-43A2-A8F6A76DE912}"/>
              </a:ext>
            </a:extLst>
          </p:cNvPr>
          <p:cNvSpPr/>
          <p:nvPr/>
        </p:nvSpPr>
        <p:spPr>
          <a:xfrm>
            <a:off x="6377120" y="1288767"/>
            <a:ext cx="598893" cy="60290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19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4CA4DD43-707D-15B9-63EE-3DA231815BE4}"/>
              </a:ext>
            </a:extLst>
          </p:cNvPr>
          <p:cNvSpPr/>
          <p:nvPr/>
        </p:nvSpPr>
        <p:spPr>
          <a:xfrm>
            <a:off x="2275202" y="2162306"/>
            <a:ext cx="3665293" cy="3836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Identifier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68FA2298-B114-0A8E-D239-30053351FF5A}"/>
              </a:ext>
            </a:extLst>
          </p:cNvPr>
          <p:cNvSpPr/>
          <p:nvPr/>
        </p:nvSpPr>
        <p:spPr>
          <a:xfrm>
            <a:off x="5940494" y="2162308"/>
            <a:ext cx="729974" cy="3836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Flags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D0B47805-D15A-6095-568F-0E9BFD8038A0}"/>
              </a:ext>
            </a:extLst>
          </p:cNvPr>
          <p:cNvSpPr/>
          <p:nvPr/>
        </p:nvSpPr>
        <p:spPr>
          <a:xfrm>
            <a:off x="6676565" y="2162305"/>
            <a:ext cx="2922207" cy="3836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Offset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05E1CEF7-A0E9-F07E-B610-6CF1FD25A7F3}"/>
              </a:ext>
            </a:extLst>
          </p:cNvPr>
          <p:cNvSpPr/>
          <p:nvPr/>
        </p:nvSpPr>
        <p:spPr>
          <a:xfrm>
            <a:off x="2275200" y="2545957"/>
            <a:ext cx="1807384" cy="3836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TTL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AF9BC02E-1431-8FBE-96B6-A692D9A85EC9}"/>
              </a:ext>
            </a:extLst>
          </p:cNvPr>
          <p:cNvSpPr/>
          <p:nvPr/>
        </p:nvSpPr>
        <p:spPr>
          <a:xfrm>
            <a:off x="4082583" y="2545957"/>
            <a:ext cx="1857910" cy="3836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Protocol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1A3C060-32EC-396D-7E2A-7E8E3D955B5F}"/>
              </a:ext>
            </a:extLst>
          </p:cNvPr>
          <p:cNvSpPr/>
          <p:nvPr/>
        </p:nvSpPr>
        <p:spPr>
          <a:xfrm>
            <a:off x="5940493" y="2545954"/>
            <a:ext cx="3658278" cy="3836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Checksum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F57AAE23-A921-A7B5-1483-3BFB5FE6A681}"/>
              </a:ext>
            </a:extLst>
          </p:cNvPr>
          <p:cNvSpPr/>
          <p:nvPr/>
        </p:nvSpPr>
        <p:spPr>
          <a:xfrm>
            <a:off x="2271825" y="2929609"/>
            <a:ext cx="7326946" cy="3836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Source IP Address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6CB12C8A-4568-758D-8DCA-9C968DF5F7D9}"/>
              </a:ext>
            </a:extLst>
          </p:cNvPr>
          <p:cNvSpPr/>
          <p:nvPr/>
        </p:nvSpPr>
        <p:spPr>
          <a:xfrm>
            <a:off x="2277021" y="3313261"/>
            <a:ext cx="7326946" cy="3836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Destination IP Address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D6D05CBB-5F2D-C6FB-B276-A6CE4F25151A}"/>
              </a:ext>
            </a:extLst>
          </p:cNvPr>
          <p:cNvSpPr txBox="1"/>
          <p:nvPr/>
        </p:nvSpPr>
        <p:spPr>
          <a:xfrm>
            <a:off x="1878818" y="58481"/>
            <a:ext cx="3497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0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419EBC7E-1A29-892A-6D36-7DD6E9EB6DB1}"/>
              </a:ext>
            </a:extLst>
          </p:cNvPr>
          <p:cNvSpPr txBox="1"/>
          <p:nvPr/>
        </p:nvSpPr>
        <p:spPr>
          <a:xfrm>
            <a:off x="4762670" y="58480"/>
            <a:ext cx="5148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48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412F3528-EDA5-B6A5-E700-C2678F3AEA75}"/>
              </a:ext>
            </a:extLst>
          </p:cNvPr>
          <p:cNvSpPr txBox="1"/>
          <p:nvPr/>
        </p:nvSpPr>
        <p:spPr>
          <a:xfrm>
            <a:off x="7769023" y="58480"/>
            <a:ext cx="5148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96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47437D75-DA67-1F0A-6286-8F8E1672B31C}"/>
              </a:ext>
            </a:extLst>
          </p:cNvPr>
          <p:cNvSpPr/>
          <p:nvPr/>
        </p:nvSpPr>
        <p:spPr>
          <a:xfrm>
            <a:off x="2053706" y="445098"/>
            <a:ext cx="2986380" cy="3836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Source MAC Address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5E7470BF-D1FF-9CF8-ED4B-B588BD20A6CA}"/>
              </a:ext>
            </a:extLst>
          </p:cNvPr>
          <p:cNvSpPr/>
          <p:nvPr/>
        </p:nvSpPr>
        <p:spPr>
          <a:xfrm>
            <a:off x="5040086" y="445094"/>
            <a:ext cx="2986380" cy="3836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/>
              <a:t>Dest</a:t>
            </a:r>
            <a:r>
              <a:rPr lang="en-US" sz="2400" dirty="0"/>
              <a:t>. MAC Address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5D1B598F-B088-4AFA-5E71-4827EB3E571A}"/>
              </a:ext>
            </a:extLst>
          </p:cNvPr>
          <p:cNvSpPr/>
          <p:nvPr/>
        </p:nvSpPr>
        <p:spPr>
          <a:xfrm>
            <a:off x="8046439" y="445094"/>
            <a:ext cx="1696276" cy="3836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Frame Len.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6F09B0D3-C39E-EC31-3082-7E6BE4F5CE45}"/>
              </a:ext>
            </a:extLst>
          </p:cNvPr>
          <p:cNvSpPr txBox="1"/>
          <p:nvPr/>
        </p:nvSpPr>
        <p:spPr>
          <a:xfrm>
            <a:off x="9402718" y="58479"/>
            <a:ext cx="6799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112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40BBF092-A1F7-7306-CF40-A6D3750810FA}"/>
              </a:ext>
            </a:extLst>
          </p:cNvPr>
          <p:cNvSpPr/>
          <p:nvPr/>
        </p:nvSpPr>
        <p:spPr>
          <a:xfrm>
            <a:off x="5940494" y="4625113"/>
            <a:ext cx="3658278" cy="3836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Destination Port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06FB742C-309C-F7E5-9246-4C0D59F1934A}"/>
              </a:ext>
            </a:extLst>
          </p:cNvPr>
          <p:cNvSpPr/>
          <p:nvPr/>
        </p:nvSpPr>
        <p:spPr>
          <a:xfrm>
            <a:off x="1975755" y="4135229"/>
            <a:ext cx="598893" cy="60290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64253468-36F4-475A-CA31-F20A6423248C}"/>
              </a:ext>
            </a:extLst>
          </p:cNvPr>
          <p:cNvSpPr/>
          <p:nvPr/>
        </p:nvSpPr>
        <p:spPr>
          <a:xfrm>
            <a:off x="5641049" y="4135229"/>
            <a:ext cx="598893" cy="60290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16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30E100EA-2533-FFF5-33DD-AB7C51F769E6}"/>
              </a:ext>
            </a:extLst>
          </p:cNvPr>
          <p:cNvSpPr/>
          <p:nvPr/>
        </p:nvSpPr>
        <p:spPr>
          <a:xfrm>
            <a:off x="9299326" y="4135227"/>
            <a:ext cx="598893" cy="60290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31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83ABD612-F9F1-A165-8AB3-F555D74C2502}"/>
              </a:ext>
            </a:extLst>
          </p:cNvPr>
          <p:cNvSpPr/>
          <p:nvPr/>
        </p:nvSpPr>
        <p:spPr>
          <a:xfrm>
            <a:off x="2275201" y="4624158"/>
            <a:ext cx="3665293" cy="3836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Source Port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9EF9FFAB-057A-F18C-3DE6-87AE148A463A}"/>
              </a:ext>
            </a:extLst>
          </p:cNvPr>
          <p:cNvSpPr/>
          <p:nvPr/>
        </p:nvSpPr>
        <p:spPr>
          <a:xfrm>
            <a:off x="5940495" y="5007807"/>
            <a:ext cx="3658278" cy="3836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Checksum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A94DD6DE-1449-2F04-3370-5973977D1BCC}"/>
              </a:ext>
            </a:extLst>
          </p:cNvPr>
          <p:cNvSpPr/>
          <p:nvPr/>
        </p:nvSpPr>
        <p:spPr>
          <a:xfrm>
            <a:off x="2278713" y="5011999"/>
            <a:ext cx="3661783" cy="3836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Length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FE467148-5A32-F9E0-21C8-8E7DB638E954}"/>
              </a:ext>
            </a:extLst>
          </p:cNvPr>
          <p:cNvSpPr/>
          <p:nvPr/>
        </p:nvSpPr>
        <p:spPr>
          <a:xfrm>
            <a:off x="2907029" y="4135226"/>
            <a:ext cx="598893" cy="60290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AC896A19-04CE-1752-BAE7-B6F2062F2570}"/>
              </a:ext>
            </a:extLst>
          </p:cNvPr>
          <p:cNvSpPr txBox="1"/>
          <p:nvPr/>
        </p:nvSpPr>
        <p:spPr>
          <a:xfrm>
            <a:off x="225818" y="221421"/>
            <a:ext cx="139172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Ethernet</a:t>
            </a:r>
          </a:p>
          <a:p>
            <a:r>
              <a:rPr lang="en-US" sz="2400" b="1" dirty="0"/>
              <a:t>Header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BD86748D-C88B-9655-1D28-C21A19E947CA}"/>
              </a:ext>
            </a:extLst>
          </p:cNvPr>
          <p:cNvSpPr txBox="1"/>
          <p:nvPr/>
        </p:nvSpPr>
        <p:spPr>
          <a:xfrm>
            <a:off x="225818" y="2354131"/>
            <a:ext cx="121700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IPv4</a:t>
            </a:r>
          </a:p>
          <a:p>
            <a:r>
              <a:rPr lang="en-US" sz="2400" b="1" dirty="0"/>
              <a:t>Header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75E76EB5-58EC-2627-531A-C6CDCDF2AD17}"/>
              </a:ext>
            </a:extLst>
          </p:cNvPr>
          <p:cNvSpPr txBox="1"/>
          <p:nvPr/>
        </p:nvSpPr>
        <p:spPr>
          <a:xfrm>
            <a:off x="225818" y="4624155"/>
            <a:ext cx="121700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UDP</a:t>
            </a:r>
          </a:p>
          <a:p>
            <a:r>
              <a:rPr lang="en-US" sz="2400" b="1" dirty="0"/>
              <a:t>Header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80B8459D-D420-4C90-285E-7F780CC4C1FE}"/>
              </a:ext>
            </a:extLst>
          </p:cNvPr>
          <p:cNvSpPr/>
          <p:nvPr/>
        </p:nvSpPr>
        <p:spPr>
          <a:xfrm>
            <a:off x="2275199" y="1778651"/>
            <a:ext cx="857458" cy="383652"/>
          </a:xfrm>
          <a:prstGeom prst="rect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4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777017E7-3812-17E0-9760-356A644A9D33}"/>
              </a:ext>
            </a:extLst>
          </p:cNvPr>
          <p:cNvSpPr/>
          <p:nvPr/>
        </p:nvSpPr>
        <p:spPr>
          <a:xfrm>
            <a:off x="3132658" y="1778649"/>
            <a:ext cx="949925" cy="383652"/>
          </a:xfrm>
          <a:prstGeom prst="rect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5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363E51BA-4441-EC49-0F75-075E901F08D8}"/>
              </a:ext>
            </a:extLst>
          </p:cNvPr>
          <p:cNvSpPr/>
          <p:nvPr/>
        </p:nvSpPr>
        <p:spPr>
          <a:xfrm>
            <a:off x="4082582" y="1778651"/>
            <a:ext cx="1857910" cy="383652"/>
          </a:xfrm>
          <a:prstGeom prst="rect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0</a:t>
            </a:r>
            <a:endParaRPr lang="en-US" sz="2400" dirty="0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A837CDDE-8ACF-68E2-0712-8F0F73126F10}"/>
              </a:ext>
            </a:extLst>
          </p:cNvPr>
          <p:cNvSpPr/>
          <p:nvPr/>
        </p:nvSpPr>
        <p:spPr>
          <a:xfrm>
            <a:off x="2275200" y="2162303"/>
            <a:ext cx="3665293" cy="383652"/>
          </a:xfrm>
          <a:prstGeom prst="rect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0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F2A15EB6-969B-5682-95CA-0A0179037A7E}"/>
              </a:ext>
            </a:extLst>
          </p:cNvPr>
          <p:cNvSpPr/>
          <p:nvPr/>
        </p:nvSpPr>
        <p:spPr>
          <a:xfrm>
            <a:off x="5940492" y="2162305"/>
            <a:ext cx="729974" cy="383652"/>
          </a:xfrm>
          <a:prstGeom prst="rect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0</a:t>
            </a: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3FE75FAA-2691-B191-4581-3891AF69AFF6}"/>
              </a:ext>
            </a:extLst>
          </p:cNvPr>
          <p:cNvSpPr/>
          <p:nvPr/>
        </p:nvSpPr>
        <p:spPr>
          <a:xfrm>
            <a:off x="6676563" y="2162302"/>
            <a:ext cx="2922207" cy="383652"/>
          </a:xfrm>
          <a:prstGeom prst="rect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0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CE76DBF8-CA60-DBA6-BFB0-0E46684AABC0}"/>
              </a:ext>
            </a:extLst>
          </p:cNvPr>
          <p:cNvSpPr/>
          <p:nvPr/>
        </p:nvSpPr>
        <p:spPr>
          <a:xfrm>
            <a:off x="2275198" y="2545954"/>
            <a:ext cx="1807384" cy="383652"/>
          </a:xfrm>
          <a:prstGeom prst="rect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32</a:t>
            </a: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A2485B91-FBED-DC24-C479-9FA1DD5BD7DC}"/>
              </a:ext>
            </a:extLst>
          </p:cNvPr>
          <p:cNvSpPr/>
          <p:nvPr/>
        </p:nvSpPr>
        <p:spPr>
          <a:xfrm>
            <a:off x="4082581" y="2545954"/>
            <a:ext cx="1857910" cy="383652"/>
          </a:xfrm>
          <a:prstGeom prst="rect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6</a:t>
            </a: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E727C2A5-17AF-7935-D29A-9198E20712B7}"/>
              </a:ext>
            </a:extLst>
          </p:cNvPr>
          <p:cNvSpPr/>
          <p:nvPr/>
        </p:nvSpPr>
        <p:spPr>
          <a:xfrm>
            <a:off x="2053704" y="445095"/>
            <a:ext cx="2986380" cy="383652"/>
          </a:xfrm>
          <a:prstGeom prst="rect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[Your MAC </a:t>
            </a:r>
            <a:r>
              <a:rPr lang="en-US" sz="2400" dirty="0" err="1"/>
              <a:t>Addr</a:t>
            </a:r>
            <a:r>
              <a:rPr lang="en-US" sz="2400" dirty="0"/>
              <a:t>.]</a:t>
            </a: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B19212BD-1C89-2BCB-D0DA-F887F4923FCD}"/>
              </a:ext>
            </a:extLst>
          </p:cNvPr>
          <p:cNvSpPr/>
          <p:nvPr/>
        </p:nvSpPr>
        <p:spPr>
          <a:xfrm>
            <a:off x="5940492" y="4625110"/>
            <a:ext cx="3658278" cy="383652"/>
          </a:xfrm>
          <a:prstGeom prst="rect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53</a:t>
            </a: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7D34CE56-1AA5-45DF-AB7C-6D3E255BECA2}"/>
              </a:ext>
            </a:extLst>
          </p:cNvPr>
          <p:cNvSpPr/>
          <p:nvPr/>
        </p:nvSpPr>
        <p:spPr>
          <a:xfrm>
            <a:off x="2275199" y="4624155"/>
            <a:ext cx="3665293" cy="383652"/>
          </a:xfrm>
          <a:prstGeom prst="rect">
            <a:avLst/>
          </a:prstGeom>
        </p:spPr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[Chosen at Random]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690666D-C174-86C5-C075-276C081C0E41}"/>
              </a:ext>
            </a:extLst>
          </p:cNvPr>
          <p:cNvSpPr/>
          <p:nvPr/>
        </p:nvSpPr>
        <p:spPr>
          <a:xfrm>
            <a:off x="5940494" y="1778651"/>
            <a:ext cx="3658278" cy="383652"/>
          </a:xfrm>
          <a:prstGeom prst="rect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[Calculate]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FC4EF0D-9298-71AB-5EBC-DBEB68A522EB}"/>
              </a:ext>
            </a:extLst>
          </p:cNvPr>
          <p:cNvSpPr/>
          <p:nvPr/>
        </p:nvSpPr>
        <p:spPr>
          <a:xfrm>
            <a:off x="5940493" y="2545954"/>
            <a:ext cx="3658278" cy="383652"/>
          </a:xfrm>
          <a:prstGeom prst="rect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[Calculate]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A9440893-9DF2-FC8A-7E9E-63A2A288683F}"/>
              </a:ext>
            </a:extLst>
          </p:cNvPr>
          <p:cNvSpPr/>
          <p:nvPr/>
        </p:nvSpPr>
        <p:spPr>
          <a:xfrm>
            <a:off x="8046439" y="445094"/>
            <a:ext cx="1696276" cy="383652"/>
          </a:xfrm>
          <a:prstGeom prst="rect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[Calculate]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FA22BFCE-79E3-B85C-C627-9F1170881F27}"/>
              </a:ext>
            </a:extLst>
          </p:cNvPr>
          <p:cNvSpPr/>
          <p:nvPr/>
        </p:nvSpPr>
        <p:spPr>
          <a:xfrm>
            <a:off x="2278711" y="5015233"/>
            <a:ext cx="3661783" cy="383652"/>
          </a:xfrm>
          <a:prstGeom prst="rect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[Calculate]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57AF68F4-B421-F743-DFC1-43626E6810AE}"/>
              </a:ext>
            </a:extLst>
          </p:cNvPr>
          <p:cNvSpPr/>
          <p:nvPr/>
        </p:nvSpPr>
        <p:spPr>
          <a:xfrm>
            <a:off x="5944000" y="5007807"/>
            <a:ext cx="3661783" cy="383652"/>
          </a:xfrm>
          <a:prstGeom prst="rect">
            <a:avLst/>
          </a:prstGeom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[Calculate]</a:t>
            </a:r>
          </a:p>
        </p:txBody>
      </p:sp>
      <p:sp>
        <p:nvSpPr>
          <p:cNvPr id="38" name="Speech Bubble: Rectangle 1">
            <a:extLst>
              <a:ext uri="{FF2B5EF4-FFF2-40B4-BE49-F238E27FC236}">
                <a16:creationId xmlns:a16="http://schemas.microsoft.com/office/drawing/2014/main" id="{C14A3530-7B19-9188-8B2F-065EAFFE05FA}"/>
              </a:ext>
            </a:extLst>
          </p:cNvPr>
          <p:cNvSpPr/>
          <p:nvPr/>
        </p:nvSpPr>
        <p:spPr>
          <a:xfrm>
            <a:off x="8396563" y="1047748"/>
            <a:ext cx="3470857" cy="1597495"/>
          </a:xfrm>
          <a:prstGeom prst="wedgeRectCallout">
            <a:avLst>
              <a:gd name="adj1" fmla="val -97456"/>
              <a:gd name="adj2" fmla="val -66088"/>
            </a:avLst>
          </a:prstGeom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How do we get the destination MAC address? Who’s MAC address is it?</a:t>
            </a:r>
          </a:p>
        </p:txBody>
      </p:sp>
      <p:sp>
        <p:nvSpPr>
          <p:cNvPr id="40" name="Speech Bubble: Rectangle 2">
            <a:extLst>
              <a:ext uri="{FF2B5EF4-FFF2-40B4-BE49-F238E27FC236}">
                <a16:creationId xmlns:a16="http://schemas.microsoft.com/office/drawing/2014/main" id="{425943B5-042F-4EEA-CCE7-3C9F50BAD1F5}"/>
              </a:ext>
            </a:extLst>
          </p:cNvPr>
          <p:cNvSpPr/>
          <p:nvPr/>
        </p:nvSpPr>
        <p:spPr>
          <a:xfrm>
            <a:off x="8396563" y="3480001"/>
            <a:ext cx="3470857" cy="1597495"/>
          </a:xfrm>
          <a:prstGeom prst="wedgeRectCallout">
            <a:avLst>
              <a:gd name="adj1" fmla="val -97456"/>
              <a:gd name="adj2" fmla="val -66088"/>
            </a:avLst>
          </a:prstGeom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How does this computer get an IP address? It must be within the local network’s prefix.</a:t>
            </a:r>
          </a:p>
        </p:txBody>
      </p:sp>
      <p:sp>
        <p:nvSpPr>
          <p:cNvPr id="41" name="Speech Bubble: Rectangle 2">
            <a:extLst>
              <a:ext uri="{FF2B5EF4-FFF2-40B4-BE49-F238E27FC236}">
                <a16:creationId xmlns:a16="http://schemas.microsoft.com/office/drawing/2014/main" id="{396BB749-5C9F-5DEE-EF84-8B0B306BA891}"/>
              </a:ext>
            </a:extLst>
          </p:cNvPr>
          <p:cNvSpPr/>
          <p:nvPr/>
        </p:nvSpPr>
        <p:spPr>
          <a:xfrm>
            <a:off x="4474324" y="4314883"/>
            <a:ext cx="3470857" cy="1597494"/>
          </a:xfrm>
          <a:prstGeom prst="wedgeRectCallout">
            <a:avLst>
              <a:gd name="adj1" fmla="val -54623"/>
              <a:gd name="adj2" fmla="val -100456"/>
            </a:avLst>
          </a:prstGeom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How does this computer figure out the IP address of the local DNS resolver?</a:t>
            </a:r>
          </a:p>
        </p:txBody>
      </p:sp>
    </p:spTree>
    <p:extLst>
      <p:ext uri="{BB962C8B-B14F-4D97-AF65-F5344CB8AC3E}">
        <p14:creationId xmlns:p14="http://schemas.microsoft.com/office/powerpoint/2010/main" val="42272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24" grpId="0" animBg="1"/>
      <p:bldP spid="25" grpId="0" animBg="1"/>
      <p:bldP spid="26" grpId="0" animBg="1"/>
      <p:bldP spid="38" grpId="0" animBg="1"/>
      <p:bldP spid="40" grpId="0" animBg="1"/>
      <p:bldP spid="4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ectangle 41">
            <a:extLst>
              <a:ext uri="{FF2B5EF4-FFF2-40B4-BE49-F238E27FC236}">
                <a16:creationId xmlns:a16="http://schemas.microsoft.com/office/drawing/2014/main" id="{1645DC58-87E7-CFCA-5683-1BF195CB03A6}"/>
              </a:ext>
            </a:extLst>
          </p:cNvPr>
          <p:cNvSpPr/>
          <p:nvPr/>
        </p:nvSpPr>
        <p:spPr>
          <a:xfrm>
            <a:off x="6328650" y="1916063"/>
            <a:ext cx="5747447" cy="2726771"/>
          </a:xfrm>
          <a:prstGeom prst="rect">
            <a:avLst/>
          </a:prstGeom>
          <a:solidFill>
            <a:schemeClr val="accent6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7D9C5ACF-82AA-15CC-51B2-C23199B0CDAF}"/>
              </a:ext>
            </a:extLst>
          </p:cNvPr>
          <p:cNvSpPr/>
          <p:nvPr/>
        </p:nvSpPr>
        <p:spPr>
          <a:xfrm>
            <a:off x="98731" y="1916063"/>
            <a:ext cx="5826829" cy="2726771"/>
          </a:xfrm>
          <a:prstGeom prst="rect">
            <a:avLst/>
          </a:prstGeom>
          <a:solidFill>
            <a:schemeClr val="accent4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2" descr="C:\Users\t0ph3r\Documents\CS 4700\assets\Router.png">
            <a:extLst>
              <a:ext uri="{FF2B5EF4-FFF2-40B4-BE49-F238E27FC236}">
                <a16:creationId xmlns:a16="http://schemas.microsoft.com/office/drawing/2014/main" id="{2A361E6C-04D1-083C-CD4A-41362F03C3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2344" y="3734339"/>
            <a:ext cx="997508" cy="5881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>
            <a:extLst>
              <a:ext uri="{FF2B5EF4-FFF2-40B4-BE49-F238E27FC236}">
                <a16:creationId xmlns:a16="http://schemas.microsoft.com/office/drawing/2014/main" id="{5B0A9F4F-A835-E89B-42DF-E7C0F12B4406}"/>
              </a:ext>
            </a:extLst>
          </p:cNvPr>
          <p:cNvGrpSpPr/>
          <p:nvPr/>
        </p:nvGrpSpPr>
        <p:grpSpPr>
          <a:xfrm>
            <a:off x="237915" y="3510436"/>
            <a:ext cx="1240993" cy="1035992"/>
            <a:chOff x="431085" y="2085633"/>
            <a:chExt cx="1240993" cy="1035992"/>
          </a:xfrm>
        </p:grpSpPr>
        <p:pic>
          <p:nvPicPr>
            <p:cNvPr id="3" name="Picture 2" descr="C:\Users\t0ph3r\Documents\CS 4700\assets\black_server.png">
              <a:extLst>
                <a:ext uri="{FF2B5EF4-FFF2-40B4-BE49-F238E27FC236}">
                  <a16:creationId xmlns:a16="http://schemas.microsoft.com/office/drawing/2014/main" id="{15BE9F94-BB80-2A1C-373E-738BD34C0D3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2622" y="2085633"/>
              <a:ext cx="889456" cy="88945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" name="Picture 3" descr="C:\Users\t0ph3r\Documents\CS 4700\assets\Chrome-Icon.png">
              <a:extLst>
                <a:ext uri="{FF2B5EF4-FFF2-40B4-BE49-F238E27FC236}">
                  <a16:creationId xmlns:a16="http://schemas.microsoft.com/office/drawing/2014/main" id="{A6AB6C02-2F81-F5F3-C567-CEBE5294D79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1085" y="2418552"/>
              <a:ext cx="703073" cy="70307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5" name="Picture 2" descr="C:\Users\t0ph3r\Documents\CS 4700\assets\cisco-switch-icon.png">
            <a:extLst>
              <a:ext uri="{FF2B5EF4-FFF2-40B4-BE49-F238E27FC236}">
                <a16:creationId xmlns:a16="http://schemas.microsoft.com/office/drawing/2014/main" id="{0D5718BF-0F59-DBB4-D29C-6F4126D55B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0067" y="3790302"/>
            <a:ext cx="1131118" cy="4762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8026DA7D-6852-6661-F24E-BA364B75A39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13907" y="3581709"/>
            <a:ext cx="893446" cy="893446"/>
          </a:xfrm>
          <a:prstGeom prst="rect">
            <a:avLst/>
          </a:prstGeom>
        </p:spPr>
      </p:pic>
      <p:sp>
        <p:nvSpPr>
          <p:cNvPr id="7" name="Title 6">
            <a:extLst>
              <a:ext uri="{FF2B5EF4-FFF2-40B4-BE49-F238E27FC236}">
                <a16:creationId xmlns:a16="http://schemas.microsoft.com/office/drawing/2014/main" id="{9285514A-F23C-FD21-067E-46F50D394C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Network Layout</a:t>
            </a:r>
          </a:p>
        </p:txBody>
      </p:sp>
      <p:pic>
        <p:nvPicPr>
          <p:cNvPr id="9" name="Picture 2" descr="C:\Users\t0ph3r\Documents\CS 4700\assets\Router.png">
            <a:extLst>
              <a:ext uri="{FF2B5EF4-FFF2-40B4-BE49-F238E27FC236}">
                <a16:creationId xmlns:a16="http://schemas.microsoft.com/office/drawing/2014/main" id="{0768A125-1D43-A91B-9883-DC3415B4B6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2961" y="3734339"/>
            <a:ext cx="997508" cy="5881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C:\Users\t0ph3r\Documents\CS 4700\assets\cisco-switch-icon.png">
            <a:extLst>
              <a:ext uri="{FF2B5EF4-FFF2-40B4-BE49-F238E27FC236}">
                <a16:creationId xmlns:a16="http://schemas.microsoft.com/office/drawing/2014/main" id="{320DA496-5033-EB7A-4404-E9A79F4B31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51628" y="3790302"/>
            <a:ext cx="1131118" cy="4762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05FED857-E5B3-16CF-927D-1F0062A41719}"/>
              </a:ext>
            </a:extLst>
          </p:cNvPr>
          <p:cNvCxnSpPr>
            <a:cxnSpLocks/>
            <a:stCxn id="5" idx="1"/>
          </p:cNvCxnSpPr>
          <p:nvPr/>
        </p:nvCxnSpPr>
        <p:spPr>
          <a:xfrm flipH="1">
            <a:off x="1436018" y="4028432"/>
            <a:ext cx="974049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2C178F38-D0A4-D73A-3982-45742594DB84}"/>
              </a:ext>
            </a:extLst>
          </p:cNvPr>
          <p:cNvCxnSpPr>
            <a:cxnSpLocks/>
            <a:stCxn id="5" idx="3"/>
            <a:endCxn id="2" idx="1"/>
          </p:cNvCxnSpPr>
          <p:nvPr/>
        </p:nvCxnSpPr>
        <p:spPr>
          <a:xfrm>
            <a:off x="3541185" y="4028432"/>
            <a:ext cx="931159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D6A949AA-805B-5FDA-40F0-84795024A26E}"/>
              </a:ext>
            </a:extLst>
          </p:cNvPr>
          <p:cNvCxnSpPr>
            <a:cxnSpLocks/>
            <a:stCxn id="9" idx="1"/>
            <a:endCxn id="2" idx="3"/>
          </p:cNvCxnSpPr>
          <p:nvPr/>
        </p:nvCxnSpPr>
        <p:spPr>
          <a:xfrm flipH="1">
            <a:off x="5469852" y="4028432"/>
            <a:ext cx="1253109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F6C4EE31-7525-37CE-EBF5-1C914F5A5888}"/>
              </a:ext>
            </a:extLst>
          </p:cNvPr>
          <p:cNvCxnSpPr>
            <a:cxnSpLocks/>
            <a:stCxn id="9" idx="3"/>
            <a:endCxn id="10" idx="1"/>
          </p:cNvCxnSpPr>
          <p:nvPr/>
        </p:nvCxnSpPr>
        <p:spPr>
          <a:xfrm>
            <a:off x="7720469" y="4028432"/>
            <a:ext cx="931159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FCDA283C-CCF7-6BB7-0DD6-E707B605DC8F}"/>
              </a:ext>
            </a:extLst>
          </p:cNvPr>
          <p:cNvCxnSpPr>
            <a:cxnSpLocks/>
            <a:stCxn id="6" idx="1"/>
            <a:endCxn id="10" idx="3"/>
          </p:cNvCxnSpPr>
          <p:nvPr/>
        </p:nvCxnSpPr>
        <p:spPr>
          <a:xfrm flipH="1">
            <a:off x="9782746" y="4028432"/>
            <a:ext cx="931161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DC4A4429-3A28-015C-F0DD-01CE104D63EE}"/>
              </a:ext>
            </a:extLst>
          </p:cNvPr>
          <p:cNvSpPr txBox="1"/>
          <p:nvPr/>
        </p:nvSpPr>
        <p:spPr>
          <a:xfrm>
            <a:off x="10335724" y="2765159"/>
            <a:ext cx="164981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8.8.8.8</a:t>
            </a:r>
          </a:p>
          <a:p>
            <a:pPr algn="ctr"/>
            <a:r>
              <a:rPr lang="en-US" sz="1600" dirty="0"/>
              <a:t>a8:a2:7f:61:2f:f3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D0767151-A371-44F5-1A64-0DDB65AFAFD2}"/>
              </a:ext>
            </a:extLst>
          </p:cNvPr>
          <p:cNvSpPr txBox="1"/>
          <p:nvPr/>
        </p:nvSpPr>
        <p:spPr>
          <a:xfrm>
            <a:off x="4092135" y="2026495"/>
            <a:ext cx="1754005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Gateway</a:t>
            </a:r>
          </a:p>
          <a:p>
            <a:pPr algn="ctr"/>
            <a:r>
              <a:rPr lang="en-US" sz="2400" dirty="0"/>
              <a:t>Router</a:t>
            </a:r>
          </a:p>
          <a:p>
            <a:pPr algn="ctr"/>
            <a:r>
              <a:rPr lang="en-US" sz="2400" dirty="0"/>
              <a:t>129.10.0.1</a:t>
            </a:r>
          </a:p>
          <a:p>
            <a:pPr algn="ctr"/>
            <a:r>
              <a:rPr lang="en-US" sz="1600" dirty="0"/>
              <a:t>ef:a9:5d:3d:44:07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F7927C23-91D6-2B17-DFDE-E462AD1D619A}"/>
              </a:ext>
            </a:extLst>
          </p:cNvPr>
          <p:cNvSpPr txBox="1"/>
          <p:nvPr/>
        </p:nvSpPr>
        <p:spPr>
          <a:xfrm>
            <a:off x="6349992" y="2395827"/>
            <a:ext cx="180850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Router</a:t>
            </a:r>
          </a:p>
          <a:p>
            <a:pPr algn="ctr"/>
            <a:r>
              <a:rPr lang="en-US" sz="2400" dirty="0"/>
              <a:t>8.0.0.1</a:t>
            </a:r>
          </a:p>
          <a:p>
            <a:pPr algn="ctr"/>
            <a:r>
              <a:rPr lang="it-IT" sz="1600" dirty="0"/>
              <a:t>7e:ed:cb:56:d6:dc</a:t>
            </a:r>
            <a:endParaRPr lang="en-US" sz="2400" dirty="0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6F3AEDEB-D57F-548F-6BEB-008093CFE022}"/>
              </a:ext>
            </a:extLst>
          </p:cNvPr>
          <p:cNvSpPr txBox="1"/>
          <p:nvPr/>
        </p:nvSpPr>
        <p:spPr>
          <a:xfrm>
            <a:off x="8373315" y="2395827"/>
            <a:ext cx="1747594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Switch</a:t>
            </a:r>
          </a:p>
          <a:p>
            <a:pPr algn="ctr"/>
            <a:endParaRPr lang="en-US" sz="2400" dirty="0"/>
          </a:p>
          <a:p>
            <a:pPr algn="ctr"/>
            <a:r>
              <a:rPr lang="en-US" sz="1600" dirty="0"/>
              <a:t>83:62:8f:32:4e:d1</a:t>
            </a:r>
            <a:endParaRPr lang="en-US" sz="2400" dirty="0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1C15C5D-A39F-5D24-9754-256A7BB5E449}"/>
              </a:ext>
            </a:extLst>
          </p:cNvPr>
          <p:cNvSpPr txBox="1"/>
          <p:nvPr/>
        </p:nvSpPr>
        <p:spPr>
          <a:xfrm>
            <a:off x="2097387" y="2395827"/>
            <a:ext cx="1805302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Switch</a:t>
            </a:r>
          </a:p>
          <a:p>
            <a:pPr algn="ctr"/>
            <a:endParaRPr lang="en-US" sz="2400" dirty="0"/>
          </a:p>
          <a:p>
            <a:pPr algn="ctr"/>
            <a:r>
              <a:rPr lang="en-US" sz="1600" dirty="0"/>
              <a:t>de:bb:10:8c:43:4a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3E995384-D7AD-7315-60A6-15914AA2F9BF}"/>
              </a:ext>
            </a:extLst>
          </p:cNvPr>
          <p:cNvSpPr txBox="1"/>
          <p:nvPr/>
        </p:nvSpPr>
        <p:spPr>
          <a:xfrm>
            <a:off x="134668" y="2765159"/>
            <a:ext cx="179889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?.?.?.?</a:t>
            </a:r>
          </a:p>
          <a:p>
            <a:pPr algn="ctr"/>
            <a:r>
              <a:rPr lang="en-US" sz="1600" dirty="0"/>
              <a:t>56:67:e7:bc:93:d2</a:t>
            </a:r>
          </a:p>
        </p:txBody>
      </p:sp>
      <p:sp>
        <p:nvSpPr>
          <p:cNvPr id="43" name="Cloud 42">
            <a:extLst>
              <a:ext uri="{FF2B5EF4-FFF2-40B4-BE49-F238E27FC236}">
                <a16:creationId xmlns:a16="http://schemas.microsoft.com/office/drawing/2014/main" id="{61102E83-7FBC-0AE3-2DC2-021ECDCB4744}"/>
              </a:ext>
            </a:extLst>
          </p:cNvPr>
          <p:cNvSpPr/>
          <p:nvPr/>
        </p:nvSpPr>
        <p:spPr>
          <a:xfrm>
            <a:off x="5686331" y="3736537"/>
            <a:ext cx="835085" cy="585988"/>
          </a:xfrm>
          <a:prstGeom prst="cloud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Speech Bubble: Rectangle 43">
            <a:extLst>
              <a:ext uri="{FF2B5EF4-FFF2-40B4-BE49-F238E27FC236}">
                <a16:creationId xmlns:a16="http://schemas.microsoft.com/office/drawing/2014/main" id="{E1589E2D-0056-0432-2FC8-1B5D4782AABA}"/>
              </a:ext>
            </a:extLst>
          </p:cNvPr>
          <p:cNvSpPr/>
          <p:nvPr/>
        </p:nvSpPr>
        <p:spPr>
          <a:xfrm>
            <a:off x="5312073" y="116842"/>
            <a:ext cx="2601995" cy="1597495"/>
          </a:xfrm>
          <a:prstGeom prst="wedgeRectCallout">
            <a:avLst>
              <a:gd name="adj1" fmla="val -42583"/>
              <a:gd name="adj2" fmla="val 97166"/>
            </a:avLst>
          </a:prstGeom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Egress point for traffic out to the internet.</a:t>
            </a:r>
          </a:p>
        </p:txBody>
      </p:sp>
      <p:sp>
        <p:nvSpPr>
          <p:cNvPr id="45" name="Speech Bubble: Rectangle 44">
            <a:extLst>
              <a:ext uri="{FF2B5EF4-FFF2-40B4-BE49-F238E27FC236}">
                <a16:creationId xmlns:a16="http://schemas.microsoft.com/office/drawing/2014/main" id="{FC8A2FB0-71D8-C393-39D1-E2972573E70A}"/>
              </a:ext>
            </a:extLst>
          </p:cNvPr>
          <p:cNvSpPr/>
          <p:nvPr/>
        </p:nvSpPr>
        <p:spPr>
          <a:xfrm>
            <a:off x="112368" y="4895380"/>
            <a:ext cx="2957237" cy="1597495"/>
          </a:xfrm>
          <a:prstGeom prst="wedgeRectCallout">
            <a:avLst>
              <a:gd name="adj1" fmla="val -13840"/>
              <a:gd name="adj2" fmla="val -105591"/>
            </a:avLst>
          </a:prstGeom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IP address must be in the 129.10.0.0/16 network.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38817E82-4C5C-47B4-7A8E-7DB7F570D269}"/>
              </a:ext>
            </a:extLst>
          </p:cNvPr>
          <p:cNvSpPr/>
          <p:nvPr/>
        </p:nvSpPr>
        <p:spPr>
          <a:xfrm>
            <a:off x="4885581" y="4898188"/>
            <a:ext cx="3810219" cy="1597495"/>
          </a:xfrm>
          <a:prstGeom prst="rect">
            <a:avLst/>
          </a:prstGeom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All devices on the internet have MAC addresses, but our host does not know them (yet).</a:t>
            </a:r>
          </a:p>
        </p:txBody>
      </p: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61EE6752-D64C-0951-6453-118D25E84CC5}"/>
              </a:ext>
            </a:extLst>
          </p:cNvPr>
          <p:cNvCxnSpPr/>
          <p:nvPr/>
        </p:nvCxnSpPr>
        <p:spPr>
          <a:xfrm flipH="1" flipV="1">
            <a:off x="3518050" y="4380302"/>
            <a:ext cx="1794023" cy="461665"/>
          </a:xfrm>
          <a:prstGeom prst="straightConnector1">
            <a:avLst/>
          </a:prstGeom>
          <a:ln w="76200"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A99CBF92-AB94-AE8A-7CE3-E55ADA2021D9}"/>
              </a:ext>
            </a:extLst>
          </p:cNvPr>
          <p:cNvCxnSpPr>
            <a:cxnSpLocks/>
          </p:cNvCxnSpPr>
          <p:nvPr/>
        </p:nvCxnSpPr>
        <p:spPr>
          <a:xfrm flipH="1" flipV="1">
            <a:off x="5335292" y="4350660"/>
            <a:ext cx="727222" cy="451005"/>
          </a:xfrm>
          <a:prstGeom prst="straightConnector1">
            <a:avLst/>
          </a:prstGeom>
          <a:ln w="76200"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6CD5538D-07BB-8B0E-D26E-0B767530DDDD}"/>
              </a:ext>
            </a:extLst>
          </p:cNvPr>
          <p:cNvCxnSpPr>
            <a:cxnSpLocks/>
          </p:cNvCxnSpPr>
          <p:nvPr/>
        </p:nvCxnSpPr>
        <p:spPr>
          <a:xfrm flipV="1">
            <a:off x="6722961" y="4350660"/>
            <a:ext cx="289585" cy="451005"/>
          </a:xfrm>
          <a:prstGeom prst="straightConnector1">
            <a:avLst/>
          </a:prstGeom>
          <a:ln w="76200"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4FCFF4A3-2223-5B39-383B-E1D63F66040E}"/>
              </a:ext>
            </a:extLst>
          </p:cNvPr>
          <p:cNvCxnSpPr>
            <a:cxnSpLocks/>
          </p:cNvCxnSpPr>
          <p:nvPr/>
        </p:nvCxnSpPr>
        <p:spPr>
          <a:xfrm flipV="1">
            <a:off x="7221715" y="4380302"/>
            <a:ext cx="1344190" cy="421363"/>
          </a:xfrm>
          <a:prstGeom prst="straightConnector1">
            <a:avLst/>
          </a:prstGeom>
          <a:ln w="76200"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F3C70E24-9ACF-B503-6482-D8A1A412AD97}"/>
              </a:ext>
            </a:extLst>
          </p:cNvPr>
          <p:cNvCxnSpPr>
            <a:cxnSpLocks/>
          </p:cNvCxnSpPr>
          <p:nvPr/>
        </p:nvCxnSpPr>
        <p:spPr>
          <a:xfrm flipV="1">
            <a:off x="8317741" y="4406622"/>
            <a:ext cx="2107707" cy="395043"/>
          </a:xfrm>
          <a:prstGeom prst="straightConnector1">
            <a:avLst/>
          </a:prstGeom>
          <a:ln w="76200"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001FD937-945D-4950-5B56-2CC4D9A63011}"/>
              </a:ext>
            </a:extLst>
          </p:cNvPr>
          <p:cNvSpPr txBox="1"/>
          <p:nvPr/>
        </p:nvSpPr>
        <p:spPr>
          <a:xfrm>
            <a:off x="1992474" y="1546280"/>
            <a:ext cx="20393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129.10.0.0/16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A1AC0AD-0856-B7E3-0484-467D8B72E1E9}"/>
              </a:ext>
            </a:extLst>
          </p:cNvPr>
          <p:cNvSpPr txBox="1"/>
          <p:nvPr/>
        </p:nvSpPr>
        <p:spPr>
          <a:xfrm>
            <a:off x="8627170" y="1539271"/>
            <a:ext cx="13789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/>
              <a:t>8.0.0.0/8</a:t>
            </a:r>
          </a:p>
        </p:txBody>
      </p:sp>
    </p:spTree>
    <p:extLst>
      <p:ext uri="{BB962C8B-B14F-4D97-AF65-F5344CB8AC3E}">
        <p14:creationId xmlns:p14="http://schemas.microsoft.com/office/powerpoint/2010/main" val="528284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  <p:bldP spid="45" grpId="0" animBg="1"/>
      <p:bldP spid="4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1A3C89F8-0D2F-47FF-B903-151248265F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81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B0DF92D-D848-2009-C2EE-CA22F0872F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08228" y="3429000"/>
            <a:ext cx="10244796" cy="3047999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4000" kern="1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Dynamic Host Configuration Protocol (DHCP)</a:t>
            </a:r>
          </a:p>
          <a:p>
            <a:r>
              <a:rPr lang="en-US" sz="4000" dirty="0">
                <a:solidFill>
                  <a:srgbClr val="FFFFFF"/>
                </a:solidFill>
              </a:rPr>
              <a:t>Address Resolution Protocol (ARP)</a:t>
            </a:r>
            <a:endParaRPr lang="en-US" sz="4000" kern="1200" dirty="0">
              <a:solidFill>
                <a:srgbClr val="FFFFFF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3" name="Graphic 13">
            <a:extLst>
              <a:ext uri="{FF2B5EF4-FFF2-40B4-BE49-F238E27FC236}">
                <a16:creationId xmlns:a16="http://schemas.microsoft.com/office/drawing/2014/main" id="{C5CB530E-515E-412C-9DF1-5F8FFBD6F3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74359" y="583345"/>
            <a:ext cx="139039" cy="139039"/>
          </a:xfrm>
          <a:custGeom>
            <a:avLst/>
            <a:gdLst>
              <a:gd name="connsiteX0" fmla="*/ 129602 w 139039"/>
              <a:gd name="connsiteY0" fmla="*/ 60082 h 139039"/>
              <a:gd name="connsiteX1" fmla="*/ 78957 w 139039"/>
              <a:gd name="connsiteY1" fmla="*/ 60082 h 139039"/>
              <a:gd name="connsiteX2" fmla="*/ 78957 w 139039"/>
              <a:gd name="connsiteY2" fmla="*/ 9437 h 139039"/>
              <a:gd name="connsiteX3" fmla="*/ 69520 w 139039"/>
              <a:gd name="connsiteY3" fmla="*/ 0 h 139039"/>
              <a:gd name="connsiteX4" fmla="*/ 60082 w 139039"/>
              <a:gd name="connsiteY4" fmla="*/ 9437 h 139039"/>
              <a:gd name="connsiteX5" fmla="*/ 60082 w 139039"/>
              <a:gd name="connsiteY5" fmla="*/ 60082 h 139039"/>
              <a:gd name="connsiteX6" fmla="*/ 9437 w 139039"/>
              <a:gd name="connsiteY6" fmla="*/ 60082 h 139039"/>
              <a:gd name="connsiteX7" fmla="*/ 0 w 139039"/>
              <a:gd name="connsiteY7" fmla="*/ 69520 h 139039"/>
              <a:gd name="connsiteX8" fmla="*/ 9437 w 139039"/>
              <a:gd name="connsiteY8" fmla="*/ 78957 h 139039"/>
              <a:gd name="connsiteX9" fmla="*/ 60082 w 139039"/>
              <a:gd name="connsiteY9" fmla="*/ 78957 h 139039"/>
              <a:gd name="connsiteX10" fmla="*/ 60082 w 139039"/>
              <a:gd name="connsiteY10" fmla="*/ 129602 h 139039"/>
              <a:gd name="connsiteX11" fmla="*/ 69520 w 139039"/>
              <a:gd name="connsiteY11" fmla="*/ 139039 h 139039"/>
              <a:gd name="connsiteX12" fmla="*/ 78957 w 139039"/>
              <a:gd name="connsiteY12" fmla="*/ 129602 h 139039"/>
              <a:gd name="connsiteX13" fmla="*/ 78957 w 139039"/>
              <a:gd name="connsiteY13" fmla="*/ 78957 h 139039"/>
              <a:gd name="connsiteX14" fmla="*/ 129602 w 139039"/>
              <a:gd name="connsiteY14" fmla="*/ 78957 h 139039"/>
              <a:gd name="connsiteX15" fmla="*/ 139039 w 139039"/>
              <a:gd name="connsiteY15" fmla="*/ 69520 h 139039"/>
              <a:gd name="connsiteX16" fmla="*/ 129602 w 139039"/>
              <a:gd name="connsiteY16" fmla="*/ 60082 h 13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9" h="139039">
                <a:moveTo>
                  <a:pt x="129602" y="60082"/>
                </a:moveTo>
                <a:lnTo>
                  <a:pt x="78957" y="60082"/>
                </a:lnTo>
                <a:lnTo>
                  <a:pt x="78957" y="9437"/>
                </a:lnTo>
                <a:cubicBezTo>
                  <a:pt x="78957" y="4225"/>
                  <a:pt x="74731" y="0"/>
                  <a:pt x="69520" y="0"/>
                </a:cubicBezTo>
                <a:cubicBezTo>
                  <a:pt x="64308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8"/>
                  <a:pt x="0" y="69520"/>
                </a:cubicBezTo>
                <a:cubicBezTo>
                  <a:pt x="0" y="74731"/>
                  <a:pt x="4225" y="78957"/>
                  <a:pt x="9437" y="78957"/>
                </a:cubicBezTo>
                <a:lnTo>
                  <a:pt x="60082" y="78957"/>
                </a:lnTo>
                <a:lnTo>
                  <a:pt x="60082" y="129602"/>
                </a:lnTo>
                <a:cubicBezTo>
                  <a:pt x="60082" y="134814"/>
                  <a:pt x="64308" y="139039"/>
                  <a:pt x="69520" y="139039"/>
                </a:cubicBezTo>
                <a:cubicBezTo>
                  <a:pt x="74731" y="139039"/>
                  <a:pt x="78957" y="134814"/>
                  <a:pt x="78957" y="129602"/>
                </a:cubicBezTo>
                <a:lnTo>
                  <a:pt x="78957" y="78957"/>
                </a:lnTo>
                <a:lnTo>
                  <a:pt x="129602" y="78957"/>
                </a:lnTo>
                <a:cubicBezTo>
                  <a:pt x="134814" y="78957"/>
                  <a:pt x="139039" y="74731"/>
                  <a:pt x="139039" y="69520"/>
                </a:cubicBezTo>
                <a:cubicBezTo>
                  <a:pt x="139039" y="64308"/>
                  <a:pt x="134814" y="60082"/>
                  <a:pt x="129602" y="60082"/>
                </a:cubicBezTo>
                <a:close/>
              </a:path>
            </a:pathLst>
          </a:custGeom>
          <a:solidFill>
            <a:srgbClr val="FFFFFF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25" name="Graphic 12">
            <a:extLst>
              <a:ext uri="{FF2B5EF4-FFF2-40B4-BE49-F238E27FC236}">
                <a16:creationId xmlns:a16="http://schemas.microsoft.com/office/drawing/2014/main" id="{712D4376-A578-4FF1-94FC-245E7A6A48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33139" y="812640"/>
            <a:ext cx="91138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rgbClr val="FFFFFF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26" name="Graphic 15">
            <a:extLst>
              <a:ext uri="{FF2B5EF4-FFF2-40B4-BE49-F238E27FC236}">
                <a16:creationId xmlns:a16="http://schemas.microsoft.com/office/drawing/2014/main" id="{AEA7509D-F04F-40CB-A0B3-EEF16499CC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58819" y="1037066"/>
            <a:ext cx="127714" cy="127714"/>
          </a:xfrm>
          <a:custGeom>
            <a:avLst/>
            <a:gdLst>
              <a:gd name="connsiteX0" fmla="*/ 63857 w 127714"/>
              <a:gd name="connsiteY0" fmla="*/ 18874 h 127714"/>
              <a:gd name="connsiteX1" fmla="*/ 108840 w 127714"/>
              <a:gd name="connsiteY1" fmla="*/ 63857 h 127714"/>
              <a:gd name="connsiteX2" fmla="*/ 63857 w 127714"/>
              <a:gd name="connsiteY2" fmla="*/ 108840 h 127714"/>
              <a:gd name="connsiteX3" fmla="*/ 18874 w 127714"/>
              <a:gd name="connsiteY3" fmla="*/ 63857 h 127714"/>
              <a:gd name="connsiteX4" fmla="*/ 63857 w 127714"/>
              <a:gd name="connsiteY4" fmla="*/ 18874 h 127714"/>
              <a:gd name="connsiteX5" fmla="*/ 63857 w 127714"/>
              <a:gd name="connsiteY5" fmla="*/ 0 h 127714"/>
              <a:gd name="connsiteX6" fmla="*/ 0 w 127714"/>
              <a:gd name="connsiteY6" fmla="*/ 63857 h 127714"/>
              <a:gd name="connsiteX7" fmla="*/ 63857 w 127714"/>
              <a:gd name="connsiteY7" fmla="*/ 127714 h 127714"/>
              <a:gd name="connsiteX8" fmla="*/ 127714 w 127714"/>
              <a:gd name="connsiteY8" fmla="*/ 63857 h 127714"/>
              <a:gd name="connsiteX9" fmla="*/ 63857 w 127714"/>
              <a:gd name="connsiteY9" fmla="*/ 0 h 12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4" h="127714">
                <a:moveTo>
                  <a:pt x="63857" y="18874"/>
                </a:moveTo>
                <a:cubicBezTo>
                  <a:pt x="88700" y="18874"/>
                  <a:pt x="108840" y="39014"/>
                  <a:pt x="108840" y="63857"/>
                </a:cubicBezTo>
                <a:cubicBezTo>
                  <a:pt x="108840" y="88700"/>
                  <a:pt x="88700" y="108840"/>
                  <a:pt x="63857" y="108840"/>
                </a:cubicBezTo>
                <a:cubicBezTo>
                  <a:pt x="39014" y="108840"/>
                  <a:pt x="18874" y="88700"/>
                  <a:pt x="18874" y="63857"/>
                </a:cubicBezTo>
                <a:cubicBezTo>
                  <a:pt x="18898" y="39024"/>
                  <a:pt x="39024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4"/>
                  <a:pt x="63857" y="127714"/>
                </a:cubicBezTo>
                <a:cubicBezTo>
                  <a:pt x="99124" y="127714"/>
                  <a:pt x="127714" y="99124"/>
                  <a:pt x="127714" y="63857"/>
                </a:cubicBezTo>
                <a:cubicBezTo>
                  <a:pt x="127714" y="28590"/>
                  <a:pt x="99124" y="0"/>
                  <a:pt x="63857" y="0"/>
                </a:cubicBezTo>
                <a:close/>
              </a:path>
            </a:pathLst>
          </a:custGeom>
          <a:solidFill>
            <a:srgbClr val="FFFFFF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56020367-4FD5-4596-8E10-C5F095CD8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56114" y="3503032"/>
            <a:ext cx="0" cy="3346090"/>
          </a:xfrm>
          <a:prstGeom prst="line">
            <a:avLst/>
          </a:prstGeom>
          <a:ln w="25400" cap="sq">
            <a:solidFill>
              <a:srgbClr val="FFFFFF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Graphic 22">
            <a:extLst>
              <a:ext uri="{FF2B5EF4-FFF2-40B4-BE49-F238E27FC236}">
                <a16:creationId xmlns:a16="http://schemas.microsoft.com/office/drawing/2014/main" id="{508BEF50-7B1E-49A4-BC19-5F4F1D755E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36425" y="5636680"/>
            <a:ext cx="151536" cy="151536"/>
          </a:xfrm>
          <a:custGeom>
            <a:avLst/>
            <a:gdLst>
              <a:gd name="connsiteX0" fmla="*/ 141251 w 151536"/>
              <a:gd name="connsiteY0" fmla="*/ 65483 h 151536"/>
              <a:gd name="connsiteX1" fmla="*/ 86053 w 151536"/>
              <a:gd name="connsiteY1" fmla="*/ 65483 h 151536"/>
              <a:gd name="connsiteX2" fmla="*/ 86053 w 151536"/>
              <a:gd name="connsiteY2" fmla="*/ 10285 h 151536"/>
              <a:gd name="connsiteX3" fmla="*/ 75768 w 151536"/>
              <a:gd name="connsiteY3" fmla="*/ 0 h 151536"/>
              <a:gd name="connsiteX4" fmla="*/ 65483 w 151536"/>
              <a:gd name="connsiteY4" fmla="*/ 10285 h 151536"/>
              <a:gd name="connsiteX5" fmla="*/ 65483 w 151536"/>
              <a:gd name="connsiteY5" fmla="*/ 65483 h 151536"/>
              <a:gd name="connsiteX6" fmla="*/ 10285 w 151536"/>
              <a:gd name="connsiteY6" fmla="*/ 65483 h 151536"/>
              <a:gd name="connsiteX7" fmla="*/ 0 w 151536"/>
              <a:gd name="connsiteY7" fmla="*/ 75768 h 151536"/>
              <a:gd name="connsiteX8" fmla="*/ 10285 w 151536"/>
              <a:gd name="connsiteY8" fmla="*/ 86053 h 151536"/>
              <a:gd name="connsiteX9" fmla="*/ 65483 w 151536"/>
              <a:gd name="connsiteY9" fmla="*/ 86053 h 151536"/>
              <a:gd name="connsiteX10" fmla="*/ 65483 w 151536"/>
              <a:gd name="connsiteY10" fmla="*/ 141251 h 151536"/>
              <a:gd name="connsiteX11" fmla="*/ 75768 w 151536"/>
              <a:gd name="connsiteY11" fmla="*/ 151536 h 151536"/>
              <a:gd name="connsiteX12" fmla="*/ 86053 w 151536"/>
              <a:gd name="connsiteY12" fmla="*/ 141251 h 151536"/>
              <a:gd name="connsiteX13" fmla="*/ 86053 w 151536"/>
              <a:gd name="connsiteY13" fmla="*/ 86053 h 151536"/>
              <a:gd name="connsiteX14" fmla="*/ 141251 w 151536"/>
              <a:gd name="connsiteY14" fmla="*/ 86053 h 151536"/>
              <a:gd name="connsiteX15" fmla="*/ 151536 w 151536"/>
              <a:gd name="connsiteY15" fmla="*/ 75768 h 151536"/>
              <a:gd name="connsiteX16" fmla="*/ 141251 w 151536"/>
              <a:gd name="connsiteY16" fmla="*/ 65483 h 151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51536" h="151536">
                <a:moveTo>
                  <a:pt x="141251" y="65483"/>
                </a:moveTo>
                <a:lnTo>
                  <a:pt x="86053" y="65483"/>
                </a:lnTo>
                <a:lnTo>
                  <a:pt x="86053" y="10285"/>
                </a:lnTo>
                <a:cubicBezTo>
                  <a:pt x="86053" y="4605"/>
                  <a:pt x="81448" y="0"/>
                  <a:pt x="75768" y="0"/>
                </a:cubicBezTo>
                <a:cubicBezTo>
                  <a:pt x="70088" y="0"/>
                  <a:pt x="65483" y="4605"/>
                  <a:pt x="65483" y="10285"/>
                </a:cubicBezTo>
                <a:lnTo>
                  <a:pt x="65483" y="65483"/>
                </a:lnTo>
                <a:lnTo>
                  <a:pt x="10285" y="65483"/>
                </a:lnTo>
                <a:cubicBezTo>
                  <a:pt x="4605" y="65483"/>
                  <a:pt x="0" y="70088"/>
                  <a:pt x="0" y="75768"/>
                </a:cubicBezTo>
                <a:cubicBezTo>
                  <a:pt x="0" y="81448"/>
                  <a:pt x="4605" y="86053"/>
                  <a:pt x="10285" y="86053"/>
                </a:cubicBezTo>
                <a:lnTo>
                  <a:pt x="65483" y="86053"/>
                </a:lnTo>
                <a:lnTo>
                  <a:pt x="65483" y="141251"/>
                </a:lnTo>
                <a:cubicBezTo>
                  <a:pt x="65483" y="146931"/>
                  <a:pt x="70088" y="151536"/>
                  <a:pt x="75768" y="151536"/>
                </a:cubicBezTo>
                <a:cubicBezTo>
                  <a:pt x="81448" y="151536"/>
                  <a:pt x="86053" y="146931"/>
                  <a:pt x="86053" y="141251"/>
                </a:cubicBezTo>
                <a:lnTo>
                  <a:pt x="86053" y="86053"/>
                </a:lnTo>
                <a:lnTo>
                  <a:pt x="141251" y="86053"/>
                </a:lnTo>
                <a:cubicBezTo>
                  <a:pt x="146931" y="86053"/>
                  <a:pt x="151536" y="81448"/>
                  <a:pt x="151536" y="75768"/>
                </a:cubicBezTo>
                <a:cubicBezTo>
                  <a:pt x="151536" y="70088"/>
                  <a:pt x="146931" y="65483"/>
                  <a:pt x="141251" y="65483"/>
                </a:cubicBezTo>
                <a:close/>
              </a:path>
            </a:pathLst>
          </a:custGeom>
          <a:solidFill>
            <a:srgbClr val="FFFFFF"/>
          </a:solidFill>
          <a:ln w="646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22" name="Graphic 23">
            <a:extLst>
              <a:ext uri="{FF2B5EF4-FFF2-40B4-BE49-F238E27FC236}">
                <a16:creationId xmlns:a16="http://schemas.microsoft.com/office/drawing/2014/main" id="{3FBAD350-5664-4811-A208-657FB882D3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45175" y="6096759"/>
            <a:ext cx="108625" cy="108625"/>
          </a:xfrm>
          <a:custGeom>
            <a:avLst/>
            <a:gdLst>
              <a:gd name="connsiteX0" fmla="*/ 54313 w 108625"/>
              <a:gd name="connsiteY0" fmla="*/ 16053 h 108625"/>
              <a:gd name="connsiteX1" fmla="*/ 92572 w 108625"/>
              <a:gd name="connsiteY1" fmla="*/ 54313 h 108625"/>
              <a:gd name="connsiteX2" fmla="*/ 54313 w 108625"/>
              <a:gd name="connsiteY2" fmla="*/ 92572 h 108625"/>
              <a:gd name="connsiteX3" fmla="*/ 16053 w 108625"/>
              <a:gd name="connsiteY3" fmla="*/ 54313 h 108625"/>
              <a:gd name="connsiteX4" fmla="*/ 54313 w 108625"/>
              <a:gd name="connsiteY4" fmla="*/ 16053 h 108625"/>
              <a:gd name="connsiteX5" fmla="*/ 54313 w 108625"/>
              <a:gd name="connsiteY5" fmla="*/ 0 h 108625"/>
              <a:gd name="connsiteX6" fmla="*/ 0 w 108625"/>
              <a:gd name="connsiteY6" fmla="*/ 54313 h 108625"/>
              <a:gd name="connsiteX7" fmla="*/ 54313 w 108625"/>
              <a:gd name="connsiteY7" fmla="*/ 108625 h 108625"/>
              <a:gd name="connsiteX8" fmla="*/ 108625 w 108625"/>
              <a:gd name="connsiteY8" fmla="*/ 54313 h 108625"/>
              <a:gd name="connsiteX9" fmla="*/ 54313 w 108625"/>
              <a:gd name="connsiteY9" fmla="*/ 0 h 108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8625" h="108625">
                <a:moveTo>
                  <a:pt x="54313" y="16053"/>
                </a:moveTo>
                <a:cubicBezTo>
                  <a:pt x="75442" y="16053"/>
                  <a:pt x="92572" y="33182"/>
                  <a:pt x="92572" y="54313"/>
                </a:cubicBezTo>
                <a:cubicBezTo>
                  <a:pt x="92572" y="75442"/>
                  <a:pt x="75442" y="92572"/>
                  <a:pt x="54313" y="92572"/>
                </a:cubicBezTo>
                <a:cubicBezTo>
                  <a:pt x="33182" y="92572"/>
                  <a:pt x="16053" y="75442"/>
                  <a:pt x="16053" y="54313"/>
                </a:cubicBezTo>
                <a:cubicBezTo>
                  <a:pt x="16074" y="33191"/>
                  <a:pt x="33191" y="16074"/>
                  <a:pt x="54313" y="16053"/>
                </a:cubicBezTo>
                <a:moveTo>
                  <a:pt x="54313" y="0"/>
                </a:moveTo>
                <a:cubicBezTo>
                  <a:pt x="24317" y="0"/>
                  <a:pt x="0" y="24317"/>
                  <a:pt x="0" y="54313"/>
                </a:cubicBezTo>
                <a:cubicBezTo>
                  <a:pt x="0" y="84309"/>
                  <a:pt x="24317" y="108625"/>
                  <a:pt x="54313" y="108625"/>
                </a:cubicBezTo>
                <a:cubicBezTo>
                  <a:pt x="84309" y="108625"/>
                  <a:pt x="108625" y="84309"/>
                  <a:pt x="108625" y="54313"/>
                </a:cubicBezTo>
                <a:cubicBezTo>
                  <a:pt x="108625" y="24317"/>
                  <a:pt x="84309" y="0"/>
                  <a:pt x="54313" y="0"/>
                </a:cubicBezTo>
                <a:close/>
              </a:path>
            </a:pathLst>
          </a:custGeom>
          <a:solidFill>
            <a:srgbClr val="FFFFFF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24" name="Graphic 21">
            <a:extLst>
              <a:ext uri="{FF2B5EF4-FFF2-40B4-BE49-F238E27FC236}">
                <a16:creationId xmlns:a16="http://schemas.microsoft.com/office/drawing/2014/main" id="{C39ADB8F-D187-49D7-BDCF-C1B6DC7270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554288" y="6238029"/>
            <a:ext cx="95759" cy="95759"/>
          </a:xfrm>
          <a:custGeom>
            <a:avLst/>
            <a:gdLst>
              <a:gd name="connsiteX0" fmla="*/ 95759 w 95759"/>
              <a:gd name="connsiteY0" fmla="*/ 47880 h 95759"/>
              <a:gd name="connsiteX1" fmla="*/ 47880 w 95759"/>
              <a:gd name="connsiteY1" fmla="*/ 95759 h 95759"/>
              <a:gd name="connsiteX2" fmla="*/ 0 w 95759"/>
              <a:gd name="connsiteY2" fmla="*/ 47880 h 95759"/>
              <a:gd name="connsiteX3" fmla="*/ 47880 w 95759"/>
              <a:gd name="connsiteY3" fmla="*/ 0 h 95759"/>
              <a:gd name="connsiteX4" fmla="*/ 95759 w 95759"/>
              <a:gd name="connsiteY4" fmla="*/ 47880 h 957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5759" h="95759">
                <a:moveTo>
                  <a:pt x="95759" y="47880"/>
                </a:moveTo>
                <a:cubicBezTo>
                  <a:pt x="95759" y="74323"/>
                  <a:pt x="74323" y="95759"/>
                  <a:pt x="47880" y="95759"/>
                </a:cubicBezTo>
                <a:cubicBezTo>
                  <a:pt x="21436" y="95759"/>
                  <a:pt x="0" y="74323"/>
                  <a:pt x="0" y="47880"/>
                </a:cubicBezTo>
                <a:cubicBezTo>
                  <a:pt x="0" y="21436"/>
                  <a:pt x="21436" y="0"/>
                  <a:pt x="47880" y="0"/>
                </a:cubicBezTo>
                <a:cubicBezTo>
                  <a:pt x="74323" y="0"/>
                  <a:pt x="95759" y="21436"/>
                  <a:pt x="95759" y="47880"/>
                </a:cubicBezTo>
                <a:close/>
              </a:path>
            </a:pathLst>
          </a:custGeom>
          <a:solidFill>
            <a:srgbClr val="FFFFFF"/>
          </a:solidFill>
          <a:ln w="469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95616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DBC0881-3BA1-2AC6-570B-3F4B31F327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Getting Online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A79D8DD-27CE-C77A-5CFB-B6FF62C2C6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All hosts connected to the internet need certain information</a:t>
            </a:r>
          </a:p>
          <a:p>
            <a:pPr lvl="1"/>
            <a:r>
              <a:rPr lang="en-US" dirty="0"/>
              <a:t>IPv4 (and possibly IPv6) address (and local netmask)</a:t>
            </a:r>
          </a:p>
          <a:p>
            <a:pPr lvl="1"/>
            <a:r>
              <a:rPr lang="en-US" dirty="0"/>
              <a:t>IP address of local DNS resolver</a:t>
            </a:r>
          </a:p>
          <a:p>
            <a:pPr lvl="1"/>
            <a:r>
              <a:rPr lang="en-US" dirty="0"/>
              <a:t>IP address of the local gateway</a:t>
            </a:r>
          </a:p>
          <a:p>
            <a:pPr marL="457200" lvl="1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How do you get this information?</a:t>
            </a:r>
          </a:p>
        </p:txBody>
      </p:sp>
    </p:spTree>
    <p:extLst>
      <p:ext uri="{BB962C8B-B14F-4D97-AF65-F5344CB8AC3E}">
        <p14:creationId xmlns:p14="http://schemas.microsoft.com/office/powerpoint/2010/main" val="31906647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590DB9-F53D-DC89-9828-E49C050B55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Getting Online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4E868B-9B46-D8A7-BEFB-B47AC2416B3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US" dirty="0"/>
              <a:t>Option 1: Static Configuration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EEF6B0E-072C-B14B-EC68-52A73837F78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Get these IP addresses from your network administrator</a:t>
            </a:r>
          </a:p>
          <a:p>
            <a:r>
              <a:rPr lang="en-US" sz="2400" dirty="0"/>
              <a:t>Open your network settings, type in the information</a:t>
            </a:r>
          </a:p>
          <a:p>
            <a:r>
              <a:rPr lang="en-US" sz="2400" dirty="0"/>
              <a:t>Problems?</a:t>
            </a:r>
          </a:p>
          <a:p>
            <a:pPr lvl="1"/>
            <a:r>
              <a:rPr lang="en-US" sz="2000" dirty="0"/>
              <a:t>Manual, error prone</a:t>
            </a:r>
          </a:p>
          <a:p>
            <a:pPr lvl="1"/>
            <a:r>
              <a:rPr lang="en-US" sz="2000" dirty="0"/>
              <a:t>Difficult for non-experts</a:t>
            </a:r>
          </a:p>
          <a:p>
            <a:pPr lvl="1"/>
            <a:r>
              <a:rPr lang="en-US" sz="2000" dirty="0"/>
              <a:t>Must be updated if you move, e.g., from home to work, work to coffee shop, etc.</a:t>
            </a:r>
          </a:p>
          <a:p>
            <a:endParaRPr lang="en-US" sz="2400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37131F05-0507-309E-6BD4-2EC311C138D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style>
          <a:lnRef idx="2">
            <a:schemeClr val="accent4">
              <a:shade val="15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US" dirty="0"/>
              <a:t>Option 2: Dynamic Configuration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8C854197-B424-E2D1-A554-E06BDD8C6973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z="2400" dirty="0"/>
              <a:t>Your host queries the network for configuration information</a:t>
            </a:r>
          </a:p>
          <a:p>
            <a:r>
              <a:rPr lang="en-US" sz="2400" dirty="0"/>
              <a:t>A network service responds with the information</a:t>
            </a:r>
          </a:p>
          <a:p>
            <a:r>
              <a:rPr lang="en-US" sz="2400" dirty="0"/>
              <a:t>Your host periodically re-queries and updates the information</a:t>
            </a:r>
          </a:p>
          <a:p>
            <a:r>
              <a:rPr lang="en-US" sz="2400" dirty="0"/>
              <a:t>Implemented using the Dynamic Host Configuration Protocol (DHCP)</a:t>
            </a:r>
          </a:p>
        </p:txBody>
      </p:sp>
    </p:spTree>
    <p:extLst>
      <p:ext uri="{BB962C8B-B14F-4D97-AF65-F5344CB8AC3E}">
        <p14:creationId xmlns:p14="http://schemas.microsoft.com/office/powerpoint/2010/main" val="281115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 animBg="1"/>
      <p:bldP spid="7" grpId="0" uiExpand="1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5622</TotalTime>
  <Words>3559</Words>
  <Application>Microsoft Office PowerPoint</Application>
  <PresentationFormat>Widescreen</PresentationFormat>
  <Paragraphs>1010</Paragraphs>
  <Slides>42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7" baseType="lpstr">
      <vt:lpstr>Aptos</vt:lpstr>
      <vt:lpstr>Aptos Display</vt:lpstr>
      <vt:lpstr>Arial</vt:lpstr>
      <vt:lpstr>Wingdings</vt:lpstr>
      <vt:lpstr>Office Theme</vt:lpstr>
      <vt:lpstr>CS 4700 / CS 5700 Network Fundamentals</vt:lpstr>
      <vt:lpstr>Opening Your First Connection…</vt:lpstr>
      <vt:lpstr>Connection Details</vt:lpstr>
      <vt:lpstr>PowerPoint Presentation</vt:lpstr>
      <vt:lpstr>PowerPoint Presentation</vt:lpstr>
      <vt:lpstr>Network Layout</vt:lpstr>
      <vt:lpstr>PowerPoint Presentation</vt:lpstr>
      <vt:lpstr>Getting Online</vt:lpstr>
      <vt:lpstr>Getting Online</vt:lpstr>
      <vt:lpstr>Dynamic Host Configuration Protocol (DHCP)</vt:lpstr>
      <vt:lpstr>DHCP is an Application Protocol</vt:lpstr>
      <vt:lpstr>Network Layout, Revisited</vt:lpstr>
      <vt:lpstr>DHCP Protocol Sketch &amp; Message Types</vt:lpstr>
      <vt:lpstr>DHCP Message Format</vt:lpstr>
      <vt:lpstr>PowerPoint Presentation</vt:lpstr>
      <vt:lpstr>DHCP Discovery</vt:lpstr>
      <vt:lpstr>PowerPoint Presentation</vt:lpstr>
      <vt:lpstr>DHCP Offer</vt:lpstr>
      <vt:lpstr>PowerPoint Presentation</vt:lpstr>
      <vt:lpstr>PowerPoint Presentation</vt:lpstr>
      <vt:lpstr>DHCP Options</vt:lpstr>
      <vt:lpstr>DHCP Renewal</vt:lpstr>
      <vt:lpstr>DHCP Wrap Up</vt:lpstr>
      <vt:lpstr>DHCP and IPv6</vt:lpstr>
      <vt:lpstr>PowerPoint Presentation</vt:lpstr>
      <vt:lpstr>PowerPoint Presentation</vt:lpstr>
      <vt:lpstr>Who is the Layer 2 Destination?</vt:lpstr>
      <vt:lpstr>Do We Know The MAC of the Gateway?</vt:lpstr>
      <vt:lpstr>Address Resolution Protocol (ARP)</vt:lpstr>
      <vt:lpstr>ARP is a Layer 2 Protocol</vt:lpstr>
      <vt:lpstr>ARP Message Format</vt:lpstr>
      <vt:lpstr>ARP Query for the Local Gateway Router</vt:lpstr>
      <vt:lpstr>ARP Response from the Local Gateway Router</vt:lpstr>
      <vt:lpstr>ARP Query and Response</vt:lpstr>
      <vt:lpstr>Example ARP Cache</vt:lpstr>
      <vt:lpstr>PowerPoint Presentation</vt:lpstr>
      <vt:lpstr>DHCP Protocol Revisited</vt:lpstr>
      <vt:lpstr>ARP Probe</vt:lpstr>
      <vt:lpstr>Example ARP Probe</vt:lpstr>
      <vt:lpstr>ARP Announcement</vt:lpstr>
      <vt:lpstr>ARP Wrap Up</vt:lpstr>
      <vt:lpstr>ARP NDP and IPv6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Christo Wilson</dc:creator>
  <cp:lastModifiedBy>Christo Wilson</cp:lastModifiedBy>
  <cp:revision>150</cp:revision>
  <dcterms:created xsi:type="dcterms:W3CDTF">2024-10-21T13:29:12Z</dcterms:created>
  <dcterms:modified xsi:type="dcterms:W3CDTF">2024-11-01T18:52:48Z</dcterms:modified>
</cp:coreProperties>
</file>