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6"/>
  </p:notesMasterIdLst>
  <p:handoutMasterIdLst>
    <p:handoutMasterId r:id="rId37"/>
  </p:handoutMasterIdLst>
  <p:sldIdLst>
    <p:sldId id="388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26" r:id="rId31"/>
    <p:sldId id="417" r:id="rId32"/>
    <p:sldId id="423" r:id="rId33"/>
    <p:sldId id="420" r:id="rId34"/>
    <p:sldId id="421" r:id="rId3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26"/>
            <p14:sldId id="417"/>
            <p14:sldId id="423"/>
            <p14:sldId id="420"/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39" autoAdjust="0"/>
    <p:restoredTop sz="89592" autoAdjust="0"/>
  </p:normalViewPr>
  <p:slideViewPr>
    <p:cSldViewPr snapToGrid="0">
      <p:cViewPr varScale="1">
        <p:scale>
          <a:sx n="94" d="100"/>
          <a:sy n="94" d="100"/>
        </p:scale>
        <p:origin x="178" y="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AD4B278F-949E-13E3-3C4D-4AD89A1F7749}"/>
    <pc:docChg chg="addSld modSld sldOrd modSection">
      <pc:chgData name="Jackson, Alden" userId="S::awjacks@northeastern.edu::057f6ed4-5b0d-4701-ad80-193f163f4b8a" providerId="AD" clId="Web-{AD4B278F-949E-13E3-3C4D-4AD89A1F7749}" dt="2019-01-10T19:33:14.953" v="163" actId="20577"/>
      <pc:docMkLst>
        <pc:docMk/>
      </pc:docMkLst>
      <pc:sldChg chg="modSp add ord">
        <pc:chgData name="Jackson, Alden" userId="S::awjacks@northeastern.edu::057f6ed4-5b0d-4701-ad80-193f163f4b8a" providerId="AD" clId="Web-{AD4B278F-949E-13E3-3C4D-4AD89A1F7749}" dt="2019-01-10T19:33:10.687" v="161" actId="20577"/>
        <pc:sldMkLst>
          <pc:docMk/>
          <pc:sldMk cId="3140473184" sldId="422"/>
        </pc:sldMkLst>
        <pc:spChg chg="mod">
          <ac:chgData name="Jackson, Alden" userId="S::awjacks@northeastern.edu::057f6ed4-5b0d-4701-ad80-193f163f4b8a" providerId="AD" clId="Web-{AD4B278F-949E-13E3-3C4D-4AD89A1F7749}" dt="2019-01-10T19:27:13.202" v="30" actId="20577"/>
          <ac:spMkLst>
            <pc:docMk/>
            <pc:sldMk cId="3140473184" sldId="422"/>
            <ac:spMk id="2" creationId="{00000000-0000-0000-0000-000000000000}"/>
          </ac:spMkLst>
        </pc:spChg>
        <pc:spChg chg="mod">
          <ac:chgData name="Jackson, Alden" userId="S::awjacks@northeastern.edu::057f6ed4-5b0d-4701-ad80-193f163f4b8a" providerId="AD" clId="Web-{AD4B278F-949E-13E3-3C4D-4AD89A1F7749}" dt="2019-01-10T19:33:10.687" v="161" actId="20577"/>
          <ac:spMkLst>
            <pc:docMk/>
            <pc:sldMk cId="3140473184" sldId="422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5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452113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3700</a:t>
            </a:r>
            <a:br>
              <a:rPr lang="en-US" sz="6000" cap="none" dirty="0"/>
            </a:br>
            <a:r>
              <a:rPr lang="en-US" sz="4900" cap="none" dirty="0"/>
              <a:t>Networks and 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Internet Architecture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(Layer cake and an hourglass)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1/10/2024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22043" y="1600200"/>
            <a:ext cx="5893557" cy="5105400"/>
          </a:xfrm>
        </p:spPr>
        <p:txBody>
          <a:bodyPr anchor="ctr"/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What does this layer </a:t>
            </a:r>
            <a:r>
              <a:rPr lang="en-US" dirty="0">
                <a:solidFill>
                  <a:schemeClr val="accent1"/>
                </a:solidFill>
              </a:rPr>
              <a:t>do</a:t>
            </a:r>
            <a:r>
              <a:rPr lang="en-US" dirty="0"/>
              <a:t>?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How do you </a:t>
            </a:r>
            <a:r>
              <a:rPr lang="en-US" dirty="0">
                <a:solidFill>
                  <a:schemeClr val="accent1"/>
                </a:solidFill>
              </a:rPr>
              <a:t>access</a:t>
            </a:r>
            <a:r>
              <a:rPr lang="en-US" dirty="0"/>
              <a:t> this layer?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How is this layer </a:t>
            </a:r>
            <a:r>
              <a:rPr lang="en-US" dirty="0">
                <a:solidFill>
                  <a:schemeClr val="accent1"/>
                </a:solidFill>
              </a:rPr>
              <a:t>implemented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56798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Move information between two systems connected by a </a:t>
            </a:r>
            <a:r>
              <a:rPr lang="en-US" dirty="0">
                <a:solidFill>
                  <a:srgbClr val="00B0F0"/>
                </a:solidFill>
              </a:rPr>
              <a:t>physical</a:t>
            </a:r>
            <a:r>
              <a:rPr lang="en-US" dirty="0"/>
              <a:t> link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Specifies how to send one</a:t>
            </a:r>
            <a:r>
              <a:rPr lang="en-US" dirty="0">
                <a:solidFill>
                  <a:schemeClr val="accent1"/>
                </a:solidFill>
              </a:rPr>
              <a:t> bit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Encoding scheme for one bit</a:t>
            </a:r>
          </a:p>
          <a:p>
            <a:pPr lvl="1"/>
            <a:r>
              <a:rPr lang="en-US" dirty="0"/>
              <a:t>Voltage levels</a:t>
            </a:r>
          </a:p>
          <a:p>
            <a:pPr lvl="1"/>
            <a:r>
              <a:rPr lang="en-US" dirty="0"/>
              <a:t>Timing of signals</a:t>
            </a:r>
          </a:p>
          <a:p>
            <a:r>
              <a:rPr lang="en-US" dirty="0"/>
              <a:t>Examples: coaxial cable, fiber optics, radio frequency transmitters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8619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6534208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Data </a:t>
            </a:r>
            <a:r>
              <a:rPr lang="en-US" dirty="0">
                <a:solidFill>
                  <a:srgbClr val="00B0F0"/>
                </a:solidFill>
              </a:rPr>
              <a:t>framing</a:t>
            </a:r>
            <a:r>
              <a:rPr lang="en-US" dirty="0"/>
              <a:t>: boundaries between packets</a:t>
            </a:r>
          </a:p>
          <a:p>
            <a:pPr lvl="1"/>
            <a:r>
              <a:rPr lang="en-US" dirty="0"/>
              <a:t>Media </a:t>
            </a:r>
            <a:r>
              <a:rPr lang="en-US" dirty="0">
                <a:solidFill>
                  <a:srgbClr val="00B0F0"/>
                </a:solidFill>
              </a:rPr>
              <a:t>access control </a:t>
            </a:r>
            <a:r>
              <a:rPr lang="en-US" dirty="0"/>
              <a:t>(MAC)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Per-hop </a:t>
            </a:r>
            <a:r>
              <a:rPr lang="en-US" dirty="0"/>
              <a:t>reliability and flow-control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one </a:t>
            </a:r>
            <a:r>
              <a:rPr lang="en-US" dirty="0">
                <a:solidFill>
                  <a:schemeClr val="accent1"/>
                </a:solidFill>
              </a:rPr>
              <a:t>packet</a:t>
            </a:r>
            <a:r>
              <a:rPr lang="en-US" dirty="0"/>
              <a:t> between two hosts connected to the </a:t>
            </a:r>
            <a:r>
              <a:rPr lang="en-US" dirty="0">
                <a:solidFill>
                  <a:schemeClr val="accent1"/>
                </a:solidFill>
              </a:rPr>
              <a:t>same</a:t>
            </a:r>
            <a:r>
              <a:rPr lang="en-US" dirty="0"/>
              <a:t> media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Physical addressing (e.g. MAC address)</a:t>
            </a:r>
          </a:p>
          <a:p>
            <a:r>
              <a:rPr lang="en-US" dirty="0"/>
              <a:t>Examples: Ethernet, </a:t>
            </a:r>
            <a:r>
              <a:rPr lang="en-US" dirty="0" err="1"/>
              <a:t>Wifi</a:t>
            </a:r>
            <a:r>
              <a:rPr lang="en-US" dirty="0"/>
              <a:t>, DOCSIS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7329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Deliver packets </a:t>
            </a:r>
            <a:r>
              <a:rPr lang="en-US" dirty="0">
                <a:solidFill>
                  <a:srgbClr val="00B0F0"/>
                </a:solidFill>
              </a:rPr>
              <a:t>across the network</a:t>
            </a:r>
          </a:p>
          <a:p>
            <a:pPr lvl="1"/>
            <a:r>
              <a:rPr lang="en-US" dirty="0"/>
              <a:t>Handle </a:t>
            </a:r>
            <a:r>
              <a:rPr lang="en-US" dirty="0">
                <a:solidFill>
                  <a:srgbClr val="00B0F0"/>
                </a:solidFill>
              </a:rPr>
              <a:t>fragmentation/reassembly</a:t>
            </a:r>
          </a:p>
          <a:p>
            <a:pPr lvl="1"/>
            <a:r>
              <a:rPr lang="en-US" dirty="0"/>
              <a:t>Packet scheduling</a:t>
            </a:r>
          </a:p>
          <a:p>
            <a:pPr lvl="1"/>
            <a:r>
              <a:rPr lang="en-US" dirty="0"/>
              <a:t>Buffer management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one packet to a </a:t>
            </a:r>
            <a:r>
              <a:rPr lang="en-US" dirty="0">
                <a:solidFill>
                  <a:schemeClr val="accent1"/>
                </a:solidFill>
              </a:rPr>
              <a:t>specific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destination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Define </a:t>
            </a:r>
            <a:r>
              <a:rPr lang="en-US" dirty="0">
                <a:solidFill>
                  <a:srgbClr val="00B0F0"/>
                </a:solidFill>
              </a:rPr>
              <a:t>globally unique addresses</a:t>
            </a:r>
          </a:p>
          <a:p>
            <a:pPr lvl="1"/>
            <a:r>
              <a:rPr lang="en-US" dirty="0"/>
              <a:t>Maintain </a:t>
            </a:r>
            <a:r>
              <a:rPr lang="en-US" dirty="0">
                <a:solidFill>
                  <a:srgbClr val="00B0F0"/>
                </a:solidFill>
              </a:rPr>
              <a:t>routing</a:t>
            </a:r>
            <a:r>
              <a:rPr lang="en-US" dirty="0"/>
              <a:t> tables</a:t>
            </a:r>
          </a:p>
          <a:p>
            <a:r>
              <a:rPr lang="en-US" dirty="0"/>
              <a:t>Example: Internet Protocol (IP), IPv6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6068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4" y="1600200"/>
            <a:ext cx="6612745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Multiplexing</a:t>
            </a:r>
            <a:r>
              <a:rPr lang="en-US" dirty="0"/>
              <a:t>/</a:t>
            </a:r>
            <a:r>
              <a:rPr lang="en-US" dirty="0" err="1"/>
              <a:t>demultiplexing</a:t>
            </a:r>
            <a:r>
              <a:rPr lang="en-US" dirty="0"/>
              <a:t> connections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Congestion control</a:t>
            </a:r>
          </a:p>
          <a:p>
            <a:pPr lvl="1"/>
            <a:r>
              <a:rPr lang="en-US" dirty="0"/>
              <a:t>Reliable, in-order delivery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message to a destination’s </a:t>
            </a:r>
            <a:r>
              <a:rPr lang="en-US" dirty="0">
                <a:solidFill>
                  <a:schemeClr val="accent1"/>
                </a:solidFill>
              </a:rPr>
              <a:t>port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Port numbers</a:t>
            </a:r>
          </a:p>
          <a:p>
            <a:pPr lvl="1"/>
            <a:r>
              <a:rPr lang="en-US" dirty="0"/>
              <a:t>Reliability/error correction</a:t>
            </a:r>
          </a:p>
          <a:p>
            <a:pPr lvl="1"/>
            <a:r>
              <a:rPr lang="en-US" dirty="0"/>
              <a:t>Flow-control information</a:t>
            </a:r>
          </a:p>
          <a:p>
            <a:r>
              <a:rPr lang="en-US" dirty="0"/>
              <a:t>Examples: UDP, TCP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4895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Access management</a:t>
            </a:r>
          </a:p>
          <a:p>
            <a:pPr lvl="1"/>
            <a:r>
              <a:rPr lang="en-US" dirty="0"/>
              <a:t>Synchronization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It depends…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Token management</a:t>
            </a:r>
          </a:p>
          <a:p>
            <a:pPr lvl="1"/>
            <a:r>
              <a:rPr lang="en-US" dirty="0"/>
              <a:t>Insert checkpoints</a:t>
            </a:r>
          </a:p>
          <a:p>
            <a:r>
              <a:rPr lang="en-US" dirty="0"/>
              <a:t>Examples: </a:t>
            </a:r>
            <a:r>
              <a:rPr lang="en-US" dirty="0">
                <a:solidFill>
                  <a:schemeClr val="accent1"/>
                </a:solidFill>
              </a:rPr>
              <a:t>none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3692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Convert data between different representations</a:t>
            </a:r>
          </a:p>
          <a:p>
            <a:pPr lvl="1"/>
            <a:r>
              <a:rPr lang="en-US" dirty="0"/>
              <a:t>E.g. big endian to little endian</a:t>
            </a:r>
          </a:p>
          <a:p>
            <a:pPr lvl="1"/>
            <a:r>
              <a:rPr lang="en-US" dirty="0"/>
              <a:t>E.g. ASCII to Unicode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It depends…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Define data formats</a:t>
            </a:r>
          </a:p>
          <a:p>
            <a:pPr lvl="1"/>
            <a:r>
              <a:rPr lang="en-US" dirty="0"/>
              <a:t>Apply transformation rules</a:t>
            </a:r>
          </a:p>
          <a:p>
            <a:r>
              <a:rPr lang="en-US" dirty="0"/>
              <a:t>Examples: </a:t>
            </a:r>
            <a:r>
              <a:rPr lang="en-US" dirty="0">
                <a:solidFill>
                  <a:schemeClr val="accent1"/>
                </a:solidFill>
              </a:rPr>
              <a:t>none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240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Whatever you want :)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Whatever you want :D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Whatever you want ;)</a:t>
            </a:r>
          </a:p>
          <a:p>
            <a:r>
              <a:rPr lang="en-US" dirty="0"/>
              <a:t>Examples: turn on your smartphone and look at the list of apps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1141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04164" y="1600200"/>
            <a:ext cx="8811436" cy="59709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does data move through the layers?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1222" y="2470261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4778" y="2470261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0960" y="30457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13402" y="30457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1091" y="36189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13533" y="36189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41091" y="41921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13533" y="41921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41091" y="47652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13533" y="47652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41091" y="53430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013533" y="53430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1222" y="5916191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13664" y="59161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382312" y="2472572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93499" y="3045749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808067" y="3618925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532979" y="4192102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258838" y="4765279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979329" y="5343014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704163" y="5916191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12860" y="5916190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130295" y="5914068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841482" y="5914068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8556050" y="5914068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280884" y="5916306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002478" y="5923117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7727312" y="5923117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458268" y="5923117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10285928" y="5914068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59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41905 L 2.22222E-6 0.50393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01295E-7 L 3.61111E-6 -0.09181 " pathEditMode="relative" rAng="0" ptsTypes="AA">
                                      <p:cBhvr>
                                        <p:cTn id="17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01 L 2.22222E-6 -0.09089 " pathEditMode="relative" rAng="0" ptsTypes="AA">
                                      <p:cBhvr>
                                        <p:cTn id="1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17 L -0.00156 -0.09135 " pathEditMode="relative" rAng="0" ptsTypes="AA">
                                      <p:cBhvr>
                                        <p:cTn id="1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16 L -3.05556E-6 -0.09366 " pathEditMode="relative" rAng="0" ptsTypes="AA">
                                      <p:cBhvr>
                                        <p:cTn id="17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624 L 2.5E-6 -0.09367 " pathEditMode="relative" rAng="0" ptsTypes="AA">
                                      <p:cBhvr>
                                        <p:cTn id="1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9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19056E-6 L 1.94444E-6 -0.09181 " pathEditMode="relative" rAng="0" ptsTypes="AA">
                                      <p:cBhvr>
                                        <p:cTn id="1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7401 L 3.61111E-6 -0.16767 " pathEditMode="relative" rAng="0" ptsTypes="AA">
                                      <p:cBhvr>
                                        <p:cTn id="1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7586 L 2.22222E-6 -0.1679 " pathEditMode="relative" rAng="0" ptsTypes="AA">
                                      <p:cBhvr>
                                        <p:cTn id="1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7447 L -0.00035 -0.17021 " pathEditMode="relative" rAng="0" ptsTypes="AA">
                                      <p:cBhvr>
                                        <p:cTn id="19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7678 L -3.05556E-6 -0.17067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791 L 2.5E-6 -0.17322 " pathEditMode="relative" rAng="0" ptsTypes="AA">
                                      <p:cBhvr>
                                        <p:cTn id="19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079 L 3.61111E-6 -0.25093 " pathEditMode="relative" rAng="0" ptsTypes="AA">
                                      <p:cBhvr>
                                        <p:cTn id="20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9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5148 L -0.00035 -0.25324 " pathEditMode="relative" rAng="0" ptsTypes="AA">
                                      <p:cBhvr>
                                        <p:cTn id="20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88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15564 L 2.22222E-6 -0.2537 " pathEditMode="relative" rAng="0" ptsTypes="AA">
                                      <p:cBhvr>
                                        <p:cTn id="2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5819 L -3.05556E-6 -0.25208 " pathEditMode="relative" rAng="0" ptsTypes="AA">
                                      <p:cBhvr>
                                        <p:cTn id="2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3566 L 3.61111E-6 -0.32748 " pathEditMode="relative" rAng="0" ptsTypes="AA">
                                      <p:cBhvr>
                                        <p:cTn id="2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05 L 2.22222E-6 -0.33094 " pathEditMode="relative" rAng="0" ptsTypes="AA">
                                      <p:cBhvr>
                                        <p:cTn id="2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28 L 2.22222E-6 -0.33118 " pathEditMode="relative" rAng="0" ptsTypes="AA">
                                      <p:cBhvr>
                                        <p:cTn id="2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31406 L 3.61111E-6 -0.41212 " pathEditMode="relative" rAng="0" ptsTypes="AA">
                                      <p:cBhvr>
                                        <p:cTn id="2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903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31846 L 2.22222E-6 -0.41235 " pathEditMode="relative" rAng="0" ptsTypes="AA">
                                      <p:cBhvr>
                                        <p:cTn id="2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0379 L 3.61111E-6 -0.49954 " pathEditMode="relative" rAng="0" ptsTypes="AA">
                                      <p:cBhvr>
                                        <p:cTn id="2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Analogy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6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7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0ph3r\Documents\CS 4700\assets\User Coat Blu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54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0ph3r\Documents\CS 4700\assets\User Coat Re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90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0ph3r\Documents\CS 4700\assets\Edit Document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7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0ph3r\Documents\CS 4700\assets\Document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6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6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0ph3r\Documents\CS 4700\assets\Mail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27" y="4901096"/>
            <a:ext cx="1570535" cy="15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0ph3r\Documents\CS 4700\assets\mail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671" y="4901096"/>
            <a:ext cx="1495827" cy="14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0ph3r\Documents\CS 4700\assets\USP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46" y="4676079"/>
            <a:ext cx="2408401" cy="17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9126" y="6307855"/>
            <a:ext cx="188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Postal Service</a:t>
            </a:r>
          </a:p>
        </p:txBody>
      </p:sp>
      <p:sp>
        <p:nvSpPr>
          <p:cNvPr id="15" name="Freeform 14"/>
          <p:cNvSpPr/>
          <p:nvPr/>
        </p:nvSpPr>
        <p:spPr>
          <a:xfrm>
            <a:off x="3074744" y="3139232"/>
            <a:ext cx="6510224" cy="2815359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flipH="1">
            <a:off x="3732084" y="2333770"/>
            <a:ext cx="2800644" cy="1024451"/>
            <a:chOff x="1219200" y="4720928"/>
            <a:chExt cx="5181605" cy="1414755"/>
          </a:xfrm>
        </p:grpSpPr>
        <p:sp>
          <p:nvSpPr>
            <p:cNvPr id="17" name="Rectangular Callout 16"/>
            <p:cNvSpPr/>
            <p:nvPr/>
          </p:nvSpPr>
          <p:spPr>
            <a:xfrm>
              <a:off x="1219200" y="4750689"/>
              <a:ext cx="5181600" cy="1384994"/>
            </a:xfrm>
            <a:prstGeom prst="wedgeRectCallout">
              <a:avLst>
                <a:gd name="adj1" fmla="val 58708"/>
                <a:gd name="adj2" fmla="val 11821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6" y="4720928"/>
              <a:ext cx="5181599" cy="131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Label contains routing info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5905500" y="2390775"/>
            <a:ext cx="2164020" cy="612226"/>
            <a:chOff x="1219200" y="4876799"/>
            <a:chExt cx="5181605" cy="1384995"/>
          </a:xfrm>
        </p:grpSpPr>
        <p:sp>
          <p:nvSpPr>
            <p:cNvPr id="20" name="Rectangular Callout 1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101999"/>
                <a:gd name="adj2" fmla="val 26461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2" y="4876799"/>
              <a:ext cx="5181603" cy="1183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Un-packing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5011424" y="3425840"/>
            <a:ext cx="2932426" cy="954107"/>
            <a:chOff x="1219200" y="4876799"/>
            <a:chExt cx="5181605" cy="1384995"/>
          </a:xfrm>
        </p:grpSpPr>
        <p:sp>
          <p:nvSpPr>
            <p:cNvPr id="23" name="Rectangular Callout 2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345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Doesn’t know contents of letter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6638925" y="792802"/>
            <a:ext cx="3809052" cy="954107"/>
            <a:chOff x="1219200" y="4876799"/>
            <a:chExt cx="5181605" cy="1384995"/>
          </a:xfrm>
        </p:grpSpPr>
        <p:sp>
          <p:nvSpPr>
            <p:cNvPr id="26" name="Rectangular Callout 2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8211"/>
                <a:gd name="adj2" fmla="val 8959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Doesn’t know how the Postal network 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Network Functionality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Networks are built from many components</a:t>
            </a:r>
          </a:p>
          <a:p>
            <a:pPr lvl="1"/>
            <a:r>
              <a:rPr lang="en-US" dirty="0"/>
              <a:t>Networking technologies</a:t>
            </a:r>
          </a:p>
          <a:p>
            <a:pPr lvl="2"/>
            <a:r>
              <a:rPr lang="en-US" dirty="0"/>
              <a:t>Ethernet, </a:t>
            </a:r>
            <a:r>
              <a:rPr lang="en-US" dirty="0" err="1"/>
              <a:t>Wifi</a:t>
            </a:r>
            <a:r>
              <a:rPr lang="en-US" dirty="0"/>
              <a:t>, Bluetooth, Fiber Optic, Cable Modem, DSL</a:t>
            </a:r>
          </a:p>
          <a:p>
            <a:pPr lvl="1"/>
            <a:r>
              <a:rPr lang="en-US" dirty="0"/>
              <a:t>Network styles</a:t>
            </a:r>
          </a:p>
          <a:p>
            <a:pPr lvl="2"/>
            <a:r>
              <a:rPr lang="en-US" dirty="0"/>
              <a:t>Circuit switch, packet switch</a:t>
            </a:r>
          </a:p>
          <a:p>
            <a:pPr lvl="2"/>
            <a:r>
              <a:rPr lang="en-US" dirty="0"/>
              <a:t>Wired, Wireless, Optical, Satellite</a:t>
            </a:r>
          </a:p>
          <a:p>
            <a:pPr lvl="1"/>
            <a:r>
              <a:rPr lang="en-US" dirty="0"/>
              <a:t>Applications</a:t>
            </a:r>
          </a:p>
          <a:p>
            <a:pPr lvl="2"/>
            <a:r>
              <a:rPr lang="en-US" dirty="0"/>
              <a:t>Email, Web, FTP, </a:t>
            </a:r>
            <a:r>
              <a:rPr lang="en-US" dirty="0" err="1"/>
              <a:t>Bittorrent</a:t>
            </a:r>
            <a:r>
              <a:rPr lang="en-US" dirty="0"/>
              <a:t>, </a:t>
            </a:r>
            <a:r>
              <a:rPr lang="en-US" dirty="0" err="1"/>
              <a:t>Fortnite</a:t>
            </a: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How do we make all this stuff work together?!</a:t>
            </a:r>
          </a:p>
        </p:txBody>
      </p:sp>
    </p:spTree>
    <p:extLst>
      <p:ext uri="{BB962C8B-B14F-4D97-AF65-F5344CB8AC3E}">
        <p14:creationId xmlns:p14="http://schemas.microsoft.com/office/powerpoint/2010/main" val="10227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Stack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7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17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62822" y="2524862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35400" y="2524862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1582" y="3100350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24024" y="31003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1713" y="3673527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24155" y="367352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1713" y="4246704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24155" y="424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1713" y="4819881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724155" y="481988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1713" y="5397615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24155" y="539761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51844" y="5970792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24286" y="597079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61207" y="4824438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933649" y="482443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61207" y="5402172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933649" y="540217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61339" y="5975349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68303" y="2524861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168566" y="2524861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68303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140745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68434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140876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168434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140876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68434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140876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168434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140876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68565" y="5970791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141007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2131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5381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Router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8594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93058" y="5975349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961207" y="5966234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974859" y="596623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103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299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103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299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1779150" y="36661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Video Client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779150" y="42393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8195871" y="366614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Video Server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8195871" y="42393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1738196" y="367979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FTP Client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1738196" y="425297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1738196" y="482615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738196" y="540388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4947690" y="483070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961211" y="5408443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8154917" y="367979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FTP Server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8154917" y="425297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8154917" y="482615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8154917" y="540388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1738201" y="540670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4961216" y="5411262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8154922" y="540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802.11n</a:t>
            </a:r>
          </a:p>
        </p:txBody>
      </p:sp>
    </p:spTree>
    <p:extLst>
      <p:ext uri="{BB962C8B-B14F-4D97-AF65-F5344CB8AC3E}">
        <p14:creationId xmlns:p14="http://schemas.microsoft.com/office/powerpoint/2010/main" val="2426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6809E-6 L -4.44444E-6 0.1644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6809E-6 L -3.05556E-6 0.16235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0 0.1565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3737E-6 L 1.11111E-6 0.16651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 animBg="1"/>
      <p:bldP spid="11" grpId="0"/>
      <p:bldP spid="12" grpId="0" animBg="1"/>
      <p:bldP spid="13" grpId="0"/>
      <p:bldP spid="15" grpId="0"/>
      <p:bldP spid="17" grpId="0"/>
      <p:bldP spid="19" grpId="0"/>
      <p:bldP spid="20" grpId="0" animBg="1"/>
      <p:bldP spid="21" grpId="0"/>
      <p:bldP spid="23" grpId="0"/>
      <p:bldP spid="25" grpId="0"/>
      <p:bldP spid="26" grpId="0" animBg="1"/>
      <p:bldP spid="27" grpId="0" animBg="1"/>
      <p:bldP spid="28" grpId="0"/>
      <p:bldP spid="28" grpId="1"/>
      <p:bldP spid="29" grpId="0" animBg="1"/>
      <p:bldP spid="30" grpId="0"/>
      <p:bldP spid="31" grpId="0" animBg="1"/>
      <p:bldP spid="32" grpId="0"/>
      <p:bldP spid="34" grpId="0"/>
      <p:bldP spid="36" grpId="0"/>
      <p:bldP spid="38" grpId="0"/>
      <p:bldP spid="39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P spid="65" grpId="0"/>
      <p:bldP spid="66" grpId="0"/>
      <p:bldP spid="72" grpId="0"/>
      <p:bldP spid="73" grpId="0"/>
      <p:bldP spid="78" grpId="0"/>
      <p:bldP spid="78" grpId="1"/>
      <p:bldP spid="79" grpId="0"/>
      <p:bldP spid="79" grpId="1"/>
      <p:bldP spid="80" grpId="0"/>
      <p:bldP spid="81" grpId="0"/>
      <p:bldP spid="81" grpId="1"/>
      <p:bldP spid="82" grpId="0"/>
      <p:bldP spid="83" grpId="0"/>
      <p:bldP spid="83" grpId="1"/>
      <p:bldP spid="84" grpId="0"/>
      <p:bldP spid="84" grpId="1"/>
      <p:bldP spid="85" grpId="0"/>
      <p:bldP spid="85" grpId="1"/>
      <p:bldP spid="86" grpId="0"/>
      <p:bldP spid="87" grpId="0"/>
      <p:bldP spid="87" grpId="1"/>
      <p:bldP spid="88" grpId="0"/>
      <p:bldP spid="89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9571748" y="2033489"/>
            <a:ext cx="0" cy="385537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13902" y="1664999"/>
            <a:ext cx="1131919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002974" y="2636200"/>
            <a:ext cx="1137551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002974" y="4110146"/>
            <a:ext cx="1137551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002974" y="5520369"/>
            <a:ext cx="1137551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02455" y="166499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083679" y="2636197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022971" y="4110143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865655" y="5520369"/>
            <a:ext cx="1157317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Ethernet Header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603196" y="5520372"/>
            <a:ext cx="1154120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Ethernet Trailer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620960" y="166499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302455" y="2636200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620960" y="2636200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083679" y="4110143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302455" y="411014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620960" y="411014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022971" y="5520369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083679" y="5520369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302455" y="5520372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620960" y="5520372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083680" y="3643948"/>
            <a:ext cx="3519517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48577" y="3415303"/>
            <a:ext cx="1789721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TCP Segment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022972" y="5106346"/>
            <a:ext cx="4580225" cy="2186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40793" y="4877701"/>
            <a:ext cx="1744580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IP Datagram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865654" y="6517653"/>
            <a:ext cx="6891662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04570" y="6289008"/>
            <a:ext cx="2017027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Ethernet Frame</a:t>
            </a:r>
          </a:p>
        </p:txBody>
      </p:sp>
    </p:spTree>
    <p:extLst>
      <p:ext uri="{BB962C8B-B14F-4D97-AF65-F5344CB8AC3E}">
        <p14:creationId xmlns:p14="http://schemas.microsoft.com/office/powerpoint/2010/main" val="7217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4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Hourglass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7346521" y="2049440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0800000">
            <a:off x="2891050" y="2049440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38650" y="6400800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38650" y="1708245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24161" y="2784143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72282" y="3728114"/>
            <a:ext cx="41179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58634" y="4753970"/>
            <a:ext cx="41448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37809" y="5652447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55553" y="3994287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IPv4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97713" y="3027570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TCP, UDP, ICMP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94203" y="2197331"/>
            <a:ext cx="403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HTTP, FTP, RTP, IMAP, Jabber, 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85930" y="4967826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Ethernet, 802.11x, DOCSIS, 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24161" y="5816263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Fiber, Coax, Twisted Pair, Radio, …</a:t>
            </a:r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 rot="4566424">
            <a:off x="2432406" y="2097006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6300000">
            <a:off x="2425538" y="5132940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5400000">
            <a:off x="2540304" y="2652660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5400000">
            <a:off x="2528833" y="4609771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5400000">
            <a:off x="2902657" y="3634116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142685" y="2400866"/>
            <a:ext cx="7936189" cy="3415396"/>
            <a:chOff x="414979" y="3333624"/>
            <a:chExt cx="8263530" cy="1523216"/>
          </a:xfrm>
        </p:grpSpPr>
        <p:sp>
          <p:nvSpPr>
            <p:cNvPr id="41" name="Rectangle 4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One Internet layer means all networks interoperate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All applications function on all networks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Room for development above and below IP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But, changing IP is insanely hard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7572376" y="3501319"/>
            <a:ext cx="3000091" cy="1477074"/>
            <a:chOff x="1219200" y="4720928"/>
            <a:chExt cx="5181605" cy="1414755"/>
          </a:xfrm>
        </p:grpSpPr>
        <p:sp>
          <p:nvSpPr>
            <p:cNvPr id="38" name="Rectangular Callout 37"/>
            <p:cNvSpPr/>
            <p:nvPr/>
          </p:nvSpPr>
          <p:spPr>
            <a:xfrm>
              <a:off x="1219200" y="4750690"/>
              <a:ext cx="5181600" cy="1384993"/>
            </a:xfrm>
            <a:prstGeom prst="wedgeRectCallout">
              <a:avLst>
                <a:gd name="adj1" fmla="val 74516"/>
                <a:gd name="adj2" fmla="val -75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9206" y="4720928"/>
              <a:ext cx="5181599" cy="13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Think about the difficulty of deploying IPv6…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5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Planes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8269" y="2517896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71825" y="251789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8007" y="309338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60449" y="309338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8138" y="366656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60580" y="366656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8138" y="423973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60580" y="423973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88138" y="481291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860580" y="481291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88138" y="539064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60580" y="53906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88269" y="596382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860711" y="59638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8613" y="1869744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Plane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74951" y="4812915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BGP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32522" y="4812914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RIP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85923" y="4812913"/>
            <a:ext cx="1234195" cy="573177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OSPF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67911" y="4837892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grpSp>
        <p:nvGrpSpPr>
          <p:cNvPr id="24" name="Group 23"/>
          <p:cNvGrpSpPr/>
          <p:nvPr/>
        </p:nvGrpSpPr>
        <p:grpSpPr>
          <a:xfrm flipH="1">
            <a:off x="6336510" y="3235042"/>
            <a:ext cx="2469235" cy="1000021"/>
            <a:chOff x="1219200" y="4720928"/>
            <a:chExt cx="5181605" cy="1414755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48500"/>
                <a:gd name="adj2" fmla="val 1142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Well cover this later…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6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Check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1920922"/>
          </a:xfrm>
        </p:spPr>
        <p:txBody>
          <a:bodyPr>
            <a:normAutofit/>
          </a:bodyPr>
          <a:lstStyle/>
          <a:p>
            <a:r>
              <a:rPr lang="en-US" dirty="0"/>
              <a:t>The layered abstraction is very nice</a:t>
            </a:r>
          </a:p>
          <a:p>
            <a:r>
              <a:rPr lang="en-US" dirty="0"/>
              <a:t>Does it hold in reality?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</a:rPr>
              <a:t>No.</a:t>
            </a: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25" y="3559038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524000" y="4736963"/>
            <a:ext cx="2961564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Firewalls</a:t>
            </a:r>
          </a:p>
          <a:p>
            <a:r>
              <a:rPr lang="en-US" sz="2400" dirty="0"/>
              <a:t>Analyze application layer headers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85564" y="4736963"/>
            <a:ext cx="3475630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Transparent Proxies</a:t>
            </a:r>
          </a:p>
          <a:p>
            <a:r>
              <a:rPr lang="en-US" sz="2400" dirty="0"/>
              <a:t>Simulate application endpoints within the network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569959" y="4736963"/>
            <a:ext cx="3098042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NATs</a:t>
            </a:r>
          </a:p>
          <a:p>
            <a:r>
              <a:rPr lang="en-US" sz="2400" dirty="0"/>
              <a:t>Break end-to-end network reachability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6480" y="3427064"/>
            <a:ext cx="1905000" cy="10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79" y="35590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7" y="2388360"/>
            <a:ext cx="8030689" cy="16732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strike="sngStrike" dirty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strike="sngStrike" dirty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/>
              <a:t>Distribution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/>
              <a:t>The End-to-End Argument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33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Place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1143000"/>
          </a:xfrm>
        </p:spPr>
        <p:txBody>
          <a:bodyPr/>
          <a:lstStyle/>
          <a:p>
            <a:r>
              <a:rPr lang="en-US" dirty="0"/>
              <a:t>How do we distribute functionality across devices?</a:t>
            </a:r>
          </a:p>
          <a:p>
            <a:pPr lvl="1"/>
            <a:r>
              <a:rPr lang="en-US" dirty="0"/>
              <a:t>Example: who is responsible for security?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403919" y="4119438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53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60" y="3561385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11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56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117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64849" y="4229962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1581" y="4229962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2871" y="4447146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Router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2000681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9404071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3771492" y="2985475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5704391" y="2747718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7664770" y="298547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94013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8998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1897" y="28330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62277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01577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1681108" y="4773514"/>
            <a:ext cx="8839200" cy="20844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“The End-to-End Arguments in System Design”</a:t>
            </a:r>
          </a:p>
          <a:p>
            <a:pPr lvl="1"/>
            <a:r>
              <a:rPr lang="en-US" dirty="0" err="1"/>
              <a:t>Saltzer</a:t>
            </a:r>
            <a:r>
              <a:rPr lang="en-US" dirty="0"/>
              <a:t>, Reed, and Clark</a:t>
            </a:r>
          </a:p>
          <a:p>
            <a:pPr lvl="1"/>
            <a:r>
              <a:rPr lang="en-US" dirty="0"/>
              <a:t>The Sacred Text of the Internet</a:t>
            </a:r>
          </a:p>
          <a:p>
            <a:pPr lvl="1"/>
            <a:r>
              <a:rPr lang="en-US" dirty="0"/>
              <a:t>Endlessly debated by researchers and engineers</a:t>
            </a:r>
          </a:p>
        </p:txBody>
      </p:sp>
    </p:spTree>
    <p:extLst>
      <p:ext uri="{BB962C8B-B14F-4D97-AF65-F5344CB8AC3E}">
        <p14:creationId xmlns:p14="http://schemas.microsoft.com/office/powerpoint/2010/main" val="22960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Observation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applications have end-to-end requirements</a:t>
            </a:r>
          </a:p>
          <a:p>
            <a:pPr lvl="1"/>
            <a:r>
              <a:rPr lang="en-US" dirty="0"/>
              <a:t>Security, reliability, etc.</a:t>
            </a:r>
          </a:p>
          <a:p>
            <a:r>
              <a:rPr lang="en-US" dirty="0"/>
              <a:t>Implementing this stuff inside the network is hard</a:t>
            </a:r>
          </a:p>
          <a:p>
            <a:pPr lvl="1"/>
            <a:r>
              <a:rPr lang="en-US" dirty="0"/>
              <a:t>Every step along the way must be fail-proof</a:t>
            </a:r>
          </a:p>
          <a:p>
            <a:r>
              <a:rPr lang="en-US" dirty="0"/>
              <a:t>End hosts…</a:t>
            </a:r>
          </a:p>
          <a:p>
            <a:pPr lvl="1"/>
            <a:r>
              <a:rPr lang="en-US" dirty="0"/>
              <a:t>Can’t depend on the network (recall Kahn’s ground-rules)</a:t>
            </a:r>
          </a:p>
          <a:p>
            <a:pPr lvl="1"/>
            <a:r>
              <a:rPr lang="en-US" dirty="0"/>
              <a:t>Can satisfy these requirements without network level support</a:t>
            </a:r>
          </a:p>
        </p:txBody>
      </p:sp>
    </p:spTree>
    <p:extLst>
      <p:ext uri="{BB962C8B-B14F-4D97-AF65-F5344CB8AC3E}">
        <p14:creationId xmlns:p14="http://schemas.microsoft.com/office/powerpoint/2010/main" val="1092289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Reliable File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38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95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14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85" y="3089158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41" y="3252298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89" y="3247183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5682371" y="-18832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1617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 1: Make the network reliable</a:t>
            </a:r>
          </a:p>
          <a:p>
            <a:r>
              <a:rPr lang="en-US" dirty="0"/>
              <a:t>Solution 2: App level, end-to-end check, retry on failure</a:t>
            </a:r>
          </a:p>
        </p:txBody>
      </p:sp>
      <p:grpSp>
        <p:nvGrpSpPr>
          <p:cNvPr id="38" name="Group 37"/>
          <p:cNvGrpSpPr/>
          <p:nvPr/>
        </p:nvGrpSpPr>
        <p:grpSpPr>
          <a:xfrm flipH="1">
            <a:off x="3523942" y="1633739"/>
            <a:ext cx="1517387" cy="1000021"/>
            <a:chOff x="1219200" y="4720928"/>
            <a:chExt cx="5181605" cy="141475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7264"/>
                <a:gd name="adj2" fmla="val 129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6910862" y="1654776"/>
            <a:ext cx="1517387" cy="1000021"/>
            <a:chOff x="1219200" y="4720928"/>
            <a:chExt cx="5181605" cy="1414755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5278163" y="4154591"/>
            <a:ext cx="1517387" cy="1000021"/>
            <a:chOff x="1219200" y="4720928"/>
            <a:chExt cx="5181605" cy="1414755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9063"/>
                <a:gd name="adj2" fmla="val -103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cxnSp>
        <p:nvCxnSpPr>
          <p:cNvPr id="36" name="Elbow Connector 35"/>
          <p:cNvCxnSpPr>
            <a:stCxn id="34" idx="0"/>
          </p:cNvCxnSpPr>
          <p:nvPr/>
        </p:nvCxnSpPr>
        <p:spPr>
          <a:xfrm>
            <a:off x="3079842" y="2583697"/>
            <a:ext cx="2552134" cy="659663"/>
          </a:xfrm>
          <a:prstGeom prst="bentConnector5">
            <a:avLst>
              <a:gd name="adj1" fmla="val -134"/>
              <a:gd name="adj2" fmla="val 101495"/>
              <a:gd name="adj3" fmla="val 91043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U-Turn Arrow 53"/>
          <p:cNvSpPr/>
          <p:nvPr/>
        </p:nvSpPr>
        <p:spPr>
          <a:xfrm flipH="1">
            <a:off x="4168529" y="2361063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U-Turn Arrow 56"/>
          <p:cNvSpPr/>
          <p:nvPr/>
        </p:nvSpPr>
        <p:spPr>
          <a:xfrm rot="10800000" flipH="1">
            <a:off x="4282633" y="3802998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5415318" y="2767802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Elbow Connector 55"/>
          <p:cNvCxnSpPr/>
          <p:nvPr/>
        </p:nvCxnSpPr>
        <p:spPr>
          <a:xfrm flipV="1">
            <a:off x="6337825" y="2715689"/>
            <a:ext cx="2633304" cy="536609"/>
          </a:xfrm>
          <a:prstGeom prst="bentConnector3">
            <a:avLst>
              <a:gd name="adj1" fmla="val 99916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Group 5126"/>
          <p:cNvGrpSpPr/>
          <p:nvPr/>
        </p:nvGrpSpPr>
        <p:grpSpPr>
          <a:xfrm>
            <a:off x="5346261" y="784673"/>
            <a:ext cx="1983128" cy="1983128"/>
            <a:chOff x="6883839" y="3789617"/>
            <a:chExt cx="1983128" cy="1983128"/>
          </a:xfrm>
        </p:grpSpPr>
        <p:sp>
          <p:nvSpPr>
            <p:cNvPr id="72" name="Rectangular Callout 71"/>
            <p:cNvSpPr/>
            <p:nvPr/>
          </p:nvSpPr>
          <p:spPr>
            <a:xfrm flipH="1">
              <a:off x="6980446" y="4239206"/>
              <a:ext cx="1687303" cy="1088611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pic>
          <p:nvPicPr>
            <p:cNvPr id="5126" name="Picture 4" descr="C:\Users\t0ph3r\Documents\CS 4700\assets\skul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839" y="3789617"/>
              <a:ext cx="1983128" cy="1983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31" name="Straight Connector 5130"/>
          <p:cNvCxnSpPr/>
          <p:nvPr/>
        </p:nvCxnSpPr>
        <p:spPr>
          <a:xfrm>
            <a:off x="2038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7362825" y="4199648"/>
            <a:ext cx="2778132" cy="1000021"/>
            <a:chOff x="1219200" y="4720928"/>
            <a:chExt cx="5181605" cy="141475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38744"/>
                <a:gd name="adj2" fmla="val 99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App has to do a check anyway!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0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4" grpId="0" animBg="1"/>
      <p:bldP spid="54" grpId="1" animBg="1"/>
      <p:bldP spid="57" grpId="0" animBg="1"/>
      <p:bldP spid="57" grpId="1" animBg="1"/>
      <p:bldP spid="49" grpId="0" animBg="1"/>
      <p:bldP spid="49" grpId="1" animBg="1"/>
      <p:bldP spid="49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Reliable File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38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95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14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85" y="3089158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41" y="3252298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89" y="3247183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5682370" y="-18833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1617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 1: Make the network reliable</a:t>
            </a:r>
          </a:p>
          <a:p>
            <a:r>
              <a:rPr lang="en-US" dirty="0"/>
              <a:t>Solution 2: App level, end-to-end check, retry on failure</a:t>
            </a:r>
          </a:p>
        </p:txBody>
      </p:sp>
      <p:sp>
        <p:nvSpPr>
          <p:cNvPr id="49" name="Multiply 48"/>
          <p:cNvSpPr/>
          <p:nvPr/>
        </p:nvSpPr>
        <p:spPr>
          <a:xfrm>
            <a:off x="8463890" y="1798811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1" name="Straight Connector 5130"/>
          <p:cNvCxnSpPr/>
          <p:nvPr/>
        </p:nvCxnSpPr>
        <p:spPr>
          <a:xfrm>
            <a:off x="2038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flipH="1">
            <a:off x="7016335" y="1204130"/>
            <a:ext cx="1517387" cy="1000021"/>
            <a:chOff x="1219200" y="4720928"/>
            <a:chExt cx="5181605" cy="1414755"/>
          </a:xfrm>
          <a:solidFill>
            <a:schemeClr val="accent3"/>
          </a:solidFill>
        </p:grpSpPr>
        <p:sp>
          <p:nvSpPr>
            <p:cNvPr id="47" name="Rectangular Callout 46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58019"/>
                <a:gd name="adj2" fmla="val 135404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Please Retry</a:t>
              </a:r>
            </a:p>
          </p:txBody>
        </p:sp>
      </p:grpSp>
      <p:sp>
        <p:nvSpPr>
          <p:cNvPr id="50" name="Left Bracket 49"/>
          <p:cNvSpPr/>
          <p:nvPr/>
        </p:nvSpPr>
        <p:spPr>
          <a:xfrm rot="16200000" flipV="1">
            <a:off x="5720556" y="15531"/>
            <a:ext cx="587114" cy="5868543"/>
          </a:xfrm>
          <a:prstGeom prst="leftBracket">
            <a:avLst>
              <a:gd name="adj" fmla="val 31988"/>
            </a:avLst>
          </a:prstGeom>
          <a:ln w="76200">
            <a:solidFill>
              <a:schemeClr val="accent3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6524625" y="4199648"/>
            <a:ext cx="3616332" cy="1000021"/>
            <a:chOff x="1219200" y="4720928"/>
            <a:chExt cx="5181605" cy="141475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8551"/>
                <a:gd name="adj2" fmla="val 1323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Full functionality can be built at App level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142685" y="1804666"/>
            <a:ext cx="7936189" cy="3415396"/>
            <a:chOff x="414979" y="3333624"/>
            <a:chExt cx="8263530" cy="1523216"/>
          </a:xfrm>
        </p:grpSpPr>
        <p:sp>
          <p:nvSpPr>
            <p:cNvPr id="58" name="Rectangle 5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In-network implementation…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Doesn’t reduce host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Does increase network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Increased overhead for apps that don’t need functionality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But, in-network performance may be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3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49" grpId="0" animBg="1"/>
      <p:bldP spid="49" grpId="1" animBg="1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073388" y="2674951"/>
            <a:ext cx="0" cy="25248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72472" y="2674951"/>
            <a:ext cx="1924805" cy="26340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73389" y="2674927"/>
            <a:ext cx="3847777" cy="25248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073388" y="2674927"/>
            <a:ext cx="5840056" cy="26340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63517" y="2788755"/>
            <a:ext cx="0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072472" y="2788755"/>
            <a:ext cx="189104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975177" y="2788755"/>
            <a:ext cx="1945989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921166" y="2788755"/>
            <a:ext cx="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935849" y="2788755"/>
            <a:ext cx="0" cy="2563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963518" y="2788755"/>
            <a:ext cx="394992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073389" y="2788755"/>
            <a:ext cx="384777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997277" y="2788755"/>
            <a:ext cx="1923889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921167" y="2788755"/>
            <a:ext cx="199227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073389" y="2788755"/>
            <a:ext cx="586246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938481" y="2788755"/>
            <a:ext cx="1974963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997277" y="2788755"/>
            <a:ext cx="3938573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Scenario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56" y="2053433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91" y="2075043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9624" y="2053387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9738" y="1613378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60637" y="1613378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Email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47320" y="1613378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Signal</a:t>
            </a:r>
            <a:endParaRPr lang="en-US" dirty="0"/>
          </a:p>
        </p:txBody>
      </p:sp>
      <p:pic>
        <p:nvPicPr>
          <p:cNvPr id="1036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18" y="4904169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4197935" y="4904169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78" y="4904168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87458" y="6229782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24382" y="6229782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802.11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69385" y="6229782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Bluetooth</a:t>
            </a:r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1661" y="2017594"/>
            <a:ext cx="1348376" cy="131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636669" y="1613378"/>
            <a:ext cx="55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VC</a:t>
            </a:r>
            <a:endParaRPr lang="en-US" dirty="0"/>
          </a:p>
        </p:txBody>
      </p:sp>
      <p:pic>
        <p:nvPicPr>
          <p:cNvPr id="1040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05" y="4974139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346623" y="6249744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Cellular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674129" y="3123663"/>
            <a:ext cx="8843749" cy="2056160"/>
            <a:chOff x="414979" y="3333624"/>
            <a:chExt cx="8263530" cy="1523216"/>
          </a:xfrm>
        </p:grpSpPr>
        <p:sp>
          <p:nvSpPr>
            <p:cNvPr id="80" name="Rectangle 79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This is a nightmare scenario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Huge amounts of work to add new apps or media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Limits growth and adoption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1" grpId="0"/>
      <p:bldP spid="22" grpId="0"/>
      <p:bldP spid="23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example: Anonymity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implement this in the network?</a:t>
            </a:r>
          </a:p>
          <a:p>
            <a:endParaRPr lang="en-US" dirty="0"/>
          </a:p>
          <a:p>
            <a:r>
              <a:rPr lang="en-US" dirty="0"/>
              <a:t>How about at the endpoints?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06202" y="5686980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36" y="5363539"/>
            <a:ext cx="1212211" cy="510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43" y="5128927"/>
            <a:ext cx="1661355" cy="979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93" y="5363539"/>
            <a:ext cx="1212211" cy="510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50091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091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10800000">
            <a:off x="2202964" y="4206076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0800000">
            <a:off x="9606354" y="4206076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0800000">
            <a:off x="3973775" y="4553017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5906674" y="4315260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7867052" y="4553016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96296" y="429140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282" y="463834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4180" y="440058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64560" y="463834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03860" y="429140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/>
              <a:t>End-to-End Argument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14550" y="1600200"/>
            <a:ext cx="790575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“Don’t implement a function at the lower levels of the system unless it can be completely implemented at this level” (Peterson and Davie)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Basically, unless you can completely remove the burden from end hosts, don’t bother</a:t>
            </a:r>
          </a:p>
        </p:txBody>
      </p:sp>
    </p:spTree>
    <p:extLst>
      <p:ext uri="{BB962C8B-B14F-4D97-AF65-F5344CB8AC3E}">
        <p14:creationId xmlns:p14="http://schemas.microsoft.com/office/powerpoint/2010/main" val="9117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58B5AC-127B-4503-9DD4-D16DC186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of Opinion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778330-EE97-49FA-9A90-92DEAE70A27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41465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Don’t implement anything in the network that can be implemented correctly by the hosts</a:t>
            </a:r>
          </a:p>
          <a:p>
            <a:r>
              <a:rPr lang="en-US" dirty="0"/>
              <a:t>Make network layer absolutely minimal</a:t>
            </a:r>
          </a:p>
          <a:p>
            <a:r>
              <a:rPr lang="en-US" dirty="0"/>
              <a:t>Ignore performance issues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BA0D76-1E83-4A30-B1BE-946FCE5C8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41465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Think twice before implementing functionality in the network</a:t>
            </a:r>
          </a:p>
          <a:p>
            <a:r>
              <a:rPr lang="en-US" dirty="0"/>
              <a:t>If hosts can implement functionality correctly, implement it a lower layer only as a performance enhancement</a:t>
            </a:r>
          </a:p>
          <a:p>
            <a:r>
              <a:rPr lang="en-US" dirty="0"/>
              <a:t>But do so only if it does not impose burden on applications that do not require that functionality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34215-E172-42BE-BA27-E611AF2A3F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8AF069-5265-4F97-9578-1E3D2966F3C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Radical Interpretation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B5B2C5-C035-45BF-922F-84EB8A086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Moderate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42402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Check, Again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704850"/>
          </a:xfrm>
        </p:spPr>
        <p:txBody>
          <a:bodyPr>
            <a:normAutofit/>
          </a:bodyPr>
          <a:lstStyle/>
          <a:p>
            <a:r>
              <a:rPr lang="en-US" dirty="0"/>
              <a:t>Layering and E2E principals regularly violated</a:t>
            </a: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25" y="2755763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524000" y="3933688"/>
            <a:ext cx="2961564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Firewalls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85564" y="3933688"/>
            <a:ext cx="3475630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Transparent Proxies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569959" y="3933688"/>
            <a:ext cx="3098042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NATs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6480" y="2623789"/>
            <a:ext cx="1905000" cy="10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79" y="275576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676400" y="4733786"/>
            <a:ext cx="8839200" cy="18194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Conflicting interests</a:t>
            </a:r>
          </a:p>
          <a:p>
            <a:pPr lvl="1"/>
            <a:r>
              <a:rPr lang="en-US" dirty="0"/>
              <a:t>Architectural purity</a:t>
            </a:r>
          </a:p>
          <a:p>
            <a:pPr lvl="1"/>
            <a:r>
              <a:rPr lang="en-US" dirty="0"/>
              <a:t>Commercial necessity</a:t>
            </a:r>
          </a:p>
        </p:txBody>
      </p:sp>
    </p:spTree>
    <p:extLst>
      <p:ext uri="{BB962C8B-B14F-4D97-AF65-F5344CB8AC3E}">
        <p14:creationId xmlns:p14="http://schemas.microsoft.com/office/powerpoint/2010/main" val="3791445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598140"/>
            <a:ext cx="11657496" cy="5105400"/>
          </a:xfrm>
        </p:spPr>
        <p:txBody>
          <a:bodyPr/>
          <a:lstStyle/>
          <a:p>
            <a:r>
              <a:rPr lang="en-US" dirty="0"/>
              <a:t>Layering is a nice way to organize network functions</a:t>
            </a:r>
          </a:p>
          <a:p>
            <a:r>
              <a:rPr lang="en-US" dirty="0"/>
              <a:t>Unified Internet layer decouples apps from network hardware, enables innovation</a:t>
            </a:r>
          </a:p>
          <a:p>
            <a:r>
              <a:rPr lang="en-US" dirty="0"/>
              <a:t>E2E argument (attempts) to keep IP layer simple</a:t>
            </a:r>
          </a:p>
          <a:p>
            <a:r>
              <a:rPr lang="en-US" dirty="0"/>
              <a:t>Think carefully when adding functionality into the network</a:t>
            </a:r>
          </a:p>
        </p:txBody>
      </p:sp>
    </p:spTree>
    <p:extLst>
      <p:ext uri="{BB962C8B-B14F-4D97-AF65-F5344CB8AC3E}">
        <p14:creationId xmlns:p14="http://schemas.microsoft.com/office/powerpoint/2010/main" val="339303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072470" y="2889453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32390" y="2989072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072470" y="5336277"/>
            <a:ext cx="575992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Problems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50929" y="1827902"/>
            <a:ext cx="1243082" cy="1683092"/>
            <a:chOff x="926929" y="1978030"/>
            <a:chExt cx="1243082" cy="1683092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6929" y="24180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74625" y="1978030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Signal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90618" y="4754040"/>
            <a:ext cx="1363709" cy="1787278"/>
            <a:chOff x="866617" y="4904168"/>
            <a:chExt cx="1363709" cy="1787278"/>
          </a:xfrm>
        </p:grpSpPr>
        <p:pic>
          <p:nvPicPr>
            <p:cNvPr id="7" name="Picture 12" descr="C:\Users\t0ph3r\Documents\CS 4700\assets\Ethernet-Cable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617" y="4904168"/>
              <a:ext cx="1363709" cy="1363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63458" y="6229781"/>
              <a:ext cx="1171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Ethernet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73899" y="4658504"/>
            <a:ext cx="1554480" cy="1787278"/>
            <a:chOff x="6549899" y="4832994"/>
            <a:chExt cx="1554480" cy="1787278"/>
          </a:xfrm>
        </p:grpSpPr>
        <p:pic>
          <p:nvPicPr>
            <p:cNvPr id="8" name="Picture 13" descr="C:\Users\t0ph3r\Documents\CS 4700\assets\wifi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3" r="12076"/>
            <a:stretch/>
          </p:blipFill>
          <p:spPr bwMode="auto">
            <a:xfrm>
              <a:off x="6549899" y="4832994"/>
              <a:ext cx="1554480" cy="150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76346" y="6158607"/>
              <a:ext cx="1101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802.11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29597" y="1827902"/>
            <a:ext cx="1243082" cy="1683092"/>
            <a:chOff x="6549899" y="2130430"/>
            <a:chExt cx="1243082" cy="1683092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49899" y="25704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697595" y="2130430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Signal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4086225" y="3230786"/>
            <a:ext cx="3776608" cy="1384995"/>
            <a:chOff x="1219200" y="4876799"/>
            <a:chExt cx="5181605" cy="1396446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139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Application endpoints may not be on the same 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8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>
            <a:stCxn id="40" idx="2"/>
          </p:cNvCxnSpPr>
          <p:nvPr/>
        </p:nvCxnSpPr>
        <p:spPr>
          <a:xfrm>
            <a:off x="6109030" y="4544705"/>
            <a:ext cx="2741095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Use Indirection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Straight Connector 4"/>
          <p:cNvCxnSpPr>
            <a:endCxn id="40" idx="0"/>
          </p:cNvCxnSpPr>
          <p:nvPr/>
        </p:nvCxnSpPr>
        <p:spPr>
          <a:xfrm>
            <a:off x="2986747" y="2906973"/>
            <a:ext cx="3122283" cy="6960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0" idx="0"/>
          </p:cNvCxnSpPr>
          <p:nvPr/>
        </p:nvCxnSpPr>
        <p:spPr>
          <a:xfrm>
            <a:off x="4889451" y="2788755"/>
            <a:ext cx="1219579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0" idx="2"/>
          </p:cNvCxnSpPr>
          <p:nvPr/>
        </p:nvCxnSpPr>
        <p:spPr>
          <a:xfrm flipH="1">
            <a:off x="2987663" y="4544705"/>
            <a:ext cx="3121366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0" idx="0"/>
          </p:cNvCxnSpPr>
          <p:nvPr/>
        </p:nvCxnSpPr>
        <p:spPr>
          <a:xfrm flipH="1">
            <a:off x="6109029" y="2788755"/>
            <a:ext cx="726412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0" idx="0"/>
          </p:cNvCxnSpPr>
          <p:nvPr/>
        </p:nvCxnSpPr>
        <p:spPr>
          <a:xfrm flipH="1">
            <a:off x="6109029" y="2788755"/>
            <a:ext cx="2741096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0" idx="2"/>
          </p:cNvCxnSpPr>
          <p:nvPr/>
        </p:nvCxnSpPr>
        <p:spPr>
          <a:xfrm flipH="1">
            <a:off x="4889451" y="4544705"/>
            <a:ext cx="1219578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0" idx="2"/>
          </p:cNvCxnSpPr>
          <p:nvPr/>
        </p:nvCxnSpPr>
        <p:spPr>
          <a:xfrm>
            <a:off x="6109029" y="4544705"/>
            <a:ext cx="726412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56" y="2018646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91" y="2040256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9624" y="2018600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79738" y="1545138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60637" y="1545138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Email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47320" y="1545138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Signal</a:t>
            </a:r>
            <a:endParaRPr lang="en-US" dirty="0"/>
          </a:p>
        </p:txBody>
      </p:sp>
      <p:pic>
        <p:nvPicPr>
          <p:cNvPr id="27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18" y="4958761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4197935" y="4958761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78" y="4958760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487458" y="6284374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424382" y="6284374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802.11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69385" y="6284374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Bluetooth</a:t>
            </a:r>
            <a:endParaRPr lang="en-US" dirty="0"/>
          </a:p>
        </p:txBody>
      </p:sp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1661" y="1951401"/>
            <a:ext cx="1348376" cy="13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636669" y="1545138"/>
            <a:ext cx="55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VC</a:t>
            </a:r>
            <a:endParaRPr lang="en-US" dirty="0"/>
          </a:p>
        </p:txBody>
      </p:sp>
      <p:pic>
        <p:nvPicPr>
          <p:cNvPr id="35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05" y="5028731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346623" y="6304336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Cellular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2823516" y="3603010"/>
            <a:ext cx="6571026" cy="94169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Magical Network Abstraction Layer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2516775" y="3366478"/>
            <a:ext cx="7453606" cy="1578530"/>
            <a:chOff x="414979" y="3333624"/>
            <a:chExt cx="8263530" cy="1523216"/>
          </a:xfrm>
        </p:grpSpPr>
        <p:sp>
          <p:nvSpPr>
            <p:cNvPr id="77" name="Rectangle 76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O(1) work to add new apps, media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Few limits on new technology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5214341" y="2542516"/>
            <a:ext cx="1018985" cy="686819"/>
            <a:chOff x="1219200" y="4876799"/>
            <a:chExt cx="5181605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2599939" y="4073856"/>
            <a:ext cx="1018985" cy="686819"/>
            <a:chOff x="1219200" y="4876799"/>
            <a:chExt cx="5181605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4370727" y="4073944"/>
            <a:ext cx="1018985" cy="686819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 flipH="1">
            <a:off x="6072119" y="4074032"/>
            <a:ext cx="1018985" cy="686819"/>
            <a:chOff x="1219200" y="4876799"/>
            <a:chExt cx="5181605" cy="1384995"/>
          </a:xfrm>
        </p:grpSpPr>
        <p:sp>
          <p:nvSpPr>
            <p:cNvPr id="89" name="Rectangular Callout 8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2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Network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11673" y="1600200"/>
            <a:ext cx="6540581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Modularity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Does not specify an implementation</a:t>
            </a:r>
          </a:p>
          <a:p>
            <a:pPr lvl="1"/>
            <a:r>
              <a:rPr lang="en-US" dirty="0"/>
              <a:t>Instead, tells us how to organize functionality</a:t>
            </a:r>
          </a:p>
          <a:p>
            <a:r>
              <a:rPr lang="en-US" dirty="0"/>
              <a:t>Encapsulation</a:t>
            </a:r>
          </a:p>
          <a:p>
            <a:pPr lvl="1"/>
            <a:r>
              <a:rPr lang="en-US" dirty="0"/>
              <a:t>Interfaces define cross-layer interaction</a:t>
            </a:r>
          </a:p>
          <a:p>
            <a:pPr lvl="1"/>
            <a:r>
              <a:rPr lang="en-US" dirty="0"/>
              <a:t>Layers only rely on those below them</a:t>
            </a:r>
          </a:p>
          <a:p>
            <a:r>
              <a:rPr lang="en-US" dirty="0"/>
              <a:t>Flexibility</a:t>
            </a:r>
          </a:p>
          <a:p>
            <a:pPr lvl="1"/>
            <a:r>
              <a:rPr lang="en-US" dirty="0"/>
              <a:t>Reuse of code across the network</a:t>
            </a:r>
          </a:p>
          <a:p>
            <a:pPr lvl="1"/>
            <a:r>
              <a:rPr lang="en-US" dirty="0"/>
              <a:t>Module implementations may change</a:t>
            </a:r>
          </a:p>
          <a:p>
            <a:r>
              <a:rPr lang="en-US" dirty="0"/>
              <a:t>Unfortunately, there are tradeoffs</a:t>
            </a:r>
          </a:p>
          <a:p>
            <a:pPr lvl="1"/>
            <a:r>
              <a:rPr lang="en-US" dirty="0"/>
              <a:t>Interfaces hide information</a:t>
            </a:r>
          </a:p>
          <a:p>
            <a:pPr lvl="1"/>
            <a:r>
              <a:rPr lang="en-US" dirty="0"/>
              <a:t>As we will see, may hurt performance…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94456" y="1633212"/>
            <a:ext cx="2286142" cy="727851"/>
            <a:chOff x="314656" y="3333624"/>
            <a:chExt cx="8363853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14656" y="3496212"/>
              <a:ext cx="816412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Applications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08167" y="5704772"/>
            <a:ext cx="2258720" cy="1039504"/>
            <a:chOff x="414979" y="3333624"/>
            <a:chExt cx="8263530" cy="1523216"/>
          </a:xfrm>
        </p:grpSpPr>
        <p:sp>
          <p:nvSpPr>
            <p:cNvPr id="9" name="Rectangle 8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80" y="3496213"/>
              <a:ext cx="7465329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Physical</a:t>
              </a: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Media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4456" y="2593105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5" name="Rectangle 14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94456" y="4915507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8" name="Rectangle 1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94456" y="4110288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21" name="Rectangle 2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 rot="16200000">
            <a:off x="2405178" y="331382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718412" y="560014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H="1" flipV="1">
            <a:off x="4021545" y="3313828"/>
            <a:ext cx="1662878" cy="203991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4042015" y="3517819"/>
            <a:ext cx="1642408" cy="46814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35337" y="480401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35337" y="2472519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709275" y="3978357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21878" y="3313828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B67794-00D6-4821-8E6A-FD2BCF76104D}"/>
              </a:ext>
            </a:extLst>
          </p:cNvPr>
          <p:cNvCxnSpPr/>
          <p:nvPr/>
        </p:nvCxnSpPr>
        <p:spPr>
          <a:xfrm flipV="1">
            <a:off x="1490996" y="4397274"/>
            <a:ext cx="0" cy="79209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AF91F6F-6106-46C1-87FF-92EDBBF8FD41}"/>
              </a:ext>
            </a:extLst>
          </p:cNvPr>
          <p:cNvCxnSpPr>
            <a:cxnSpLocks/>
          </p:cNvCxnSpPr>
          <p:nvPr/>
        </p:nvCxnSpPr>
        <p:spPr>
          <a:xfrm flipV="1">
            <a:off x="1490996" y="3092652"/>
            <a:ext cx="0" cy="1217259"/>
          </a:xfrm>
          <a:prstGeom prst="straightConnector1">
            <a:avLst/>
          </a:prstGeom>
          <a:ln w="571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A1675E-FDDF-4975-8D55-D2BDB56DEA46}"/>
              </a:ext>
            </a:extLst>
          </p:cNvPr>
          <p:cNvGrpSpPr/>
          <p:nvPr/>
        </p:nvGrpSpPr>
        <p:grpSpPr>
          <a:xfrm>
            <a:off x="1694456" y="4922364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3A266D-7C70-411D-B4D4-3B95A67FCA06}"/>
                </a:ext>
              </a:extLst>
            </p:cNvPr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5A90D155-DCCA-4FB8-9320-E6E53EE5E9DB}"/>
                </a:ext>
              </a:extLst>
            </p:cNvPr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1.1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9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411105" y="6083257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we divide functionality into layers?</a:t>
            </a:r>
          </a:p>
          <a:p>
            <a:pPr lvl="1"/>
            <a:r>
              <a:rPr lang="en-US" dirty="0"/>
              <a:t>Routing</a:t>
            </a:r>
          </a:p>
          <a:p>
            <a:pPr lvl="1"/>
            <a:r>
              <a:rPr lang="en-US" dirty="0"/>
              <a:t>Congestion control</a:t>
            </a:r>
          </a:p>
          <a:p>
            <a:pPr lvl="1"/>
            <a:r>
              <a:rPr lang="en-US" dirty="0"/>
              <a:t>Error checking</a:t>
            </a:r>
          </a:p>
          <a:p>
            <a:r>
              <a:rPr lang="en-US" dirty="0"/>
              <a:t>How do we distribute functionality across devices?</a:t>
            </a:r>
          </a:p>
          <a:p>
            <a:pPr lvl="1"/>
            <a:r>
              <a:rPr lang="en-US" dirty="0"/>
              <a:t>Example: who is responsible for security?</a:t>
            </a:r>
          </a:p>
        </p:txBody>
      </p:sp>
      <p:pic>
        <p:nvPicPr>
          <p:cNvPr id="205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39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46" y="5525204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97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42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303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72035" y="619378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8767" y="619378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0057" y="6410965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Router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5080638" y="2128373"/>
            <a:ext cx="3748586" cy="19523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Fairness</a:t>
            </a:r>
          </a:p>
          <a:p>
            <a:pPr lvl="1"/>
            <a:r>
              <a:rPr lang="en-US" dirty="0"/>
              <a:t>And many more…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2007867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9411257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3778678" y="494929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5711577" y="4711537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7671956" y="494929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7" y="2388360"/>
            <a:ext cx="8030689" cy="16732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dirty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/>
              <a:t>Distribution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/>
              <a:t>The End-to-End Argument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2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4117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117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117073" y="3386936"/>
            <a:ext cx="3944206" cy="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ISO OSI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94456" y="1531959"/>
            <a:ext cx="8839200" cy="5425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OSI: Open Systems Interconnect Model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62822" y="2524862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35400" y="2524862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51582" y="3100350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24024" y="31003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1713" y="3673527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24155" y="367352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1713" y="4246704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724155" y="424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51713" y="4819881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724155" y="481988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51713" y="5397615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724155" y="539761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51844" y="5970792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724286" y="597079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61207" y="4824438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933649" y="482443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61207" y="5402172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933649" y="540217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61339" y="5975349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168303" y="2524861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8168566" y="2524861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68303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140745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68434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8140876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68434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140876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168434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8140876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68434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8140876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68565" y="5970791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141007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2131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1</a:t>
            </a:r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5381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Router</a:t>
            </a: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8594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93058" y="5975349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61207" y="5966234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974859" y="596623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103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103425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299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299273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103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299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30721" y="2808495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614840" y="4640239"/>
            <a:ext cx="8957626" cy="207445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 flipH="1">
            <a:off x="4252698" y="3196344"/>
            <a:ext cx="3637131" cy="954109"/>
            <a:chOff x="1219200" y="4876799"/>
            <a:chExt cx="5181607" cy="1384998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42277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7" y="4876802"/>
              <a:ext cx="5181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All devices implement the first N layers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4180762" y="3292597"/>
            <a:ext cx="3591637" cy="954107"/>
            <a:chOff x="1219200" y="4876799"/>
            <a:chExt cx="5181606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2675"/>
                <a:gd name="adj2" fmla="val 2383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Layers communicate peer-to-peer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4180759" y="3006008"/>
            <a:ext cx="3591641" cy="954107"/>
            <a:chOff x="1219200" y="4876799"/>
            <a:chExt cx="5181606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Layers communicate peer-to-peer</a:t>
              </a:r>
            </a:p>
          </p:txBody>
        </p:sp>
      </p:grpSp>
      <p:sp>
        <p:nvSpPr>
          <p:cNvPr id="94" name="Freeform 93"/>
          <p:cNvSpPr/>
          <p:nvPr/>
        </p:nvSpPr>
        <p:spPr>
          <a:xfrm>
            <a:off x="2861240" y="2661314"/>
            <a:ext cx="6510224" cy="3620814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9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74364</TotalTime>
  <Words>1383</Words>
  <Application>Microsoft Office PowerPoint</Application>
  <PresentationFormat>Widescreen</PresentationFormat>
  <Paragraphs>487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Tw Cen MT</vt:lpstr>
      <vt:lpstr>Wingdings</vt:lpstr>
      <vt:lpstr>Wingdings 2</vt:lpstr>
      <vt:lpstr>Median</vt:lpstr>
      <vt:lpstr>CS 3700 Networks and Distributed Systems</vt:lpstr>
      <vt:lpstr>Organizing Network Functionality</vt:lpstr>
      <vt:lpstr>Problem Scenario</vt:lpstr>
      <vt:lpstr>More Problems</vt:lpstr>
      <vt:lpstr>Solution: Use Indirection</vt:lpstr>
      <vt:lpstr>Layered Network Stack</vt:lpstr>
      <vt:lpstr>Key Questions</vt:lpstr>
      <vt:lpstr>Outline</vt:lpstr>
      <vt:lpstr>The ISO OSI Model</vt:lpstr>
      <vt:lpstr>Layer Features</vt:lpstr>
      <vt:lpstr>Physical Layer</vt:lpstr>
      <vt:lpstr>Data Link Layer</vt:lpstr>
      <vt:lpstr>Network Layer</vt:lpstr>
      <vt:lpstr>Transport Layer</vt:lpstr>
      <vt:lpstr>Session Layer</vt:lpstr>
      <vt:lpstr>Presentation Layer</vt:lpstr>
      <vt:lpstr>Application Layer</vt:lpstr>
      <vt:lpstr>Encapsulation</vt:lpstr>
      <vt:lpstr>Real Life Analogy</vt:lpstr>
      <vt:lpstr>Network Stack in Practice</vt:lpstr>
      <vt:lpstr>Encapsulation, Revisited</vt:lpstr>
      <vt:lpstr>The Hourglass</vt:lpstr>
      <vt:lpstr>Orthogonal Planes</vt:lpstr>
      <vt:lpstr>Reality Check</vt:lpstr>
      <vt:lpstr>Outline</vt:lpstr>
      <vt:lpstr>Where to Place Functionality</vt:lpstr>
      <vt:lpstr>Basic Observation</vt:lpstr>
      <vt:lpstr>Example: Reliable File Transfer</vt:lpstr>
      <vt:lpstr>Example: Reliable File Transfer</vt:lpstr>
      <vt:lpstr>Another example: Anonymity</vt:lpstr>
      <vt:lpstr>The End-to-End Argument</vt:lpstr>
      <vt:lpstr>Differences of Opinion</vt:lpstr>
      <vt:lpstr>Reality Check, Again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Christo Wilson</cp:lastModifiedBy>
  <cp:revision>905</cp:revision>
  <cp:lastPrinted>2012-08-22T04:00:45Z</cp:lastPrinted>
  <dcterms:created xsi:type="dcterms:W3CDTF">2012-01-03T02:22:46Z</dcterms:created>
  <dcterms:modified xsi:type="dcterms:W3CDTF">2024-11-01T18:18:29Z</dcterms:modified>
</cp:coreProperties>
</file>